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0" r:id="rId3"/>
    <p:sldId id="297" r:id="rId4"/>
    <p:sldId id="294" r:id="rId5"/>
    <p:sldId id="298" r:id="rId6"/>
    <p:sldId id="266" r:id="rId7"/>
    <p:sldId id="300" r:id="rId8"/>
    <p:sldId id="299" r:id="rId9"/>
    <p:sldId id="261" r:id="rId10"/>
    <p:sldId id="286" r:id="rId11"/>
    <p:sldId id="295" r:id="rId12"/>
    <p:sldId id="267" r:id="rId13"/>
    <p:sldId id="281" r:id="rId14"/>
    <p:sldId id="269" r:id="rId15"/>
    <p:sldId id="296" r:id="rId16"/>
    <p:sldId id="282" r:id="rId17"/>
  </p:sldIdLst>
  <p:sldSz cx="9144000" cy="6858000" type="screen4x3"/>
  <p:notesSz cx="7102475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  <a:srgbClr val="D8D8D8"/>
    <a:srgbClr val="E0E0E0"/>
    <a:srgbClr val="C0C0C0"/>
    <a:srgbClr val="FF0000"/>
    <a:srgbClr val="CC00CC"/>
    <a:srgbClr val="FFFF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22" autoAdjust="0"/>
    <p:restoredTop sz="96144" autoAdjust="0"/>
  </p:normalViewPr>
  <p:slideViewPr>
    <p:cSldViewPr>
      <p:cViewPr varScale="1">
        <p:scale>
          <a:sx n="100" d="100"/>
          <a:sy n="100" d="100"/>
        </p:scale>
        <p:origin x="18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824124B9-46CB-47A2-95E9-5F7805315B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C35C0A68-FD0A-47A1-9898-359DEF0608B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9A9920A0-F3B6-4E99-ADB3-A2439E8474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129B02D4-1B5A-45E0-A30E-871A10DE1C7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Times New Roman" panose="02020603050405020304" pitchFamily="18" charset="0"/>
              </a:defRPr>
            </a:lvl1pPr>
          </a:lstStyle>
          <a:p>
            <a:fld id="{E2E3AAED-A828-41BD-B4C5-D15180273F9C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3T10:11:17.02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81,'130'2,"137"-5,-249 1,0-1,-1-1,34-13,-35 11,1 1,-1 0,1 1,25-2,362 3,-198 6,270-3,-450-1,0-2,29-6,-27 4,46-3,309 7,-181 2,-182 0,0 1,35 8,-34-5,1-1,24 1,154-7,78 4,-175 10,-55-5,66 1,1314-9,-1408 2,0 1,35 8,-34-5,1-1,24 1,98-7,58 4,-114 11,-56-7,59 2,1280-7,-629-3,-709 4,56 10,-56-7,54 3,1038-7,-507-3,-586 1,57-11,-57 6,57-2,386 9,-455 0,0 1,35 8,-34-5,1-1,24 1,655-3,-343-5,-335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5780A33-BF91-4830-923D-B60B5FA333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30EE35E-9E29-45BD-9801-4AFBE61856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1C7F6-608B-4025-8D03-80B25622C2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F4BDA53-90CE-43C2-B158-95CC49D26B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0925"/>
            <a:ext cx="5213350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noProof="0"/>
              <a:t>Fare clic per modificare gli stili del testo dello schema</a:t>
            </a:r>
          </a:p>
          <a:p>
            <a:pPr lvl="1"/>
            <a:r>
              <a:rPr lang="it-IT" altLang="en-US" noProof="0"/>
              <a:t>Secondo livello</a:t>
            </a:r>
          </a:p>
          <a:p>
            <a:pPr lvl="2"/>
            <a:r>
              <a:rPr lang="it-IT" altLang="en-US" noProof="0"/>
              <a:t>Terzo livello</a:t>
            </a:r>
          </a:p>
          <a:p>
            <a:pPr lvl="3"/>
            <a:r>
              <a:rPr lang="it-IT" altLang="en-US" noProof="0"/>
              <a:t>Quarto livello</a:t>
            </a:r>
          </a:p>
          <a:p>
            <a:pPr lvl="4"/>
            <a:r>
              <a:rPr lang="it-IT" altLang="en-US" noProof="0"/>
              <a:t>Quinto livello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6E1C2E8A-2699-460A-803F-ACF267546F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D5DE32C-9837-4413-ACA2-EE2DD96D8A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i="0">
                <a:latin typeface="Times New Roman" panose="02020603050405020304" pitchFamily="18" charset="0"/>
              </a:defRPr>
            </a:lvl1pPr>
          </a:lstStyle>
          <a:p>
            <a:fld id="{84D238B5-8F0E-49CF-99E1-563D05A806B7}" type="slidenum">
              <a:rPr lang="it-IT" altLang="en-US"/>
              <a:pPr/>
              <a:t>‹#›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6B7E8A3-E994-43B5-9E98-3052863685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FCFEB81-9D30-4A46-B270-AAE017C5C276}" type="slidenum">
              <a:rPr lang="it-IT" altLang="en-US" sz="1300" i="0">
                <a:latin typeface="Times New Roman" panose="02020603050405020304" pitchFamily="18" charset="0"/>
              </a:rPr>
              <a:pPr/>
              <a:t>1</a:t>
            </a:fld>
            <a:endParaRPr lang="it-IT" altLang="en-US" sz="1300" i="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82B366B-ACD1-4608-9A08-E66AF7BA26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A4E7619-44B6-4783-8DA9-D467C85BA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6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37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32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12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7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10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4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14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59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70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7">
            <a:extLst>
              <a:ext uri="{FF2B5EF4-FFF2-40B4-BE49-F238E27FC236}">
                <a16:creationId xmlns:a16="http://schemas.microsoft.com/office/drawing/2014/main" id="{5FD14F3A-C0D5-43D5-8B8A-46D477F0C8C1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15900" y="762000"/>
            <a:ext cx="8677275" cy="3175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CAB5D87B-0603-4DC0-8EE2-5D8286B5D8A1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250825" y="6597650"/>
            <a:ext cx="864235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" name="Picture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62BF5AF5-3D39-4394-4B21-2B8F264A90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55" y="116632"/>
            <a:ext cx="1685400" cy="5337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200">
          <a:solidFill>
            <a:schemeClr val="accent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unisi.it/course/view.php?id=12041" TargetMode="External"/><Relationship Id="rId2" Type="http://schemas.openxmlformats.org/officeDocument/2006/relationships/hyperlink" Target="https://www3.diism.unisi.it/~paoletti/teaching/sistdin/2425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3.diism.unisi.it/~paolett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7AME4v3qZk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>
            <a:extLst>
              <a:ext uri="{FF2B5EF4-FFF2-40B4-BE49-F238E27FC236}">
                <a16:creationId xmlns:a16="http://schemas.microsoft.com/office/drawing/2014/main" id="{66C1F881-734D-41E4-A5E9-142FFE8245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87388" y="1268413"/>
            <a:ext cx="7772400" cy="14765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</a:pPr>
            <a:r>
              <a:rPr lang="it-IT" altLang="en-US" sz="2800" b="1" dirty="0"/>
              <a:t>Sistemi Dinamici/G</a:t>
            </a:r>
            <a:br>
              <a:rPr lang="it-IT" altLang="en-US" sz="2800" b="1" dirty="0"/>
            </a:br>
            <a:r>
              <a:rPr lang="it-IT" altLang="en-US" sz="2800" b="1" dirty="0"/>
              <a:t>A.A. 2024/25</a:t>
            </a:r>
          </a:p>
        </p:txBody>
      </p:sp>
      <p:pic>
        <p:nvPicPr>
          <p:cNvPr id="4" name="Picture 3" descr="A group of people running&#10;&#10;Description automatically generated">
            <a:extLst>
              <a:ext uri="{FF2B5EF4-FFF2-40B4-BE49-F238E27FC236}">
                <a16:creationId xmlns:a16="http://schemas.microsoft.com/office/drawing/2014/main" id="{C2034ADA-B8C8-834F-2F0C-CC1227889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7132265" cy="40052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B6B156E0-968E-4174-8BFC-7CD1502B5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906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Calendario del corso</a:t>
            </a:r>
          </a:p>
          <a:p>
            <a:pPr eaLnBrk="1" hangingPunct="1">
              <a:spcBef>
                <a:spcPct val="100000"/>
              </a:spcBef>
              <a:spcAft>
                <a:spcPct val="30000"/>
              </a:spcAft>
            </a:pPr>
            <a:r>
              <a:rPr lang="en-US" altLang="en-US" i="0" dirty="0" err="1"/>
              <a:t>Periodo</a:t>
            </a:r>
            <a:r>
              <a:rPr lang="en-US" altLang="en-US" i="0" dirty="0"/>
              <a:t> </a:t>
            </a:r>
            <a:r>
              <a:rPr lang="en-US" altLang="en-US" i="0" dirty="0" err="1"/>
              <a:t>didattico</a:t>
            </a:r>
            <a:endParaRPr lang="en-US" altLang="en-US" sz="18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/>
              <a:t>Dal 1 </a:t>
            </a:r>
            <a:r>
              <a:rPr lang="en-US" altLang="en-US" sz="1800" i="0" dirty="0" err="1"/>
              <a:t>ottobre</a:t>
            </a:r>
            <a:r>
              <a:rPr lang="en-US" altLang="en-US" sz="1800" i="0" dirty="0"/>
              <a:t> 2024 al 17 </a:t>
            </a:r>
            <a:r>
              <a:rPr lang="en-US" altLang="en-US" sz="1800" i="0" dirty="0" err="1"/>
              <a:t>gennaio</a:t>
            </a:r>
            <a:r>
              <a:rPr lang="en-US" altLang="en-US" sz="1800" i="0" dirty="0"/>
              <a:t> 2025</a:t>
            </a:r>
          </a:p>
          <a:p>
            <a:pPr eaLnBrk="1" hangingPunct="1">
              <a:spcBef>
                <a:spcPct val="100000"/>
              </a:spcBef>
              <a:spcAft>
                <a:spcPct val="30000"/>
              </a:spcAft>
            </a:pPr>
            <a:r>
              <a:rPr lang="it-IT" altLang="en-US" i="0" dirty="0"/>
              <a:t>Orario settimanale</a:t>
            </a:r>
            <a:r>
              <a:rPr lang="it-IT" altLang="en-US" sz="1800" i="0" dirty="0"/>
              <a:t> 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/>
              <a:t>Lunedì – dalle </a:t>
            </a:r>
            <a:r>
              <a:rPr lang="it-IT" altLang="en-US" sz="1800" i="0" dirty="0">
                <a:solidFill>
                  <a:srgbClr val="FF0000"/>
                </a:solidFill>
              </a:rPr>
              <a:t>9:00 </a:t>
            </a:r>
            <a:r>
              <a:rPr lang="it-IT" altLang="en-US" sz="1800" i="0" dirty="0"/>
              <a:t>alle </a:t>
            </a:r>
            <a:r>
              <a:rPr lang="it-IT" altLang="en-US" sz="1800" i="0" dirty="0">
                <a:solidFill>
                  <a:srgbClr val="FF0000"/>
                </a:solidFill>
              </a:rPr>
              <a:t>13:00</a:t>
            </a:r>
            <a:r>
              <a:rPr lang="it-IT" altLang="en-US" sz="1800" i="0" dirty="0"/>
              <a:t> (aula F)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/>
              <a:t>Giovedì – dalle </a:t>
            </a:r>
            <a:r>
              <a:rPr lang="it-IT" altLang="en-US" sz="1800" i="0" dirty="0">
                <a:solidFill>
                  <a:srgbClr val="FF0000"/>
                </a:solidFill>
              </a:rPr>
              <a:t>14:00 </a:t>
            </a:r>
            <a:r>
              <a:rPr lang="it-IT" altLang="en-US" sz="1800" i="0" dirty="0"/>
              <a:t>alle </a:t>
            </a:r>
            <a:r>
              <a:rPr lang="it-IT" altLang="en-US" sz="1800" i="0" dirty="0">
                <a:solidFill>
                  <a:srgbClr val="FF0000"/>
                </a:solidFill>
              </a:rPr>
              <a:t>16:00</a:t>
            </a:r>
            <a:r>
              <a:rPr lang="it-IT" altLang="en-US" sz="1800" i="0" dirty="0"/>
              <a:t> (aula F)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/>
              <a:t>Venerdì – dalle </a:t>
            </a:r>
            <a:r>
              <a:rPr lang="it-IT" altLang="en-US" sz="1800" i="0" dirty="0">
                <a:solidFill>
                  <a:srgbClr val="FF0000"/>
                </a:solidFill>
              </a:rPr>
              <a:t>9:00 </a:t>
            </a:r>
            <a:r>
              <a:rPr lang="it-IT" altLang="en-US" sz="1800" i="0" dirty="0"/>
              <a:t>alle </a:t>
            </a:r>
            <a:r>
              <a:rPr lang="it-IT" altLang="en-US" sz="1800" i="0" dirty="0">
                <a:solidFill>
                  <a:srgbClr val="FF0000"/>
                </a:solidFill>
              </a:rPr>
              <a:t>11:00</a:t>
            </a:r>
            <a:r>
              <a:rPr lang="it-IT" altLang="en-US" sz="1800" i="0" dirty="0"/>
              <a:t> (aula F)</a:t>
            </a:r>
          </a:p>
          <a:p>
            <a:pPr eaLnBrk="1" hangingPunct="1">
              <a:spcBef>
                <a:spcPct val="100000"/>
              </a:spcBef>
              <a:spcAft>
                <a:spcPct val="30000"/>
              </a:spcAft>
            </a:pPr>
            <a:r>
              <a:rPr lang="it-IT" altLang="en-US" i="0" dirty="0"/>
              <a:t>Distribuzione delle lezioni</a:t>
            </a:r>
            <a:r>
              <a:rPr lang="it-IT" altLang="en-US" sz="1800" i="0" dirty="0"/>
              <a:t>: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/>
              <a:t>~ 70% </a:t>
            </a:r>
            <a:r>
              <a:rPr lang="en-US" altLang="en-US" sz="1800" i="0" dirty="0" err="1"/>
              <a:t>teoria</a:t>
            </a:r>
            <a:r>
              <a:rPr lang="en-US" altLang="en-US" sz="1800" i="0" dirty="0"/>
              <a:t>, ~ 30% </a:t>
            </a:r>
            <a:r>
              <a:rPr lang="en-US" altLang="en-US" sz="1800" i="0" dirty="0" err="1"/>
              <a:t>esercitazioni</a:t>
            </a:r>
            <a:endParaRPr lang="it-IT" altLang="en-US" sz="1800" i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3D41A3B-CCE3-417A-8F7E-EAAAEA6CA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504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207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Materiale didattico</a:t>
            </a:r>
            <a:endParaRPr lang="it-IT" altLang="en-US" b="1" i="0" dirty="0">
              <a:solidFill>
                <a:srgbClr val="0000FF"/>
              </a:solidFill>
            </a:endParaRPr>
          </a:p>
          <a:p>
            <a:pPr lvl="1" algn="ctr" eaLnBrk="1" hangingPunct="1"/>
            <a:endParaRPr lang="it-IT" altLang="en-US" sz="400" i="0" dirty="0">
              <a:solidFill>
                <a:schemeClr val="tx2"/>
              </a:solidFill>
            </a:endParaRPr>
          </a:p>
          <a:p>
            <a:pPr marL="285750" indent="-285750" eaLnBrk="1" hangingPunct="1">
              <a:spcBef>
                <a:spcPct val="50000"/>
              </a:spcBef>
              <a:spcAft>
                <a:spcPct val="30000"/>
              </a:spcAft>
              <a:buFont typeface="Calibri" panose="020F0502020204030204" pitchFamily="34" charset="0"/>
              <a:buChar char="●"/>
            </a:pPr>
            <a:r>
              <a:rPr lang="it-IT" altLang="en-US" i="0" dirty="0">
                <a:solidFill>
                  <a:schemeClr val="tx2"/>
                </a:solidFill>
              </a:rPr>
              <a:t>Libro di riferimento</a:t>
            </a:r>
            <a:endParaRPr lang="it-IT" altLang="en-US" sz="1800" i="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</a:pPr>
            <a:r>
              <a:rPr lang="it-IT" altLang="en-US" sz="1600" i="0" dirty="0">
                <a:solidFill>
                  <a:schemeClr val="tx2"/>
                </a:solidFill>
              </a:rPr>
              <a:t>P. </a:t>
            </a:r>
            <a:r>
              <a:rPr lang="it-IT" altLang="en-US" sz="1600" i="0" dirty="0" err="1">
                <a:solidFill>
                  <a:schemeClr val="tx2"/>
                </a:solidFill>
              </a:rPr>
              <a:t>Bolzern</a:t>
            </a:r>
            <a:r>
              <a:rPr lang="it-IT" altLang="en-US" sz="1600" i="0" dirty="0">
                <a:solidFill>
                  <a:schemeClr val="tx2"/>
                </a:solidFill>
              </a:rPr>
              <a:t>, R. </a:t>
            </a:r>
            <a:r>
              <a:rPr lang="it-IT" altLang="en-US" sz="1600" i="0" dirty="0" err="1">
                <a:solidFill>
                  <a:schemeClr val="tx2"/>
                </a:solidFill>
              </a:rPr>
              <a:t>Scattolini</a:t>
            </a:r>
            <a:r>
              <a:rPr lang="it-IT" altLang="en-US" sz="1600" i="0" dirty="0">
                <a:solidFill>
                  <a:schemeClr val="tx2"/>
                </a:solidFill>
              </a:rPr>
              <a:t>, N. Schiavoni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</a:pPr>
            <a:r>
              <a:rPr lang="it-IT" altLang="en-US" sz="1600" i="0" dirty="0">
                <a:solidFill>
                  <a:schemeClr val="tx2"/>
                </a:solidFill>
              </a:rPr>
              <a:t>“</a:t>
            </a:r>
            <a:r>
              <a:rPr lang="it-IT" altLang="en-US" sz="1600" dirty="0">
                <a:solidFill>
                  <a:schemeClr val="tx2"/>
                </a:solidFill>
              </a:rPr>
              <a:t>Fondamenti di controlli automatici</a:t>
            </a:r>
            <a:r>
              <a:rPr lang="it-IT" altLang="en-US" sz="1600" i="0" dirty="0">
                <a:solidFill>
                  <a:schemeClr val="tx2"/>
                </a:solidFill>
              </a:rPr>
              <a:t>”, 4</a:t>
            </a:r>
            <a:r>
              <a:rPr lang="it-IT" altLang="en-US" sz="1600" i="0" baseline="30000" dirty="0">
                <a:solidFill>
                  <a:schemeClr val="tx2"/>
                </a:solidFill>
              </a:rPr>
              <a:t>a</a:t>
            </a:r>
            <a:r>
              <a:rPr lang="it-IT" altLang="en-US" sz="1600" i="0" dirty="0">
                <a:solidFill>
                  <a:schemeClr val="tx2"/>
                </a:solidFill>
              </a:rPr>
              <a:t> ed.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</a:pPr>
            <a:r>
              <a:rPr lang="it-IT" altLang="en-US" sz="1600" i="0" dirty="0">
                <a:solidFill>
                  <a:schemeClr val="tx2"/>
                </a:solidFill>
              </a:rPr>
              <a:t>McGraw-Hill, 2015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</a:pPr>
            <a:endParaRPr lang="it-IT" altLang="en-US" sz="1000" i="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</a:pPr>
            <a:endParaRPr lang="it-IT" altLang="en-US" sz="800" i="0" dirty="0">
              <a:solidFill>
                <a:schemeClr val="tx2"/>
              </a:solidFill>
            </a:endParaRPr>
          </a:p>
          <a:p>
            <a:pPr marL="285750" indent="-285750" eaLnBrk="1" hangingPunct="1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Font typeface="Calibri" panose="020F0502020204030204" pitchFamily="34" charset="0"/>
              <a:buChar char="●"/>
            </a:pPr>
            <a:r>
              <a:rPr lang="it-IT" altLang="en-US" i="0" dirty="0">
                <a:solidFill>
                  <a:schemeClr val="tx2"/>
                </a:solidFill>
              </a:rPr>
              <a:t>Messi a disposizione dal docente:</a:t>
            </a:r>
          </a:p>
          <a:p>
            <a:pPr lvl="1" eaLnBrk="1" hangingPunct="1">
              <a:lnSpc>
                <a:spcPct val="60000"/>
              </a:lnSpc>
              <a:spcBef>
                <a:spcPts val="18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800" i="0" dirty="0">
                <a:solidFill>
                  <a:schemeClr val="tx2"/>
                </a:solidFill>
              </a:rPr>
              <a:t>Note delle lezioni (organizzate per argomenti)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800" i="0" dirty="0">
                <a:solidFill>
                  <a:schemeClr val="tx2"/>
                </a:solidFill>
              </a:rPr>
              <a:t>Esercizi con soluzioni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800" i="0" dirty="0">
                <a:solidFill>
                  <a:schemeClr val="tx2"/>
                </a:solidFill>
              </a:rPr>
              <a:t>Testi di esame con soluzioni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800" i="0" dirty="0">
                <a:solidFill>
                  <a:schemeClr val="tx2"/>
                </a:solidFill>
              </a:rPr>
              <a:t>Video dei corsi precedenti </a:t>
            </a:r>
          </a:p>
          <a:p>
            <a:pPr lvl="1" eaLnBrk="1" hangingPunct="1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800" i="0" dirty="0">
                <a:solidFill>
                  <a:schemeClr val="tx2"/>
                </a:solidFill>
              </a:rPr>
              <a:t>Script Matlab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493746D-1C6D-7500-C515-CD90D5081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311582"/>
            <a:ext cx="1656184" cy="226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05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AAAAE2B-DE8E-43B0-A303-2BF7E3121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413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96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Esame finale</a:t>
            </a:r>
          </a:p>
          <a:p>
            <a:pPr eaLnBrk="1" hangingPunct="1"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it-IT" altLang="en-US" sz="1800" i="0" dirty="0">
                <a:solidFill>
                  <a:schemeClr val="tx2"/>
                </a:solidFill>
              </a:rPr>
              <a:t>L’esame finale può essere sostenuto nelle tre sessioni disponibili</a:t>
            </a:r>
          </a:p>
          <a:p>
            <a:pPr marL="828675" lvl="1" indent="-285750" eaLnBrk="1" hangingPunct="1">
              <a:spcBef>
                <a:spcPts val="600"/>
              </a:spcBef>
              <a:spcAft>
                <a:spcPts val="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US" sz="1600" i="0" dirty="0"/>
              <a:t>I </a:t>
            </a:r>
            <a:r>
              <a:rPr lang="en-US" sz="1600" i="0" dirty="0" err="1"/>
              <a:t>sessione</a:t>
            </a:r>
            <a:r>
              <a:rPr lang="en-US" sz="1600" dirty="0"/>
              <a:t>: </a:t>
            </a:r>
            <a:r>
              <a:rPr lang="en-US" sz="1600" i="0" dirty="0"/>
              <a:t>dal 20 </a:t>
            </a:r>
            <a:r>
              <a:rPr lang="en-US" sz="1600" i="0" dirty="0" err="1"/>
              <a:t>gennaio</a:t>
            </a:r>
            <a:r>
              <a:rPr lang="en-US" sz="1600" i="0" dirty="0"/>
              <a:t> al 28 </a:t>
            </a:r>
            <a:r>
              <a:rPr lang="en-US" sz="1600" i="0" dirty="0" err="1"/>
              <a:t>febbraio</a:t>
            </a:r>
            <a:r>
              <a:rPr lang="en-US" sz="1600" i="0" dirty="0"/>
              <a:t> 2025</a:t>
            </a:r>
          </a:p>
          <a:p>
            <a:pPr marL="828675" lvl="1" indent="-285750" eaLnBrk="1" hangingPunct="1">
              <a:spcBef>
                <a:spcPts val="600"/>
              </a:spcBef>
              <a:spcAft>
                <a:spcPts val="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600" i="0" dirty="0">
                <a:solidFill>
                  <a:schemeClr val="tx2"/>
                </a:solidFill>
              </a:rPr>
              <a:t>II sessione:</a:t>
            </a:r>
            <a:r>
              <a:rPr lang="it-IT" altLang="en-US" sz="1800" i="0" dirty="0">
                <a:solidFill>
                  <a:schemeClr val="tx2"/>
                </a:solidFill>
              </a:rPr>
              <a:t> </a:t>
            </a:r>
            <a:r>
              <a:rPr lang="en-US" altLang="en-US" sz="1600" i="0" dirty="0">
                <a:solidFill>
                  <a:schemeClr val="tx2"/>
                </a:solidFill>
              </a:rPr>
              <a:t>dal 16 </a:t>
            </a:r>
            <a:r>
              <a:rPr lang="en-US" altLang="en-US" sz="1600" i="0" dirty="0" err="1">
                <a:solidFill>
                  <a:schemeClr val="tx2"/>
                </a:solidFill>
              </a:rPr>
              <a:t>giugno</a:t>
            </a:r>
            <a:r>
              <a:rPr lang="en-US" altLang="en-US" sz="1600" i="0" dirty="0">
                <a:solidFill>
                  <a:schemeClr val="tx2"/>
                </a:solidFill>
              </a:rPr>
              <a:t> al 31 </a:t>
            </a:r>
            <a:r>
              <a:rPr lang="en-US" altLang="en-US" sz="1600" i="0" dirty="0" err="1">
                <a:solidFill>
                  <a:schemeClr val="tx2"/>
                </a:solidFill>
              </a:rPr>
              <a:t>luglio</a:t>
            </a:r>
            <a:r>
              <a:rPr lang="en-US" altLang="en-US" sz="1600" i="0" dirty="0">
                <a:solidFill>
                  <a:schemeClr val="tx2"/>
                </a:solidFill>
              </a:rPr>
              <a:t> 2025</a:t>
            </a:r>
            <a:endParaRPr lang="en-US" sz="1600" i="0" dirty="0"/>
          </a:p>
          <a:p>
            <a:pPr marL="828675" lvl="1" indent="-285750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US" sz="1600" i="0" dirty="0" err="1"/>
              <a:t>Sessione</a:t>
            </a:r>
            <a:r>
              <a:rPr lang="en-US" sz="1600" i="0" dirty="0"/>
              <a:t> di </a:t>
            </a:r>
            <a:r>
              <a:rPr lang="en-US" sz="1600" i="0" dirty="0" err="1"/>
              <a:t>recupero</a:t>
            </a:r>
            <a:r>
              <a:rPr lang="en-US" sz="1600" i="0" dirty="0"/>
              <a:t>: dal 1 Settembre al 30 </a:t>
            </a:r>
            <a:r>
              <a:rPr lang="en-US" sz="1600" i="0" dirty="0" err="1"/>
              <a:t>settembre</a:t>
            </a:r>
            <a:r>
              <a:rPr lang="en-US" sz="1600" i="0" dirty="0"/>
              <a:t> 2025</a:t>
            </a:r>
            <a:endParaRPr lang="it-IT" altLang="en-US" sz="1800" i="0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>
                <a:solidFill>
                  <a:schemeClr val="tx2"/>
                </a:solidFill>
              </a:rPr>
              <a:t>Consiste in una </a:t>
            </a:r>
            <a:r>
              <a:rPr lang="it-IT" altLang="en-US" sz="1800" i="0" dirty="0">
                <a:solidFill>
                  <a:srgbClr val="FF0000"/>
                </a:solidFill>
              </a:rPr>
              <a:t>prova scritta</a:t>
            </a:r>
            <a:r>
              <a:rPr lang="it-IT" altLang="en-US" sz="1800" i="0" dirty="0">
                <a:solidFill>
                  <a:schemeClr val="tx2"/>
                </a:solidFill>
              </a:rPr>
              <a:t> e una </a:t>
            </a:r>
            <a:r>
              <a:rPr lang="it-IT" altLang="en-US" sz="1800" i="0" dirty="0">
                <a:solidFill>
                  <a:srgbClr val="FF0000"/>
                </a:solidFill>
              </a:rPr>
              <a:t>prova orale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/>
              <a:t>Accesso alla prova orale con almeno 18/30 alla prova scritta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it-IT" altLang="en-US" sz="1800" i="0" dirty="0"/>
              <a:t>In caso di mancato superamento della prova orale, deve essere ripetuta anche la prova scritta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B015E809-AD17-4384-9924-CF9FD0DDB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1016732"/>
            <a:ext cx="8352160" cy="4686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079500" indent="-3571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Prove in itinere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 err="1">
                <a:solidFill>
                  <a:srgbClr val="000000"/>
                </a:solidFill>
              </a:rPr>
              <a:t>Possono</a:t>
            </a:r>
            <a:r>
              <a:rPr lang="en-US" altLang="en-US" sz="1800" i="0" dirty="0">
                <a:solidFill>
                  <a:srgbClr val="000000"/>
                </a:solidFill>
              </a:rPr>
              <a:t> </a:t>
            </a:r>
            <a:r>
              <a:rPr lang="en-US" altLang="en-US" sz="1800" i="0" dirty="0" err="1">
                <a:solidFill>
                  <a:srgbClr val="000000"/>
                </a:solidFill>
              </a:rPr>
              <a:t>sostituire</a:t>
            </a:r>
            <a:r>
              <a:rPr lang="en-US" altLang="en-US" sz="1800" i="0" dirty="0">
                <a:solidFill>
                  <a:srgbClr val="000000"/>
                </a:solidFill>
              </a:rPr>
              <a:t> la </a:t>
            </a:r>
            <a:r>
              <a:rPr lang="en-US" altLang="en-US" sz="1800" i="0" dirty="0" err="1">
                <a:solidFill>
                  <a:srgbClr val="000000"/>
                </a:solidFill>
              </a:rPr>
              <a:t>prova</a:t>
            </a:r>
            <a:r>
              <a:rPr lang="en-US" altLang="en-US" sz="1800" i="0" dirty="0">
                <a:solidFill>
                  <a:srgbClr val="000000"/>
                </a:solidFill>
              </a:rPr>
              <a:t> </a:t>
            </a:r>
            <a:r>
              <a:rPr lang="en-US" altLang="en-US" sz="1800" i="0" dirty="0" err="1">
                <a:solidFill>
                  <a:srgbClr val="000000"/>
                </a:solidFill>
              </a:rPr>
              <a:t>scritta</a:t>
            </a:r>
            <a:r>
              <a:rPr lang="en-US" altLang="en-US" sz="1800" i="0" dirty="0">
                <a:solidFill>
                  <a:srgbClr val="000000"/>
                </a:solidFill>
              </a:rPr>
              <a:t> </a:t>
            </a:r>
            <a:r>
              <a:rPr lang="en-US" altLang="en-US" sz="1800" i="0" dirty="0" err="1">
                <a:solidFill>
                  <a:srgbClr val="000000"/>
                </a:solidFill>
              </a:rPr>
              <a:t>dell’esame</a:t>
            </a:r>
            <a:r>
              <a:rPr lang="en-US" altLang="en-US" sz="1800" i="0" dirty="0">
                <a:solidFill>
                  <a:srgbClr val="000000"/>
                </a:solidFill>
              </a:rPr>
              <a:t> finale</a:t>
            </a:r>
          </a:p>
          <a:p>
            <a:pPr lvl="2" eaLnBrk="1" hangingPunct="1">
              <a:spcBef>
                <a:spcPts val="600"/>
              </a:spcBef>
              <a:spcAft>
                <a:spcPts val="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US" altLang="en-US" sz="1600" i="0" dirty="0">
                <a:solidFill>
                  <a:srgbClr val="000000"/>
                </a:solidFill>
              </a:rPr>
              <a:t>I </a:t>
            </a:r>
            <a:r>
              <a:rPr lang="en-US" altLang="en-US" sz="1600" i="0" dirty="0" err="1">
                <a:solidFill>
                  <a:srgbClr val="000000"/>
                </a:solidFill>
              </a:rPr>
              <a:t>prova</a:t>
            </a:r>
            <a:r>
              <a:rPr lang="en-US" altLang="en-US" sz="1600" i="0" dirty="0">
                <a:solidFill>
                  <a:srgbClr val="000000"/>
                </a:solidFill>
              </a:rPr>
              <a:t>: </a:t>
            </a:r>
            <a:r>
              <a:rPr lang="en-US" altLang="en-US" sz="1600" i="0" dirty="0" err="1">
                <a:solidFill>
                  <a:srgbClr val="000000"/>
                </a:solidFill>
              </a:rPr>
              <a:t>scritto</a:t>
            </a:r>
            <a:r>
              <a:rPr lang="en-US" altLang="en-US" sz="1600" i="0" dirty="0">
                <a:solidFill>
                  <a:srgbClr val="000000"/>
                </a:solidFill>
              </a:rPr>
              <a:t> </a:t>
            </a:r>
            <a:r>
              <a:rPr lang="en-US" altLang="en-US" sz="1600" i="0" dirty="0" err="1">
                <a:solidFill>
                  <a:srgbClr val="000000"/>
                </a:solidFill>
              </a:rPr>
              <a:t>tradizionale</a:t>
            </a:r>
            <a:r>
              <a:rPr lang="en-US" altLang="en-US" sz="1600" i="0" dirty="0">
                <a:solidFill>
                  <a:srgbClr val="000000"/>
                </a:solidFill>
              </a:rPr>
              <a:t> (circa 2/3 </a:t>
            </a:r>
            <a:r>
              <a:rPr lang="en-US" altLang="en-US" sz="1600" i="0" dirty="0" err="1">
                <a:solidFill>
                  <a:srgbClr val="000000"/>
                </a:solidFill>
              </a:rPr>
              <a:t>delle</a:t>
            </a:r>
            <a:r>
              <a:rPr lang="en-US" altLang="en-US" sz="1600" i="0" dirty="0">
                <a:solidFill>
                  <a:srgbClr val="000000"/>
                </a:solidFill>
              </a:rPr>
              <a:t> </a:t>
            </a:r>
            <a:r>
              <a:rPr lang="en-US" altLang="en-US" sz="1600" i="0" dirty="0" err="1">
                <a:solidFill>
                  <a:srgbClr val="000000"/>
                </a:solidFill>
              </a:rPr>
              <a:t>lezioni</a:t>
            </a:r>
            <a:r>
              <a:rPr lang="en-US" altLang="en-US" sz="1600" i="0" dirty="0">
                <a:solidFill>
                  <a:srgbClr val="000000"/>
                </a:solidFill>
              </a:rPr>
              <a:t>)  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altLang="en-US" sz="1600" i="0" dirty="0"/>
              <a:t>II </a:t>
            </a:r>
            <a:r>
              <a:rPr lang="en-US" altLang="en-US" sz="1600" i="0" dirty="0" err="1"/>
              <a:t>prova</a:t>
            </a:r>
            <a:r>
              <a:rPr lang="en-US" altLang="en-US" sz="1600" i="0" dirty="0"/>
              <a:t>: </a:t>
            </a:r>
            <a:r>
              <a:rPr lang="en-US" altLang="en-US" sz="1600" dirty="0"/>
              <a:t>take-away exam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della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durata</a:t>
            </a:r>
            <a:r>
              <a:rPr lang="en-US" altLang="en-US" sz="1600" i="0" dirty="0"/>
              <a:t> di 24 ore</a:t>
            </a:r>
            <a:endParaRPr lang="en-US" altLang="en-US" sz="1600" dirty="0"/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it-IT" altLang="en-US" sz="1800" i="0" dirty="0"/>
              <a:t>Accesso alla II prova con almeno 15/30 alla I prova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it-IT" altLang="en-US" sz="1800" i="0" dirty="0"/>
              <a:t>Accesso alla prova orale con almeno 15/30 a entrambe le prove e media di almeno 18/30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it-IT" altLang="en-US" sz="1800" i="0" dirty="0"/>
              <a:t>Periodi per le prove in itinere</a:t>
            </a:r>
          </a:p>
          <a:p>
            <a:pPr marL="1001712" lvl="2" indent="-2857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600" i="0" dirty="0"/>
              <a:t>I prova: </a:t>
            </a:r>
            <a:r>
              <a:rPr lang="en-US" sz="1600" i="0" dirty="0"/>
              <a:t>dal 18 </a:t>
            </a:r>
            <a:r>
              <a:rPr lang="en-US" sz="1600" i="0" dirty="0" err="1"/>
              <a:t>novembre</a:t>
            </a:r>
            <a:r>
              <a:rPr lang="en-US" sz="1600" i="0" dirty="0"/>
              <a:t> al 29 </a:t>
            </a:r>
            <a:r>
              <a:rPr lang="en-US" sz="1600" i="0" dirty="0" err="1"/>
              <a:t>novembre</a:t>
            </a:r>
            <a:r>
              <a:rPr lang="en-US" sz="1600" i="0" dirty="0"/>
              <a:t> 2025</a:t>
            </a:r>
          </a:p>
          <a:p>
            <a:pPr marL="1001712" lvl="2" indent="-2857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Courier New" panose="02070309020205020404" pitchFamily="49" charset="0"/>
              <a:buChar char="o"/>
            </a:pPr>
            <a:r>
              <a:rPr lang="it-IT" altLang="en-US" sz="1600" i="0" dirty="0"/>
              <a:t>II prova: </a:t>
            </a:r>
            <a:r>
              <a:rPr lang="en-US" sz="1600" i="0" dirty="0"/>
              <a:t>dal 7 </a:t>
            </a:r>
            <a:r>
              <a:rPr lang="en-US" sz="1600" i="0" dirty="0" err="1"/>
              <a:t>gennaio</a:t>
            </a:r>
            <a:r>
              <a:rPr lang="en-US" sz="1600" i="0" dirty="0"/>
              <a:t> al 17 </a:t>
            </a:r>
            <a:r>
              <a:rPr lang="en-US" sz="1600" i="0" dirty="0" err="1"/>
              <a:t>gennaio</a:t>
            </a:r>
            <a:r>
              <a:rPr lang="en-US" sz="1600" i="0" dirty="0"/>
              <a:t> 2025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4E949437-9533-479E-81F3-C7A85D636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324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906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Contenuti online</a:t>
            </a:r>
          </a:p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i="0" dirty="0" err="1">
                <a:solidFill>
                  <a:srgbClr val="000000"/>
                </a:solidFill>
              </a:rPr>
              <a:t>Pagina</a:t>
            </a:r>
            <a:r>
              <a:rPr lang="en-US" altLang="en-US" i="0" dirty="0">
                <a:solidFill>
                  <a:srgbClr val="000000"/>
                </a:solidFill>
              </a:rPr>
              <a:t> web </a:t>
            </a:r>
            <a:r>
              <a:rPr lang="en-US" altLang="en-US" i="0" dirty="0" err="1">
                <a:solidFill>
                  <a:srgbClr val="000000"/>
                </a:solidFill>
              </a:rPr>
              <a:t>pubblica</a:t>
            </a:r>
            <a:r>
              <a:rPr lang="en-US" altLang="en-US" i="0" dirty="0">
                <a:solidFill>
                  <a:srgbClr val="000000"/>
                </a:solidFill>
              </a:rPr>
              <a:t> del </a:t>
            </a:r>
            <a:r>
              <a:rPr lang="en-US" altLang="en-US" i="0" dirty="0" err="1">
                <a:solidFill>
                  <a:srgbClr val="000000"/>
                </a:solidFill>
              </a:rPr>
              <a:t>corso</a:t>
            </a:r>
            <a:r>
              <a:rPr lang="en-US" altLang="en-US" i="0" dirty="0">
                <a:solidFill>
                  <a:srgbClr val="000000"/>
                </a:solidFill>
              </a:rPr>
              <a:t> </a:t>
            </a:r>
            <a:r>
              <a:rPr lang="it-IT" altLang="en-US" sz="1800" i="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https://www3.diism.unisi.it/~paoletti/teaching/sistdin/2425/</a:t>
            </a:r>
            <a:endParaRPr lang="it-IT" altLang="en-US" sz="1800" i="0" dirty="0">
              <a:solidFill>
                <a:srgbClr val="0070C0"/>
              </a:solidFill>
            </a:endParaRPr>
          </a:p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it-IT" altLang="en-US" sz="1800" i="0" dirty="0">
              <a:solidFill>
                <a:srgbClr val="0070C0"/>
              </a:solidFill>
            </a:endParaRPr>
          </a:p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altLang="en-US" i="0" dirty="0"/>
              <a:t>Spazio </a:t>
            </a:r>
            <a:r>
              <a:rPr lang="it-IT" altLang="en-US" i="0" dirty="0" err="1"/>
              <a:t>Moodle</a:t>
            </a:r>
            <a:r>
              <a:rPr lang="it-IT" altLang="en-US" i="0" dirty="0"/>
              <a:t> </a:t>
            </a:r>
            <a:r>
              <a:rPr lang="it-IT" altLang="en-US" sz="18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https://elearning.unisi.it/course/view.php?id=12041</a:t>
            </a:r>
            <a:endParaRPr lang="it-IT" altLang="en-US" sz="1800" i="0" dirty="0">
              <a:solidFill>
                <a:srgbClr val="0070C0"/>
              </a:solidFill>
            </a:endParaRPr>
          </a:p>
        </p:txBody>
      </p:sp>
      <p:sp>
        <p:nvSpPr>
          <p:cNvPr id="2" name="Callout: Line with Accent Bar 1">
            <a:extLst>
              <a:ext uri="{FF2B5EF4-FFF2-40B4-BE49-F238E27FC236}">
                <a16:creationId xmlns:a16="http://schemas.microsoft.com/office/drawing/2014/main" id="{5EA1098C-4224-F305-8606-0D0B3909B809}"/>
              </a:ext>
            </a:extLst>
          </p:cNvPr>
          <p:cNvSpPr/>
          <p:nvPr/>
        </p:nvSpPr>
        <p:spPr bwMode="auto">
          <a:xfrm>
            <a:off x="5328084" y="2779599"/>
            <a:ext cx="2628292" cy="649401"/>
          </a:xfrm>
          <a:prstGeom prst="accentCallout1">
            <a:avLst>
              <a:gd name="adj1" fmla="val 49259"/>
              <a:gd name="adj2" fmla="val -4977"/>
              <a:gd name="adj3" fmla="val -31827"/>
              <a:gd name="adj4" fmla="val -48480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Informazioni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generali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i="0" dirty="0" err="1"/>
              <a:t>Programma</a:t>
            </a:r>
            <a:r>
              <a:rPr lang="en-US" sz="1400" i="0" dirty="0"/>
              <a:t> </a:t>
            </a:r>
            <a:r>
              <a:rPr lang="en-US" sz="1400" i="0" dirty="0" err="1"/>
              <a:t>delle</a:t>
            </a:r>
            <a:r>
              <a:rPr lang="en-US" sz="1400" i="0" dirty="0"/>
              <a:t> </a:t>
            </a:r>
            <a:r>
              <a:rPr lang="en-US" sz="1400" i="0" dirty="0" err="1"/>
              <a:t>lezioni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Callout: Line with Accent Bar 3">
            <a:extLst>
              <a:ext uri="{FF2B5EF4-FFF2-40B4-BE49-F238E27FC236}">
                <a16:creationId xmlns:a16="http://schemas.microsoft.com/office/drawing/2014/main" id="{70827419-45CF-98C5-88A4-B250B35CF85C}"/>
              </a:ext>
            </a:extLst>
          </p:cNvPr>
          <p:cNvSpPr/>
          <p:nvPr/>
        </p:nvSpPr>
        <p:spPr bwMode="auto">
          <a:xfrm>
            <a:off x="5400092" y="4473116"/>
            <a:ext cx="3276364" cy="1692188"/>
          </a:xfrm>
          <a:prstGeom prst="accentCallout1">
            <a:avLst>
              <a:gd name="adj1" fmla="val 52636"/>
              <a:gd name="adj2" fmla="val -5558"/>
              <a:gd name="adj3" fmla="val -8533"/>
              <a:gd name="adj4" fmla="val -39025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Note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delle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lezioni</a:t>
            </a:r>
            <a:endParaRPr lang="en-US" sz="1400" i="0" dirty="0"/>
          </a:p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i="0" dirty="0" err="1"/>
              <a:t>Esercizi</a:t>
            </a:r>
            <a:r>
              <a:rPr lang="en-US" sz="1400" i="0" dirty="0"/>
              <a:t> con </a:t>
            </a:r>
            <a:r>
              <a:rPr lang="en-US" sz="1400" i="0" dirty="0" err="1"/>
              <a:t>soluzioni</a:t>
            </a:r>
            <a:endParaRPr lang="en-US" sz="1400" i="0" dirty="0"/>
          </a:p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i="0" dirty="0" err="1"/>
              <a:t>Testi</a:t>
            </a:r>
            <a:r>
              <a:rPr lang="en-US" sz="1400" i="0" dirty="0"/>
              <a:t> di </a:t>
            </a:r>
            <a:r>
              <a:rPr lang="en-US" sz="1400" i="0" dirty="0" err="1"/>
              <a:t>esame</a:t>
            </a:r>
            <a:r>
              <a:rPr lang="en-US" sz="1400" i="0" dirty="0"/>
              <a:t> con </a:t>
            </a:r>
            <a:r>
              <a:rPr lang="en-US" sz="1400" i="0" dirty="0" err="1"/>
              <a:t>soluzioni</a:t>
            </a:r>
            <a:endParaRPr lang="en-US" sz="1400" i="0" dirty="0"/>
          </a:p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i="0" dirty="0"/>
              <a:t>Video </a:t>
            </a:r>
            <a:r>
              <a:rPr lang="en-US" sz="1400" i="0" dirty="0" err="1"/>
              <a:t>dei</a:t>
            </a:r>
            <a:r>
              <a:rPr lang="en-US" sz="1400" i="0" dirty="0"/>
              <a:t> </a:t>
            </a:r>
            <a:r>
              <a:rPr lang="en-US" sz="1400" i="0" dirty="0" err="1"/>
              <a:t>corsi</a:t>
            </a:r>
            <a:r>
              <a:rPr lang="en-US" sz="1400" i="0" dirty="0"/>
              <a:t> </a:t>
            </a:r>
            <a:r>
              <a:rPr lang="en-US" sz="1400" i="0" dirty="0" err="1"/>
              <a:t>precedenti</a:t>
            </a:r>
            <a:endParaRPr lang="en-US" sz="1400" i="0" dirty="0"/>
          </a:p>
          <a:p>
            <a:pPr marL="342900" marR="0" indent="-34290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i="0" dirty="0"/>
              <a:t>Script </a:t>
            </a:r>
            <a:r>
              <a:rPr lang="en-US" sz="1400" i="0" dirty="0" err="1"/>
              <a:t>Matlab</a:t>
            </a:r>
            <a:endParaRPr lang="en-US" sz="1400" i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F7C1BA10-74D5-460F-89D6-581CA6817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429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96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Suggerimenti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 err="1">
                <a:solidFill>
                  <a:srgbClr val="000000"/>
                </a:solidFill>
              </a:rPr>
              <a:t>Frequentare</a:t>
            </a:r>
            <a:r>
              <a:rPr lang="en-US" altLang="en-US" sz="1800" i="0" dirty="0">
                <a:solidFill>
                  <a:srgbClr val="000000"/>
                </a:solidFill>
              </a:rPr>
              <a:t> </a:t>
            </a:r>
            <a:r>
              <a:rPr lang="en-US" altLang="en-US" sz="1800" i="0" dirty="0">
                <a:solidFill>
                  <a:srgbClr val="FF0000"/>
                </a:solidFill>
              </a:rPr>
              <a:t>TUTTE </a:t>
            </a:r>
            <a:r>
              <a:rPr lang="en-US" altLang="en-US" sz="1800" i="0" dirty="0"/>
              <a:t>le </a:t>
            </a:r>
            <a:r>
              <a:rPr lang="en-US" altLang="en-US" sz="1800" i="0" dirty="0" err="1"/>
              <a:t>lezioni</a:t>
            </a:r>
            <a:endParaRPr lang="en-US" altLang="en-US" sz="18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600" i="0" dirty="0" err="1"/>
              <a:t>Parte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integrale</a:t>
            </a:r>
            <a:r>
              <a:rPr lang="en-US" altLang="en-US" sz="1600" i="0" dirty="0"/>
              <a:t> del </a:t>
            </a:r>
            <a:r>
              <a:rPr lang="en-US" altLang="en-US" sz="1600" i="0" dirty="0" err="1"/>
              <a:t>processo</a:t>
            </a:r>
            <a:r>
              <a:rPr lang="en-US" altLang="en-US" sz="1600" i="0" dirty="0"/>
              <a:t> di </a:t>
            </a:r>
            <a:r>
              <a:rPr lang="en-US" altLang="en-US" sz="1600" i="0" dirty="0" err="1"/>
              <a:t>apprendimento</a:t>
            </a:r>
            <a:r>
              <a:rPr lang="en-US" altLang="en-US" sz="1600" i="0" dirty="0"/>
              <a:t> (</a:t>
            </a:r>
            <a:r>
              <a:rPr lang="en-US" altLang="en-US" sz="1600" i="0" dirty="0" err="1"/>
              <a:t>appunti</a:t>
            </a:r>
            <a:r>
              <a:rPr lang="en-US" altLang="en-US" sz="1600" i="0" dirty="0"/>
              <a:t>, </a:t>
            </a:r>
            <a:r>
              <a:rPr lang="en-US" altLang="en-US" sz="1600" i="0" dirty="0" err="1"/>
              <a:t>domande</a:t>
            </a:r>
            <a:r>
              <a:rPr lang="en-US" altLang="en-US" sz="1600" i="0" dirty="0"/>
              <a:t>, </a:t>
            </a:r>
            <a:r>
              <a:rPr lang="en-US" altLang="en-US" sz="1600" i="0" dirty="0" err="1"/>
              <a:t>ecc</a:t>
            </a:r>
            <a:r>
              <a:rPr lang="en-US" altLang="en-US" sz="1600" i="0" dirty="0"/>
              <a:t>.) 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600" i="0" dirty="0" err="1"/>
              <a:t>Migliora</a:t>
            </a:r>
            <a:r>
              <a:rPr lang="en-US" altLang="en-US" sz="1600" i="0" dirty="0"/>
              <a:t> la performance </a:t>
            </a:r>
            <a:r>
              <a:rPr lang="en-US" altLang="en-US" sz="1600" i="0" dirty="0" err="1"/>
              <a:t>dello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studente</a:t>
            </a:r>
            <a:endParaRPr lang="en-US" altLang="en-US" sz="1600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 err="1"/>
              <a:t>Partire</a:t>
            </a:r>
            <a:r>
              <a:rPr lang="en-US" altLang="en-US" sz="1800" i="0" dirty="0"/>
              <a:t> bene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600" i="0" dirty="0" err="1"/>
              <a:t>Ripassare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i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concetti</a:t>
            </a:r>
            <a:r>
              <a:rPr lang="en-US" altLang="en-US" sz="1600" i="0" dirty="0"/>
              <a:t> di base di </a:t>
            </a:r>
            <a:r>
              <a:rPr lang="en-US" altLang="en-US" sz="1600" i="0" dirty="0" err="1"/>
              <a:t>analisi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matematica</a:t>
            </a:r>
            <a:r>
              <a:rPr lang="en-US" altLang="en-US" sz="1600" i="0" dirty="0"/>
              <a:t> e algebra </a:t>
            </a:r>
            <a:r>
              <a:rPr lang="en-US" altLang="en-US" sz="1600" i="0" dirty="0" err="1"/>
              <a:t>lineare</a:t>
            </a:r>
            <a:endParaRPr lang="en-US" altLang="en-US" sz="16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600" i="0" dirty="0" err="1"/>
              <a:t>Studiare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dall’inizio</a:t>
            </a:r>
            <a:r>
              <a:rPr lang="en-US" altLang="en-US" sz="1600" i="0" dirty="0"/>
              <a:t>… Non </a:t>
            </a:r>
            <a:r>
              <a:rPr lang="en-US" altLang="en-US" sz="1600" i="0" dirty="0" err="1"/>
              <a:t>aspettare</a:t>
            </a:r>
            <a:r>
              <a:rPr lang="en-US" altLang="en-US" sz="1600" i="0" dirty="0"/>
              <a:t> la prima </a:t>
            </a:r>
            <a:r>
              <a:rPr lang="en-US" altLang="en-US" sz="1600" i="0" dirty="0" err="1"/>
              <a:t>prova</a:t>
            </a:r>
            <a:r>
              <a:rPr lang="en-US" altLang="en-US" sz="1600" i="0" dirty="0"/>
              <a:t> in </a:t>
            </a:r>
            <a:r>
              <a:rPr lang="en-US" altLang="en-US" sz="1600" i="0" dirty="0" err="1"/>
              <a:t>itinere</a:t>
            </a:r>
            <a:r>
              <a:rPr lang="en-US" altLang="en-US" sz="1600" i="0" dirty="0"/>
              <a:t>!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sz="1800" i="0" dirty="0" err="1"/>
              <a:t>Sfruttare</a:t>
            </a:r>
            <a:r>
              <a:rPr lang="en-US" altLang="en-US" sz="1800" i="0" dirty="0"/>
              <a:t> </a:t>
            </a:r>
            <a:r>
              <a:rPr lang="en-US" altLang="en-US" sz="1800" i="0" dirty="0" err="1"/>
              <a:t>l’orario</a:t>
            </a:r>
            <a:r>
              <a:rPr lang="en-US" altLang="en-US" sz="1800" i="0" dirty="0"/>
              <a:t> di </a:t>
            </a:r>
            <a:r>
              <a:rPr lang="en-US" altLang="en-US" sz="1800" i="0" dirty="0" err="1"/>
              <a:t>ricevimento</a:t>
            </a:r>
            <a:endParaRPr lang="en-US" altLang="en-US" sz="18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600" i="0" dirty="0" err="1"/>
              <a:t>Porre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domande</a:t>
            </a:r>
            <a:r>
              <a:rPr lang="en-US" altLang="en-US" sz="1600" i="0" dirty="0"/>
              <a:t> e </a:t>
            </a:r>
            <a:r>
              <a:rPr lang="en-US" altLang="en-US" sz="1600" i="0" dirty="0" err="1"/>
              <a:t>ricevere</a:t>
            </a:r>
            <a:r>
              <a:rPr lang="en-US" altLang="en-US" sz="1600" i="0" dirty="0"/>
              <a:t> feedback </a:t>
            </a:r>
            <a:r>
              <a:rPr lang="en-US" altLang="en-US" sz="1600" i="0" dirty="0" err="1"/>
              <a:t>sugli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esercizi</a:t>
            </a:r>
            <a:r>
              <a:rPr lang="en-US" altLang="en-US" sz="1600" i="0" dirty="0"/>
              <a:t>, </a:t>
            </a:r>
            <a:r>
              <a:rPr lang="en-US" altLang="en-US" sz="1600" i="0" dirty="0" err="1"/>
              <a:t>chiarire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i</a:t>
            </a:r>
            <a:r>
              <a:rPr lang="en-US" altLang="en-US" sz="1600" i="0" dirty="0"/>
              <a:t> </a:t>
            </a:r>
            <a:r>
              <a:rPr lang="en-US" altLang="en-US" sz="1600" i="0" dirty="0" err="1"/>
              <a:t>dubbi</a:t>
            </a:r>
            <a:endParaRPr lang="en-US" altLang="en-US" sz="1600" i="0" dirty="0"/>
          </a:p>
        </p:txBody>
      </p:sp>
    </p:spTree>
    <p:extLst>
      <p:ext uri="{BB962C8B-B14F-4D97-AF65-F5344CB8AC3E}">
        <p14:creationId xmlns:p14="http://schemas.microsoft.com/office/powerpoint/2010/main" val="393375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10D46229-06D7-4CC0-A926-E63BAE8C4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2981325"/>
            <a:ext cx="30972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3600" b="1" i="0" dirty="0">
                <a:solidFill>
                  <a:srgbClr val="0000FF"/>
                </a:solidFill>
              </a:rPr>
              <a:t>Domande?</a:t>
            </a:r>
            <a:endParaRPr lang="it-IT" altLang="en-US" sz="3600" i="0" dirty="0">
              <a:solidFill>
                <a:schemeClr val="tx2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4ADC63F6-7549-49A8-AB7F-CE8608E12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644900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i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Text Box 4">
            <a:extLst>
              <a:ext uri="{FF2B5EF4-FFF2-40B4-BE49-F238E27FC236}">
                <a16:creationId xmlns:a16="http://schemas.microsoft.com/office/drawing/2014/main" id="{E200724F-5F20-471B-ACB2-3E1B7667F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052513"/>
            <a:ext cx="8281987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400" b="1" i="0" dirty="0">
                <a:solidFill>
                  <a:srgbClr val="0000FF"/>
                </a:solidFill>
              </a:rPr>
              <a:t>Informazioni sul docente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1800" i="0" dirty="0">
                <a:solidFill>
                  <a:schemeClr val="tx2"/>
                </a:solidFill>
              </a:rPr>
              <a:t>Prof. </a:t>
            </a:r>
            <a:r>
              <a:rPr lang="it-IT" altLang="en-US" sz="1800" b="1" i="0" dirty="0">
                <a:solidFill>
                  <a:schemeClr val="tx2"/>
                </a:solidFill>
              </a:rPr>
              <a:t>Simone Paoletti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1800" i="0" dirty="0">
                <a:solidFill>
                  <a:schemeClr val="tx2"/>
                </a:solidFill>
              </a:rPr>
              <a:t>Ufficio: stanza 229 (2</a:t>
            </a:r>
            <a:r>
              <a:rPr lang="it-IT" altLang="en-US" sz="1800" i="0" baseline="30000" dirty="0">
                <a:solidFill>
                  <a:schemeClr val="tx2"/>
                </a:solidFill>
              </a:rPr>
              <a:t>°</a:t>
            </a:r>
            <a:r>
              <a:rPr lang="it-IT" altLang="en-US" sz="1800" i="0" dirty="0">
                <a:solidFill>
                  <a:schemeClr val="tx2"/>
                </a:solidFill>
              </a:rPr>
              <a:t> piano, edificio San Niccolò)</a:t>
            </a:r>
          </a:p>
          <a:p>
            <a:pPr eaLnBrk="1" hangingPunct="1">
              <a:spcBef>
                <a:spcPct val="50000"/>
              </a:spcBef>
              <a:spcAft>
                <a:spcPct val="60000"/>
              </a:spcAft>
            </a:pPr>
            <a:r>
              <a:rPr lang="it-IT" altLang="en-US" sz="1800" i="0" dirty="0">
                <a:solidFill>
                  <a:schemeClr val="tx2"/>
                </a:solidFill>
              </a:rPr>
              <a:t>Email: </a:t>
            </a:r>
            <a:r>
              <a:rPr lang="it-IT" altLang="en-US" sz="1800" i="0" dirty="0">
                <a:solidFill>
                  <a:srgbClr val="0070C0"/>
                </a:solidFill>
              </a:rPr>
              <a:t>paoletti@dii.unisi.it </a:t>
            </a:r>
          </a:p>
          <a:p>
            <a:pPr eaLnBrk="1" hangingPunct="1">
              <a:spcBef>
                <a:spcPct val="50000"/>
              </a:spcBef>
              <a:spcAft>
                <a:spcPct val="60000"/>
              </a:spcAft>
            </a:pPr>
            <a:r>
              <a:rPr lang="it-IT" altLang="en-US" sz="1800" i="0" dirty="0">
                <a:solidFill>
                  <a:schemeClr val="tx2"/>
                </a:solidFill>
              </a:rPr>
              <a:t>Web page: </a:t>
            </a:r>
            <a:r>
              <a:rPr lang="it-IT" altLang="en-US" sz="1800" i="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https://www3.diism.unisi.it/~paoletti/</a:t>
            </a:r>
            <a:endParaRPr lang="it-IT" altLang="en-US" sz="1800" i="0" dirty="0">
              <a:solidFill>
                <a:srgbClr val="0070C0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1800" i="0" dirty="0">
                <a:solidFill>
                  <a:schemeClr val="tx2"/>
                </a:solidFill>
              </a:rPr>
              <a:t>Interessi di ricerca: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sz="1800" i="0" dirty="0" err="1"/>
              <a:t>Controllo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robusto</a:t>
            </a:r>
            <a:endParaRPr lang="en-GB" altLang="en-US" sz="18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sz="1800" i="0" dirty="0" err="1"/>
              <a:t>Identificazione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dei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sistemi</a:t>
            </a:r>
            <a:endParaRPr lang="en-GB" altLang="en-US" sz="1800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sz="1800" i="0" dirty="0" err="1"/>
              <a:t>Reti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elettriche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intelligenti</a:t>
            </a:r>
            <a:endParaRPr lang="it-IT" altLang="en-US" sz="1800" i="0" dirty="0"/>
          </a:p>
        </p:txBody>
      </p:sp>
      <p:pic>
        <p:nvPicPr>
          <p:cNvPr id="6148" name="Picture 5" descr="FotoPAOLETTI">
            <a:extLst>
              <a:ext uri="{FF2B5EF4-FFF2-40B4-BE49-F238E27FC236}">
                <a16:creationId xmlns:a16="http://schemas.microsoft.com/office/drawing/2014/main" id="{2A73950A-0B5F-4DE2-90B1-F81A8DA6D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1484313"/>
            <a:ext cx="11811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E0F37D6C-85C9-426A-A91B-830B20088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79500"/>
            <a:ext cx="8424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Modelli matematici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3677827E-EBF7-42C9-9DBE-6BDAC07E0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81188"/>
            <a:ext cx="79932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i="0" dirty="0"/>
              <a:t>Sistema massa-molla-smorzatore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7" name="Text Box 8">
                <a:extLst>
                  <a:ext uri="{FF2B5EF4-FFF2-40B4-BE49-F238E27FC236}">
                    <a16:creationId xmlns:a16="http://schemas.microsoft.com/office/drawing/2014/main" id="{91C39AE7-3873-43BC-A031-26F52D4A2B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1188" y="5174457"/>
                <a:ext cx="4068763" cy="7848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t-IT" altLang="en-US" sz="1800" i="0" dirty="0"/>
                  <a:t>: spostamento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it-IT" altLang="en-US" sz="1800" i="0" dirty="0"/>
                  <a:t>: forza applicata</a:t>
                </a:r>
              </a:p>
            </p:txBody>
          </p:sp>
        </mc:Choice>
        <mc:Fallback xmlns="">
          <p:sp>
            <p:nvSpPr>
              <p:cNvPr id="20487" name="Text Box 8">
                <a:extLst>
                  <a:ext uri="{FF2B5EF4-FFF2-40B4-BE49-F238E27FC236}">
                    <a16:creationId xmlns:a16="http://schemas.microsoft.com/office/drawing/2014/main" id="{91C39AE7-3873-43BC-A031-26F52D4A2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5174457"/>
                <a:ext cx="4068763" cy="784830"/>
              </a:xfrm>
              <a:prstGeom prst="rect">
                <a:avLst/>
              </a:prstGeom>
              <a:blipFill>
                <a:blip r:embed="rId2"/>
                <a:stretch>
                  <a:fillRect t="-4651" b="-108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E42381-0FEF-43E6-AD4D-5BD432650EA4}"/>
                  </a:ext>
                </a:extLst>
              </p:cNvPr>
              <p:cNvSpPr txBox="1"/>
              <p:nvPr/>
            </p:nvSpPr>
            <p:spPr>
              <a:xfrm>
                <a:off x="5076056" y="3189268"/>
                <a:ext cx="31284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acc>
                        <m:accPr>
                          <m:chr m:val="̇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E42381-0FEF-43E6-AD4D-5BD432650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189268"/>
                <a:ext cx="312848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Down 2">
            <a:extLst>
              <a:ext uri="{FF2B5EF4-FFF2-40B4-BE49-F238E27FC236}">
                <a16:creationId xmlns:a16="http://schemas.microsoft.com/office/drawing/2014/main" id="{240D593F-8CD3-4C70-8C6D-08FCD4300C9E}"/>
              </a:ext>
            </a:extLst>
          </p:cNvPr>
          <p:cNvSpPr/>
          <p:nvPr/>
        </p:nvSpPr>
        <p:spPr bwMode="auto">
          <a:xfrm>
            <a:off x="6424274" y="3815365"/>
            <a:ext cx="432048" cy="61206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64450-73DB-415C-904B-B2472EDC6074}"/>
              </a:ext>
            </a:extLst>
          </p:cNvPr>
          <p:cNvSpPr txBox="1"/>
          <p:nvPr/>
        </p:nvSpPr>
        <p:spPr>
          <a:xfrm>
            <a:off x="5038120" y="4523454"/>
            <a:ext cx="3204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Equazione</a:t>
            </a:r>
            <a:r>
              <a:rPr lang="en-US" dirty="0"/>
              <a:t> </a:t>
            </a:r>
            <a:r>
              <a:rPr lang="en-US" dirty="0" err="1"/>
              <a:t>differenziale</a:t>
            </a:r>
            <a:r>
              <a:rPr lang="en-US" dirty="0"/>
              <a:t> </a:t>
            </a:r>
            <a:r>
              <a:rPr lang="en-US" dirty="0" err="1"/>
              <a:t>lineare</a:t>
            </a:r>
            <a:r>
              <a:rPr lang="en-US" dirty="0"/>
              <a:t> </a:t>
            </a:r>
            <a:r>
              <a:rPr lang="en-US" dirty="0" err="1"/>
              <a:t>stazionaria</a:t>
            </a:r>
            <a:endParaRPr lang="en-US" dirty="0"/>
          </a:p>
        </p:txBody>
      </p:sp>
      <p:pic>
        <p:nvPicPr>
          <p:cNvPr id="6" name="Picture 5" descr="Diagram, schematic&#10;&#10;Description automatically generated">
            <a:extLst>
              <a:ext uri="{FF2B5EF4-FFF2-40B4-BE49-F238E27FC236}">
                <a16:creationId xmlns:a16="http://schemas.microsoft.com/office/drawing/2014/main" id="{F510B859-1913-4292-AB2B-E6920943E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2341563"/>
            <a:ext cx="2761060" cy="282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E0F37D6C-85C9-426A-A91B-830B20088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79500"/>
            <a:ext cx="8424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Modelli matematici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3677827E-EBF7-42C9-9DBE-6BDAC07E0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81188"/>
            <a:ext cx="79932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i="0" dirty="0"/>
              <a:t>Sistema massa-molla-smorzatore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7" name="Text Box 8">
                <a:extLst>
                  <a:ext uri="{FF2B5EF4-FFF2-40B4-BE49-F238E27FC236}">
                    <a16:creationId xmlns:a16="http://schemas.microsoft.com/office/drawing/2014/main" id="{91C39AE7-3873-43BC-A031-26F52D4A2B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1188" y="5174457"/>
                <a:ext cx="4068763" cy="7848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i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t-IT" altLang="en-US" sz="1800" i="0" dirty="0"/>
                  <a:t>: spostamento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it-IT" altLang="en-US" sz="1800" i="0" dirty="0"/>
                  <a:t>: forza applicata</a:t>
                </a:r>
              </a:p>
            </p:txBody>
          </p:sp>
        </mc:Choice>
        <mc:Fallback xmlns="">
          <p:sp>
            <p:nvSpPr>
              <p:cNvPr id="20487" name="Text Box 8">
                <a:extLst>
                  <a:ext uri="{FF2B5EF4-FFF2-40B4-BE49-F238E27FC236}">
                    <a16:creationId xmlns:a16="http://schemas.microsoft.com/office/drawing/2014/main" id="{91C39AE7-3873-43BC-A031-26F52D4A2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5174457"/>
                <a:ext cx="4068763" cy="784830"/>
              </a:xfrm>
              <a:prstGeom prst="rect">
                <a:avLst/>
              </a:prstGeom>
              <a:blipFill>
                <a:blip r:embed="rId2"/>
                <a:stretch>
                  <a:fillRect t="-4651" b="-108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E42381-0FEF-43E6-AD4D-5BD432650EA4}"/>
                  </a:ext>
                </a:extLst>
              </p:cNvPr>
              <p:cNvSpPr txBox="1"/>
              <p:nvPr/>
            </p:nvSpPr>
            <p:spPr>
              <a:xfrm>
                <a:off x="5076056" y="3189268"/>
                <a:ext cx="31284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acc>
                        <m:accPr>
                          <m:chr m:val="̇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E42381-0FEF-43E6-AD4D-5BD432650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189268"/>
                <a:ext cx="312848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Down 2">
            <a:extLst>
              <a:ext uri="{FF2B5EF4-FFF2-40B4-BE49-F238E27FC236}">
                <a16:creationId xmlns:a16="http://schemas.microsoft.com/office/drawing/2014/main" id="{240D593F-8CD3-4C70-8C6D-08FCD4300C9E}"/>
              </a:ext>
            </a:extLst>
          </p:cNvPr>
          <p:cNvSpPr/>
          <p:nvPr/>
        </p:nvSpPr>
        <p:spPr bwMode="auto">
          <a:xfrm>
            <a:off x="6424274" y="3815365"/>
            <a:ext cx="432048" cy="61206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64450-73DB-415C-904B-B2472EDC6074}"/>
              </a:ext>
            </a:extLst>
          </p:cNvPr>
          <p:cNvSpPr txBox="1"/>
          <p:nvPr/>
        </p:nvSpPr>
        <p:spPr>
          <a:xfrm>
            <a:off x="5038120" y="4523454"/>
            <a:ext cx="3204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Equazione</a:t>
            </a:r>
            <a:r>
              <a:rPr lang="en-US" dirty="0"/>
              <a:t> </a:t>
            </a:r>
            <a:r>
              <a:rPr lang="en-US" dirty="0" err="1"/>
              <a:t>differenziale</a:t>
            </a:r>
            <a:r>
              <a:rPr lang="en-US" dirty="0"/>
              <a:t> </a:t>
            </a:r>
            <a:r>
              <a:rPr lang="en-US" dirty="0" err="1"/>
              <a:t>lineare</a:t>
            </a:r>
            <a:r>
              <a:rPr lang="en-US" dirty="0"/>
              <a:t> </a:t>
            </a:r>
            <a:r>
              <a:rPr lang="en-US" dirty="0" err="1"/>
              <a:t>stazionaria</a:t>
            </a:r>
            <a:endParaRPr lang="en-US" dirty="0"/>
          </a:p>
        </p:txBody>
      </p:sp>
      <p:pic>
        <p:nvPicPr>
          <p:cNvPr id="5" name="Picture 12" descr="damper">
            <a:extLst>
              <a:ext uri="{FF2B5EF4-FFF2-40B4-BE49-F238E27FC236}">
                <a16:creationId xmlns:a16="http://schemas.microsoft.com/office/drawing/2014/main" id="{2858D981-25DC-9BD1-6BAB-0BCDD2689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4" y="2609139"/>
            <a:ext cx="2813657" cy="22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E0F37D6C-85C9-426A-A91B-830B20088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79500"/>
            <a:ext cx="8424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Esempio</a:t>
            </a:r>
          </a:p>
        </p:txBody>
      </p:sp>
      <p:pic>
        <p:nvPicPr>
          <p:cNvPr id="7" name="Picture 6" descr="A race car on a track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C75C4D9F-B4D7-CC68-D6DB-A4F8AE9D0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198" y="2524707"/>
            <a:ext cx="5489240" cy="3684220"/>
          </a:xfrm>
          <a:prstGeom prst="rect">
            <a:avLst/>
          </a:prstGeom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8DED66A2-BA55-B57C-1373-1F642B940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81188"/>
            <a:ext cx="79932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i="0" dirty="0"/>
              <a:t>Williams F1 1993</a:t>
            </a:r>
          </a:p>
        </p:txBody>
      </p:sp>
    </p:spTree>
    <p:extLst>
      <p:ext uri="{BB962C8B-B14F-4D97-AF65-F5344CB8AC3E}">
        <p14:creationId xmlns:p14="http://schemas.microsoft.com/office/powerpoint/2010/main" val="402599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2F373421-0F0A-4267-9E16-B8778BB4B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79500"/>
            <a:ext cx="8424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429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430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907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Obiettivi del corso</a:t>
            </a:r>
            <a:endParaRPr lang="it-IT" altLang="en-US" i="0" dirty="0">
              <a:solidFill>
                <a:schemeClr val="tx2"/>
              </a:solidFill>
            </a:endParaRPr>
          </a:p>
        </p:txBody>
      </p:sp>
      <p:sp>
        <p:nvSpPr>
          <p:cNvPr id="23555" name="Text Box 14">
            <a:extLst>
              <a:ext uri="{FF2B5EF4-FFF2-40B4-BE49-F238E27FC236}">
                <a16:creationId xmlns:a16="http://schemas.microsoft.com/office/drawing/2014/main" id="{569E370C-C36B-4ED5-9FD7-F6470448E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644900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i="0"/>
          </a:p>
        </p:txBody>
      </p:sp>
      <p:sp>
        <p:nvSpPr>
          <p:cNvPr id="23557" name="Text Box 17">
            <a:extLst>
              <a:ext uri="{FF2B5EF4-FFF2-40B4-BE49-F238E27FC236}">
                <a16:creationId xmlns:a16="http://schemas.microsoft.com/office/drawing/2014/main" id="{608A5CDC-3956-44B4-99CB-D231DDA01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2257122"/>
            <a:ext cx="8137525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447675" indent="-2667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i="0" dirty="0"/>
              <a:t>Contenuti principali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altLang="en-US" sz="1600" i="0" dirty="0">
                <a:solidFill>
                  <a:srgbClr val="CC0000"/>
                </a:solidFill>
              </a:rPr>
              <a:t>Classificazione dei sistemi dinamici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altLang="en-US" sz="1600" i="0" dirty="0">
                <a:solidFill>
                  <a:srgbClr val="CC0000"/>
                </a:solidFill>
              </a:rPr>
              <a:t>Modellistica di sistemi dinamici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Equazioni differenziali (tempo continuo)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Equazioni alle differenze (tempo discreto)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altLang="en-US" sz="1600" i="0" dirty="0">
                <a:solidFill>
                  <a:srgbClr val="CC0000"/>
                </a:solidFill>
              </a:rPr>
              <a:t>Analisi dei sistemi lineari stazionari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Analisi modale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Trasformate di Laplace e Z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Teorema della risposta in frequenza</a:t>
            </a:r>
          </a:p>
          <a:p>
            <a:pPr marL="1200150" lvl="2" indent="-285750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it-IT" altLang="en-US" sz="1400" i="0" dirty="0">
                <a:solidFill>
                  <a:srgbClr val="CC0000"/>
                </a:solidFill>
              </a:rPr>
              <a:t>Diagrammi di Bode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altLang="en-US" sz="1600" i="0" dirty="0">
                <a:solidFill>
                  <a:srgbClr val="CC0000"/>
                </a:solidFill>
              </a:rPr>
              <a:t>Concetti di stabilità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1600" i="0" dirty="0" err="1">
                <a:solidFill>
                  <a:srgbClr val="CC0000"/>
                </a:solidFill>
              </a:rPr>
              <a:t>Accenni</a:t>
            </a:r>
            <a:r>
              <a:rPr lang="en-US" altLang="en-US" sz="1600" i="0" dirty="0">
                <a:solidFill>
                  <a:srgbClr val="CC0000"/>
                </a:solidFill>
              </a:rPr>
              <a:t> </a:t>
            </a:r>
            <a:r>
              <a:rPr lang="en-US" altLang="en-US" sz="1600" i="0" dirty="0" err="1">
                <a:solidFill>
                  <a:srgbClr val="CC0000"/>
                </a:solidFill>
              </a:rPr>
              <a:t>all’identificazione</a:t>
            </a:r>
            <a:r>
              <a:rPr lang="en-US" altLang="en-US" sz="1600" i="0" dirty="0">
                <a:solidFill>
                  <a:srgbClr val="CC0000"/>
                </a:solidFill>
              </a:rPr>
              <a:t> </a:t>
            </a:r>
            <a:r>
              <a:rPr lang="en-US" altLang="en-US" sz="1600" i="0" dirty="0" err="1">
                <a:solidFill>
                  <a:srgbClr val="CC0000"/>
                </a:solidFill>
              </a:rPr>
              <a:t>dei</a:t>
            </a:r>
            <a:r>
              <a:rPr lang="en-US" altLang="en-US" sz="1600" i="0" dirty="0">
                <a:solidFill>
                  <a:srgbClr val="CC0000"/>
                </a:solidFill>
              </a:rPr>
              <a:t> </a:t>
            </a:r>
            <a:r>
              <a:rPr lang="en-US" altLang="en-US" sz="1600" i="0" dirty="0" err="1">
                <a:solidFill>
                  <a:srgbClr val="CC0000"/>
                </a:solidFill>
              </a:rPr>
              <a:t>sistemi</a:t>
            </a:r>
            <a:r>
              <a:rPr lang="en-US" altLang="en-US" sz="1600" i="0" dirty="0">
                <a:solidFill>
                  <a:srgbClr val="CC0000"/>
                </a:solidFill>
              </a:rPr>
              <a:t> (</a:t>
            </a:r>
            <a:r>
              <a:rPr lang="en-US" altLang="en-US" sz="1600" i="0" dirty="0" err="1">
                <a:solidFill>
                  <a:srgbClr val="CC0000"/>
                </a:solidFill>
              </a:rPr>
              <a:t>minimi</a:t>
            </a:r>
            <a:r>
              <a:rPr lang="en-US" altLang="en-US" sz="1600" i="0" dirty="0">
                <a:solidFill>
                  <a:srgbClr val="CC0000"/>
                </a:solidFill>
              </a:rPr>
              <a:t> </a:t>
            </a:r>
            <a:r>
              <a:rPr lang="en-US" altLang="en-US" sz="1600" i="0" dirty="0" err="1">
                <a:solidFill>
                  <a:srgbClr val="CC0000"/>
                </a:solidFill>
              </a:rPr>
              <a:t>quadrati</a:t>
            </a:r>
            <a:r>
              <a:rPr lang="en-US" altLang="en-US" sz="1600" i="0" dirty="0">
                <a:solidFill>
                  <a:srgbClr val="CC0000"/>
                </a:solidFill>
              </a:rPr>
              <a:t>)</a:t>
            </a:r>
            <a:endParaRPr lang="it-IT" altLang="en-US" sz="1600" i="0" dirty="0">
              <a:solidFill>
                <a:srgbClr val="CC0000"/>
              </a:solidFill>
            </a:endParaRPr>
          </a:p>
        </p:txBody>
      </p:sp>
      <p:sp>
        <p:nvSpPr>
          <p:cNvPr id="23558" name="Text Box 18">
            <a:extLst>
              <a:ext uri="{FF2B5EF4-FFF2-40B4-BE49-F238E27FC236}">
                <a16:creationId xmlns:a16="http://schemas.microsoft.com/office/drawing/2014/main" id="{E374A489-5495-45B0-B0A1-9BCCC71B5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32" y="1700808"/>
            <a:ext cx="8497131" cy="40011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0" dirty="0" err="1"/>
              <a:t>Modellizzazione</a:t>
            </a:r>
            <a:r>
              <a:rPr lang="en-US" altLang="en-US" i="0" dirty="0"/>
              <a:t>, </a:t>
            </a:r>
            <a:r>
              <a:rPr lang="en-US" altLang="en-US" i="0" dirty="0" err="1"/>
              <a:t>analisi</a:t>
            </a:r>
            <a:r>
              <a:rPr lang="en-US" altLang="en-US" i="0" dirty="0"/>
              <a:t> e </a:t>
            </a:r>
            <a:r>
              <a:rPr lang="en-US" altLang="en-US" i="0" dirty="0" err="1"/>
              <a:t>simulazione</a:t>
            </a:r>
            <a:r>
              <a:rPr lang="en-US" altLang="en-US" i="0" dirty="0"/>
              <a:t> di </a:t>
            </a:r>
            <a:r>
              <a:rPr lang="en-US" altLang="en-US" b="1" i="0" dirty="0" err="1"/>
              <a:t>sistemi</a:t>
            </a:r>
            <a:r>
              <a:rPr lang="en-US" altLang="en-US" b="1" i="0" dirty="0"/>
              <a:t> </a:t>
            </a:r>
            <a:r>
              <a:rPr lang="en-US" altLang="en-US" b="1" i="0" dirty="0" err="1"/>
              <a:t>dinamici</a:t>
            </a:r>
            <a:endParaRPr lang="it-IT" altLang="en-US" b="1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14">
            <a:extLst>
              <a:ext uri="{FF2B5EF4-FFF2-40B4-BE49-F238E27FC236}">
                <a16:creationId xmlns:a16="http://schemas.microsoft.com/office/drawing/2014/main" id="{569E370C-C36B-4ED5-9FD7-F6470448E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644900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i="0"/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A3480D92-E5D2-42CA-ABD3-832D8455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44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985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4319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796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Serve per…</a:t>
            </a:r>
            <a:r>
              <a:rPr lang="en-US" altLang="en-US" i="0" dirty="0"/>
              <a:t> </a:t>
            </a:r>
            <a:r>
              <a:rPr lang="en-GB" altLang="en-US" i="0" dirty="0"/>
              <a:t> 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Controlli</a:t>
            </a:r>
            <a:r>
              <a:rPr lang="en-GB" altLang="en-US" i="0" dirty="0"/>
              <a:t> </a:t>
            </a:r>
            <a:r>
              <a:rPr lang="en-GB" altLang="en-US" i="0" dirty="0" err="1"/>
              <a:t>Automatici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Controllo</a:t>
            </a:r>
            <a:r>
              <a:rPr lang="en-GB" altLang="en-US" i="0" dirty="0"/>
              <a:t> </a:t>
            </a:r>
            <a:r>
              <a:rPr lang="en-GB" altLang="en-US" i="0" dirty="0" err="1"/>
              <a:t>Digitale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Robotica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i="0" dirty="0" err="1"/>
              <a:t>Sistemi</a:t>
            </a:r>
            <a:r>
              <a:rPr lang="en-US" altLang="en-US" i="0" dirty="0"/>
              <a:t> </a:t>
            </a:r>
            <a:r>
              <a:rPr lang="en-US" altLang="en-US" i="0" dirty="0" err="1"/>
              <a:t>Elettrici</a:t>
            </a:r>
            <a:r>
              <a:rPr lang="en-US" altLang="en-US" i="0" dirty="0"/>
              <a:t> ed </a:t>
            </a:r>
            <a:r>
              <a:rPr lang="en-US" altLang="en-US" i="0" dirty="0" err="1"/>
              <a:t>Elettronici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Fondamenti</a:t>
            </a:r>
            <a:r>
              <a:rPr lang="en-GB" altLang="en-US" i="0" dirty="0"/>
              <a:t> di </a:t>
            </a:r>
            <a:r>
              <a:rPr lang="en-GB" altLang="en-US" i="0" dirty="0" err="1"/>
              <a:t>Telecomunicazioni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Sistemi</a:t>
            </a:r>
            <a:r>
              <a:rPr lang="en-GB" altLang="en-US" i="0" dirty="0"/>
              <a:t> </a:t>
            </a:r>
            <a:r>
              <a:rPr lang="en-GB" altLang="en-US" i="0" dirty="0" err="1"/>
              <a:t>Meccanici</a:t>
            </a:r>
            <a:endParaRPr lang="en-GB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3796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A3480D92-E5D2-42CA-ABD3-832D8455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377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985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4319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796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Informazioni sul corso</a:t>
            </a:r>
            <a:endParaRPr lang="it-IT" altLang="en-US" b="1" i="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i="0" dirty="0" err="1"/>
              <a:t>Numero</a:t>
            </a:r>
            <a:r>
              <a:rPr lang="en-US" altLang="en-US" i="0" dirty="0"/>
              <a:t> di </a:t>
            </a:r>
            <a:r>
              <a:rPr lang="en-US" altLang="en-US" i="0" dirty="0" err="1"/>
              <a:t>crediti</a:t>
            </a:r>
            <a:r>
              <a:rPr lang="en-US" altLang="en-US" i="0" dirty="0"/>
              <a:t>: 9 (~</a:t>
            </a:r>
            <a:r>
              <a:rPr lang="en-GB" altLang="en-US" i="0" dirty="0"/>
              <a:t>84 ore</a:t>
            </a:r>
            <a:r>
              <a:rPr lang="en-US" altLang="en-US" i="0" dirty="0"/>
              <a:t>)</a:t>
            </a:r>
            <a:r>
              <a:rPr lang="en-GB" altLang="en-US" i="0" dirty="0"/>
              <a:t> </a:t>
            </a:r>
            <a:endParaRPr lang="en-US" altLang="en-US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i="0" dirty="0" err="1"/>
              <a:t>Studenti</a:t>
            </a:r>
            <a:r>
              <a:rPr lang="en-US" altLang="en-US" i="0" dirty="0"/>
              <a:t>:</a:t>
            </a:r>
            <a:endParaRPr lang="it-IT" altLang="en-US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it-IT" altLang="en-US" sz="1800" i="0" dirty="0"/>
              <a:t>Laurea in Ingegneria Gestionale </a:t>
            </a:r>
            <a:r>
              <a:rPr lang="en-US" altLang="en-US" sz="1800" i="0" dirty="0"/>
              <a:t>– 2° anno</a:t>
            </a:r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sz="1800" i="0" dirty="0" err="1">
                <a:solidFill>
                  <a:schemeClr val="tx2"/>
                </a:solidFill>
              </a:rPr>
              <a:t>Laurea</a:t>
            </a:r>
            <a:r>
              <a:rPr lang="en-US" altLang="en-US" sz="1800" i="0" dirty="0">
                <a:solidFill>
                  <a:schemeClr val="tx2"/>
                </a:solidFill>
              </a:rPr>
              <a:t> in </a:t>
            </a:r>
            <a:r>
              <a:rPr lang="en-US" altLang="en-US" sz="1800" i="0" dirty="0" err="1">
                <a:solidFill>
                  <a:schemeClr val="tx2"/>
                </a:solidFill>
              </a:rPr>
              <a:t>Matematica</a:t>
            </a:r>
            <a:r>
              <a:rPr lang="en-US" altLang="en-US" sz="1800" i="0" dirty="0">
                <a:solidFill>
                  <a:schemeClr val="tx2"/>
                </a:solidFill>
              </a:rPr>
              <a:t> – 3° anno</a:t>
            </a:r>
          </a:p>
          <a:p>
            <a:pPr marL="285750" indent="-285750" eaLnBrk="1" hangingPunct="1">
              <a:spcBef>
                <a:spcPct val="50000"/>
              </a:spcBef>
              <a:spcAft>
                <a:spcPct val="30000"/>
              </a:spcAft>
              <a:buFont typeface="Calibri" panose="020F0502020204030204" pitchFamily="34" charset="0"/>
              <a:buChar char="●"/>
            </a:pPr>
            <a:r>
              <a:rPr lang="en-US" altLang="en-US" i="0" dirty="0" err="1"/>
              <a:t>Propedeuticità</a:t>
            </a:r>
            <a:r>
              <a:rPr lang="en-US" altLang="en-US" i="0" dirty="0"/>
              <a:t> </a:t>
            </a:r>
            <a:r>
              <a:rPr lang="en-US" altLang="en-US" sz="1800" i="0" dirty="0"/>
              <a:t>(solo per </a:t>
            </a:r>
            <a:r>
              <a:rPr lang="en-US" altLang="en-US" sz="1800" i="0" dirty="0" err="1"/>
              <a:t>Ingegneria</a:t>
            </a:r>
            <a:r>
              <a:rPr lang="en-US" altLang="en-US" sz="1800" i="0" dirty="0"/>
              <a:t> </a:t>
            </a:r>
            <a:r>
              <a:rPr lang="en-US" altLang="en-US" sz="1800" i="0" dirty="0" err="1"/>
              <a:t>Gestionale</a:t>
            </a:r>
            <a:r>
              <a:rPr lang="en-US" altLang="en-US" sz="1800" i="0" dirty="0"/>
              <a:t>)</a:t>
            </a:r>
          </a:p>
          <a:p>
            <a:pPr marL="974725" lvl="1" indent="-342900" eaLnBrk="1" hangingPunct="1">
              <a:spcBef>
                <a:spcPct val="50000"/>
              </a:spcBef>
              <a:spcAft>
                <a:spcPct val="30000"/>
              </a:spcAft>
              <a:buFont typeface="Courier New" panose="02070309020205020404" pitchFamily="49" charset="0"/>
              <a:buChar char="o"/>
            </a:pPr>
            <a:r>
              <a:rPr lang="en-US" altLang="en-US" i="0" dirty="0"/>
              <a:t>Algebra </a:t>
            </a:r>
            <a:r>
              <a:rPr lang="en-US" altLang="en-US" i="0" dirty="0" err="1"/>
              <a:t>Lineare</a:t>
            </a:r>
            <a:endParaRPr lang="en-US" altLang="en-US" i="0" dirty="0"/>
          </a:p>
        </p:txBody>
      </p:sp>
      <p:pic>
        <p:nvPicPr>
          <p:cNvPr id="3" name="Picture 2" descr="A table with text on it&#10;&#10;Description automatically generated">
            <a:extLst>
              <a:ext uri="{FF2B5EF4-FFF2-40B4-BE49-F238E27FC236}">
                <a16:creationId xmlns:a16="http://schemas.microsoft.com/office/drawing/2014/main" id="{32028FDB-2B53-FDD1-6B8F-ED26800FF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4545124"/>
            <a:ext cx="4500500" cy="152450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821AAF6-D50D-6748-D166-72BC036E52BE}"/>
                  </a:ext>
                </a:extLst>
              </p14:cNvPr>
              <p14:cNvContentPartPr/>
              <p14:nvPr/>
            </p14:nvContentPartPr>
            <p14:xfrm>
              <a:off x="4047855" y="5514135"/>
              <a:ext cx="4199760" cy="49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821AAF6-D50D-6748-D166-72BC036E52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93860" y="5406135"/>
                <a:ext cx="4307391" cy="2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269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A3480D92-E5D2-42CA-ABD3-832D8455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69975"/>
            <a:ext cx="8424862" cy="48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98525" indent="-36353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431925" indent="-354013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79600" indent="-268288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65200"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</a:pPr>
            <a:r>
              <a:rPr lang="it-IT" altLang="en-US" sz="2800" b="1" i="0" dirty="0">
                <a:solidFill>
                  <a:srgbClr val="0000FF"/>
                </a:solidFill>
              </a:rPr>
              <a:t>Conoscenze in ingresso richieste</a:t>
            </a:r>
            <a:endParaRPr lang="it-IT" altLang="en-US" b="1" i="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US" altLang="en-US" i="0" dirty="0"/>
              <a:t>Numeri </a:t>
            </a:r>
            <a:r>
              <a:rPr lang="en-US" altLang="en-US" i="0" dirty="0" err="1"/>
              <a:t>complessi</a:t>
            </a:r>
            <a:r>
              <a:rPr lang="en-GB" altLang="en-US" i="0" dirty="0"/>
              <a:t> </a:t>
            </a:r>
          </a:p>
          <a:p>
            <a:pPr marL="974725" lvl="1" indent="-342900" eaLnBrk="1" hangingPunct="1"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GB" altLang="en-US" sz="1800" i="0" dirty="0" err="1"/>
              <a:t>Rappresentazione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cartesiana</a:t>
            </a:r>
            <a:r>
              <a:rPr lang="en-GB" altLang="en-US" sz="1800" i="0" dirty="0"/>
              <a:t>/</a:t>
            </a:r>
            <a:r>
              <a:rPr lang="en-GB" altLang="en-US" sz="1800" i="0" dirty="0" err="1"/>
              <a:t>polare</a:t>
            </a:r>
            <a:endParaRPr lang="en-GB" altLang="en-US" sz="1800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Polinomi</a:t>
            </a:r>
            <a:endParaRPr lang="en-GB" altLang="en-US" i="0" dirty="0"/>
          </a:p>
          <a:p>
            <a:pPr lvl="1" eaLnBrk="1" hangingPunct="1"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GB" altLang="en-US" sz="1800" i="0" dirty="0" err="1"/>
              <a:t>Teorema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fondamentale</a:t>
            </a:r>
            <a:r>
              <a:rPr lang="en-GB" altLang="en-US" sz="1800" i="0" dirty="0"/>
              <a:t> </a:t>
            </a:r>
            <a:r>
              <a:rPr lang="en-GB" altLang="en-US" sz="1800" i="0" dirty="0" err="1"/>
              <a:t>dell’algebra</a:t>
            </a:r>
            <a:endParaRPr lang="en-GB" altLang="en-US" sz="1800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r>
              <a:rPr lang="en-GB" altLang="en-US" i="0" dirty="0" err="1"/>
              <a:t>Matrici</a:t>
            </a:r>
            <a:endParaRPr lang="en-GB" altLang="en-US" i="0" dirty="0"/>
          </a:p>
          <a:p>
            <a:pPr marL="974725" lvl="1" indent="-342900" eaLnBrk="1" hangingPunct="1"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GB" altLang="en-US" sz="1800" i="0" dirty="0" err="1"/>
              <a:t>Autovalori</a:t>
            </a:r>
            <a:r>
              <a:rPr lang="en-GB" altLang="en-US" sz="1800" i="0" dirty="0"/>
              <a:t> e </a:t>
            </a:r>
            <a:r>
              <a:rPr lang="en-GB" altLang="en-US" sz="1800" i="0" dirty="0" err="1"/>
              <a:t>autovettori</a:t>
            </a:r>
            <a:endParaRPr lang="en-GB" altLang="en-US" sz="1800" i="0" dirty="0"/>
          </a:p>
          <a:p>
            <a:pPr marL="974725" lvl="1" indent="-342900" eaLnBrk="1" hangingPunct="1">
              <a:spcBef>
                <a:spcPct val="50000"/>
              </a:spcBef>
              <a:spcAft>
                <a:spcPct val="30000"/>
              </a:spcAft>
              <a:buSzPct val="80000"/>
              <a:buFont typeface="Courier New" panose="02070309020205020404" pitchFamily="49" charset="0"/>
              <a:buChar char="o"/>
            </a:pPr>
            <a:r>
              <a:rPr lang="en-GB" altLang="en-US" sz="1800" i="0" dirty="0" err="1"/>
              <a:t>Diagonalizzazione</a:t>
            </a:r>
            <a:r>
              <a:rPr lang="en-GB" altLang="en-US" sz="1800" i="0" dirty="0"/>
              <a:t>/</a:t>
            </a:r>
            <a:r>
              <a:rPr lang="en-GB" altLang="en-US" sz="1800" i="0" dirty="0" err="1"/>
              <a:t>jordanizzazione</a:t>
            </a:r>
            <a:endParaRPr lang="en-GB" altLang="en-US" sz="1800" i="0" dirty="0"/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Char char="•"/>
            </a:pPr>
            <a:endParaRPr lang="en-US" altLang="en-US" i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665</Words>
  <Application>Microsoft Office PowerPoint</Application>
  <PresentationFormat>On-screen Show (4:3)</PresentationFormat>
  <Paragraphs>123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Times New Roman</vt:lpstr>
      <vt:lpstr>Verdana</vt:lpstr>
      <vt:lpstr>Wingdings</vt:lpstr>
      <vt:lpstr>Struttura predefinita</vt:lpstr>
      <vt:lpstr>Sistemi Dinamici/G A.A. 2024/25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Event Systems Automata and Queueing Systems 2021/22</dc:title>
  <dc:creator/>
  <cp:lastModifiedBy>Simone Paoletti</cp:lastModifiedBy>
  <cp:revision>676</cp:revision>
  <dcterms:created xsi:type="dcterms:W3CDTF">2003-11-12T12:54:19Z</dcterms:created>
  <dcterms:modified xsi:type="dcterms:W3CDTF">2024-10-03T15:28:33Z</dcterms:modified>
</cp:coreProperties>
</file>