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8" r:id="rId3"/>
    <p:sldId id="289" r:id="rId4"/>
    <p:sldId id="332" r:id="rId5"/>
    <p:sldId id="389" r:id="rId6"/>
    <p:sldId id="390" r:id="rId7"/>
    <p:sldId id="391" r:id="rId8"/>
    <p:sldId id="392" r:id="rId9"/>
    <p:sldId id="393" r:id="rId10"/>
    <p:sldId id="395" r:id="rId11"/>
    <p:sldId id="396" r:id="rId12"/>
    <p:sldId id="397" r:id="rId13"/>
    <p:sldId id="398" r:id="rId14"/>
    <p:sldId id="399" r:id="rId15"/>
    <p:sldId id="400" r:id="rId16"/>
    <p:sldId id="419" r:id="rId17"/>
    <p:sldId id="402" r:id="rId18"/>
    <p:sldId id="403" r:id="rId19"/>
    <p:sldId id="404" r:id="rId20"/>
    <p:sldId id="417" r:id="rId21"/>
    <p:sldId id="418" r:id="rId22"/>
    <p:sldId id="406" r:id="rId23"/>
    <p:sldId id="407" r:id="rId24"/>
    <p:sldId id="409" r:id="rId25"/>
    <p:sldId id="408" r:id="rId26"/>
    <p:sldId id="410" r:id="rId27"/>
    <p:sldId id="411" r:id="rId28"/>
    <p:sldId id="412" r:id="rId29"/>
    <p:sldId id="413" r:id="rId30"/>
    <p:sldId id="414" r:id="rId31"/>
    <p:sldId id="415" r:id="rId32"/>
    <p:sldId id="416" r:id="rId3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0000"/>
    <a:srgbClr val="004DBF"/>
    <a:srgbClr val="385D8A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746" autoAdjust="0"/>
  </p:normalViewPr>
  <p:slideViewPr>
    <p:cSldViewPr>
      <p:cViewPr>
        <p:scale>
          <a:sx n="50" d="100"/>
          <a:sy n="50" d="100"/>
        </p:scale>
        <p:origin x="-176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C25A7-E450-4E18-B781-68E65FC5445F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BBF2D-2AE9-4BE2-A319-FBF0035F351B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E629E-4640-45D4-B18A-90025EC4FC9A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CFA81-7354-4C61-8830-B1513A31D6BD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11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12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13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14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15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16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17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18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19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20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21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22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23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24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25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26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27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28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29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30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4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31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32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5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6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7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8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9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10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2941-F38F-4F55-B153-55621270C8B8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47EC-9AD9-418A-9D57-4BAE42E38990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3D60-8056-40AF-927C-1077E031377A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521C-3C27-44D3-985C-99F7874DD9F8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1D10-073C-48F5-86EE-035AE3F12C49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06F3-1BA6-40CE-A37D-B9C33FA44321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F717-77B8-4216-9B92-3073D31D3D78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7EB-AF7C-4FAD-8021-7C6E94DF28A3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A6CC-1C48-4D98-A86E-617A9E78E4F7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4701-A8CD-4D1F-95D0-2F895F1CBFE9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EAA-6D01-4E69-8D16-3D9F9831F15D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8FF75-F079-4249-8A59-F9DFD3EC9CD1}" type="datetime1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1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71600"/>
            <a:ext cx="7010400" cy="2133600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</a:t>
            </a:r>
            <a:r>
              <a:rPr lang="it-IT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numerici </a:t>
            </a:r>
            <a:br>
              <a:rPr lang="it-IT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la risoluzione </a:t>
            </a:r>
            <a:br>
              <a:rPr lang="it-IT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sistemi </a:t>
            </a:r>
            <a:r>
              <a:rPr lang="it-IT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lineari</a:t>
            </a:r>
            <a:endParaRPr lang="it-IT" dirty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143000"/>
            <a:ext cx="7239000" cy="33522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Si pone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,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  <a:sym typeface="Symbol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Per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1,2,…,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nmax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	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)/2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	Si calcola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	Se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)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)0 si pone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,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	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Altrimenti, se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)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)0 si pone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,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	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Altrimenti,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)0 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Stop se vale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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e/o 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 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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bisezione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4343400"/>
            <a:ext cx="6632896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981200" y="1219200"/>
            <a:ext cx="6553200" cy="3048000"/>
          </a:xfrm>
          <a:prstGeom prst="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35808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costruzione, ad ogni passo, l’ampiezza dell’in-tervallo viene dimezzata; dopo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passi, l’intervallo 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ha ampiezza</a:t>
            </a:r>
          </a:p>
          <a:p>
            <a:pPr marL="720000" lvl="1" indent="-360000" algn="ctr">
              <a:spcBef>
                <a:spcPts val="0"/>
              </a:spcBef>
              <a:buNone/>
            </a:pP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1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)/2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2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2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)/2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2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…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)/2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endParaRPr lang="it-IT" altLang="en-US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come stima di </a:t>
            </a:r>
            <a:r>
              <a:rPr lang="el-GR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considera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)/2, si ha dunque</a:t>
            </a:r>
          </a:p>
          <a:p>
            <a:pPr marL="720000" lvl="1" indent="-360000" algn="ctr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 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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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)/2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endParaRPr lang="en-US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Infine, se poniamo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)/2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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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, si ottiene</a:t>
            </a:r>
          </a:p>
          <a:p>
            <a:pPr marL="720000" lvl="1" indent="-360000" algn="ctr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2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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)/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     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/>
              </a:rPr>
              <a:t>    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n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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log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2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[(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)/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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]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1</a:t>
            </a: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sz="49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bisezione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Ampiezza dell’intervallo ed errore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3334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Il metodo di bisezione converge sempre alla soluzione con la sola ipotesi che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sia con-tinua in [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]; la convergenza, però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è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lenta e questo costituisce il limite del metodo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Una possibile spiegazione sta nel fatto che il metodo non tiene conto dei valori della funzione ma soltanto dei segni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Geometricamente, il metodo costruisce ad ogni passo l’approssimazione della radice calcolando l’intersezione della retta passan-te per i punti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(</a:t>
            </a:r>
            <a:r>
              <a:rPr lang="en-US" altLang="en-US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en-US" altLang="en-US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sgn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)) e (</a:t>
            </a:r>
            <a:r>
              <a:rPr lang="en-US" altLang="en-US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en-US" altLang="en-US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sgn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))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con l’asse delle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sz="49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bisezione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Ampiezza dell’intervallo ed errore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14400"/>
            <a:ext cx="7239000" cy="31998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modo naturale per migliorare il metodo di bisezione è quello di considerare anche i valori che la funzione assume negli estremi dell’intervallo e prendere come nuova approssimazione della solu-zione l’intersezione della retta passante per (</a:t>
            </a:r>
            <a:r>
              <a:rPr lang="en-US" altLang="en-US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400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en-US" altLang="en-US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400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)) e (</a:t>
            </a:r>
            <a:r>
              <a:rPr lang="en-US" altLang="en-US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400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en-US" altLang="en-US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400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))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con l’asse delle ascisse</a:t>
            </a: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risultante è noto come </a:t>
            </a:r>
            <a:r>
              <a:rPr lang="it-IT" alt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 della </a:t>
            </a:r>
            <a:r>
              <a:rPr lang="it-IT" alt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 falsi</a:t>
            </a:r>
            <a:r>
              <a:rPr lang="it-IT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della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falsa posizione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10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sz="49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della </a:t>
            </a:r>
            <a:r>
              <a:rPr lang="it-IT" altLang="en-US" sz="4900" i="1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 falsi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8400" y="3962400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3900" lvl="1" indent="-188913">
              <a:buClr>
                <a:schemeClr val="folHlink"/>
              </a:buClr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Dato 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] tale che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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0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)0</a:t>
            </a: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3900" lvl="1" indent="-188913">
              <a:buClr>
                <a:schemeClr val="folHlink"/>
              </a:buClr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Finchè non si verifica il criterio di arresto: </a:t>
            </a:r>
          </a:p>
          <a:p>
            <a:pPr marL="723900" lvl="1" indent="-188913">
              <a:buClr>
                <a:schemeClr val="folHlink"/>
              </a:buClr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 Si pone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)/(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))</a:t>
            </a:r>
          </a:p>
          <a:p>
            <a:pPr marL="723900" lvl="1" indent="-188913">
              <a:buClr>
                <a:schemeClr val="folHlink"/>
              </a:buClr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	  Se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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w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)0, allora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 ,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w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 </a:t>
            </a:r>
          </a:p>
          <a:p>
            <a:pPr marL="723900" lvl="1" indent="-188913">
              <a:buClr>
                <a:schemeClr val="folHlink"/>
              </a:buClr>
              <a:buNone/>
            </a:pP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/>
              </a:rPr>
              <a:t>	 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Altrimenti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w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 ,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 </a:t>
            </a:r>
          </a:p>
          <a:p>
            <a:pPr marL="723900" lvl="1" indent="-188913">
              <a:buClr>
                <a:schemeClr val="folHlink"/>
              </a:buClr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	 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1</a:t>
            </a:r>
          </a:p>
          <a:p>
            <a:pPr marL="723900" lvl="1" indent="-188913">
              <a:buClr>
                <a:schemeClr val="folHlink"/>
              </a:buClr>
              <a:buNone/>
            </a:pP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w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67000" y="3962400"/>
            <a:ext cx="5943600" cy="2667000"/>
          </a:xfrm>
          <a:prstGeom prst="rect">
            <a:avLst/>
          </a:prstGeom>
          <a:noFill/>
          <a:ln w="3810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1148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genera una successione di intervalli decrescenti in cui è contenuta la radice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più veloce rispetto al metodo di bisezione, anche se in generale 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0 per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</a:t>
            </a: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Pertanto il criterio di arresto basato sull’ampiezza dell’intervallo non è applicabile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converge globalmente con velocità </a:t>
            </a:r>
            <a:r>
              <a:rPr lang="it-IT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lineare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10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sz="49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della </a:t>
            </a:r>
            <a:r>
              <a:rPr lang="it-IT" altLang="en-US" sz="4900" i="1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 falsi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029200" y="2514600"/>
            <a:ext cx="76200" cy="304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038600"/>
            <a:ext cx="33623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variante della regula falsi è il </a:t>
            </a:r>
            <a:r>
              <a:rPr lang="it-IT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 delle secanti</a:t>
            </a:r>
            <a:r>
              <a:rPr lang="it-IT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cui sono richieste due ap-prossimazioni iniziali della radice, senza al-cuna altra condizione e senza la necessità di controllare il segno di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1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Assegnati due valori iniziali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1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</a:rPr>
              <a:t>e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0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</a:rPr>
              <a:t> si costruisce la successione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1200" dirty="0" smtClean="0">
              <a:solidFill>
                <a:srgbClr val="002060"/>
              </a:solidFill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                           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	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0</a:t>
            </a:r>
            <a:endParaRPr lang="it-IT" altLang="en-US" dirty="0" smtClean="0">
              <a:solidFill>
                <a:srgbClr val="002060"/>
              </a:solidFill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1800" dirty="0" smtClean="0">
              <a:solidFill>
                <a:srgbClr val="002060"/>
              </a:solidFill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convergenza del metodo è garantita se le approssimazioni iniziali sono “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abbastanza vicine”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alla radice 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Wingdings"/>
              </a:rPr>
              <a:t>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convergenza</a:t>
            </a:r>
            <a:r>
              <a:rPr lang="en-US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locale</a:t>
            </a:r>
          </a:p>
          <a:p>
            <a:pPr marL="266700" indent="-266700">
              <a:buNone/>
            </a:pPr>
            <a:r>
              <a:rPr lang="en-US" altLang="en-US" sz="2800" dirty="0" smtClean="0">
                <a:cs typeface="Arial" charset="0"/>
              </a:rPr>
              <a:t>   </a:t>
            </a:r>
            <a:endParaRPr lang="en-US" alt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delle secanti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114800" y="4277380"/>
            <a:ext cx="2590800" cy="970240"/>
            <a:chOff x="4114800" y="4277380"/>
            <a:chExt cx="2590800" cy="970240"/>
          </a:xfrm>
        </p:grpSpPr>
        <p:sp>
          <p:nvSpPr>
            <p:cNvPr id="19" name="TextBox 18"/>
            <p:cNvSpPr txBox="1"/>
            <p:nvPr/>
          </p:nvSpPr>
          <p:spPr>
            <a:xfrm>
              <a:off x="4114800" y="472440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f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8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)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f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8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1)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endParaRPr lang="it-IT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67200" y="4277380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x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8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x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8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1)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 </a:t>
              </a:r>
              <a:endParaRPr lang="it-IT" sz="28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4191000" y="4724400"/>
              <a:ext cx="20574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Teorema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Sia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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2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()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essendo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 Math One" pitchFamily="18" charset="2"/>
                <a:sym typeface="Symbol"/>
              </a:rPr>
              <a:t>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intorno op-portuno della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radice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si assuma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1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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)0;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i dati iniziali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1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0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sono scelti in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 Math One" pitchFamily="18" charset="2"/>
                <a:sym typeface="Symbol"/>
              </a:rPr>
              <a:t>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sufficientemente vicini ad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successione converge alla radice in modo superlineare, con ordine   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delle secanti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4419600"/>
            <a:ext cx="2133600" cy="102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4191000"/>
            <a:ext cx="4495800" cy="249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Tuttavia, per garantire maggiore velocità di conver-genza, è necessario utilizzare un maggior numero di  informazioni sulla funzione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esempio, nel caso in cui essa sia derivabile, si può considerare anche la derivata prima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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Sviluppando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serie di Taylor in un intorno di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arrestando lo sviluppo al primo ordine, si ottiene una versione </a:t>
            </a:r>
            <a:r>
              <a:rPr lang="it-IT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linearizzata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del problema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1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0</a:t>
            </a:r>
          </a:p>
          <a:p>
            <a:pPr marL="720000" lvl="1" indent="-360000" algn="ctr">
              <a:spcBef>
                <a:spcPts val="0"/>
              </a:spcBef>
              <a:buNone/>
            </a:pP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  0 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1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)(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1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()	 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Assumendo quindi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1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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)≠0 (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radice semplice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), </a:t>
            </a:r>
            <a:r>
              <a:rPr lang="en-US" altLang="en-US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ed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assegnando un valore iniziale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0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ottiene il metodo di Newton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en-US" altLang="en-US" sz="8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         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                    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0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</a:t>
            </a: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5582960"/>
            <a:ext cx="2590800" cy="970240"/>
            <a:chOff x="4572000" y="5582960"/>
            <a:chExt cx="2590800" cy="970240"/>
          </a:xfrm>
        </p:grpSpPr>
        <p:sp>
          <p:nvSpPr>
            <p:cNvPr id="13" name="TextBox 12"/>
            <p:cNvSpPr txBox="1"/>
            <p:nvPr/>
          </p:nvSpPr>
          <p:spPr>
            <a:xfrm>
              <a:off x="4572000" y="602998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f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8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endParaRPr lang="it-IT" sz="28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24400" y="5582960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f</a:t>
              </a:r>
              <a:r>
                <a:rPr lang="en-US" altLang="en-US" sz="1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8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  </a:t>
              </a:r>
              <a:endParaRPr lang="it-IT" sz="28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4648200" y="6019800"/>
              <a:ext cx="12954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Newton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352800" y="5638800"/>
            <a:ext cx="4114800" cy="914400"/>
          </a:xfrm>
          <a:prstGeom prst="rect">
            <a:avLst/>
          </a:prstGeom>
          <a:noFill/>
          <a:ln w="3810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886200"/>
            <a:ext cx="3352800" cy="23622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periore al primo (in generale, </a:t>
            </a:r>
            <a:r>
              <a:rPr lang="it-IT" altLang="en-US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quadrati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it-IT" altLang="en-US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Newton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0355" y="3962400"/>
            <a:ext cx="422364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236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marR="0" lvl="1" indent="-360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5"/>
              </a:buBlip>
              <a:tabLst/>
              <a:defRPr/>
            </a:pPr>
            <a:r>
              <a:rPr kumimoji="0" lang="it-IT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Geometicamente, si prende come nuova approssi-mazione della radice </a:t>
            </a:r>
            <a:r>
              <a:rPr kumimoji="0" lang="it-IT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/>
              </a:rPr>
              <a:t></a:t>
            </a:r>
            <a:r>
              <a:rPr kumimoji="0" lang="it-IT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l’intersezione della retta tangente in (</a:t>
            </a:r>
            <a:r>
              <a:rPr kumimoji="0" lang="en-US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(</a:t>
            </a:r>
            <a:r>
              <a:rPr kumimoji="0" lang="en-US" altLang="en-US" sz="2400" b="0" i="1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r>
              <a:rPr kumimoji="0" lang="en-US" alt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  <a:sym typeface="Symbol"/>
              </a:rPr>
              <a:t>)</a:t>
            </a:r>
            <a:r>
              <a:rPr kumimoji="0" lang="it-IT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f</a:t>
            </a:r>
            <a:r>
              <a:rPr kumimoji="0" lang="en-US" alt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(</a:t>
            </a:r>
            <a:r>
              <a:rPr kumimoji="0" lang="en-US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(</a:t>
            </a:r>
            <a:r>
              <a:rPr kumimoji="0" lang="en-US" altLang="en-US" sz="2400" b="0" i="1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r>
              <a:rPr kumimoji="0" lang="en-US" alt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  <a:sym typeface="Symbol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  <a:sym typeface="Symbol"/>
              </a:rPr>
              <a:t>)) con </a:t>
            </a:r>
            <a:r>
              <a:rPr kumimoji="0" lang="it-IT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  <a:sym typeface="Symbol"/>
              </a:rPr>
              <a:t>l’asse delle ascisse</a:t>
            </a:r>
            <a:endParaRPr kumimoji="0" lang="it-IT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20000" marR="0" lvl="1" indent="-360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5"/>
              </a:buBlip>
              <a:tabLst/>
              <a:defRPr/>
            </a:pPr>
            <a:r>
              <a:rPr kumimoji="0" lang="it-IT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 ogni iterazione, il metodo di Newton richiede la valutazione di due funzioni</a:t>
            </a:r>
          </a:p>
          <a:p>
            <a:pPr marL="720000" lvl="1" indent="-360000" algn="just">
              <a:buBlip>
                <a:blip r:embed="rId5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L’aumento del costo computazionale è compensato dal fatto che la convergenza (locale) è di ordine  su-</a:t>
            </a:r>
            <a:endParaRPr kumimoji="0" lang="it-IT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20000" marR="0" lvl="1" indent="-360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Teorema</a:t>
            </a:r>
            <a:r>
              <a:rPr lang="it-IT" sz="2400" dirty="0" smtClean="0"/>
              <a:t> 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f</a:t>
            </a:r>
            <a:r>
              <a:rPr lang="it-IT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è “sufficientemente regolare”, il metodo di Newton converge quadraticamente verso radici semplici</a:t>
            </a: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sz="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Dimostrazione</a:t>
            </a:r>
            <a:endParaRPr lang="it-IT" sz="2400" dirty="0" smtClean="0">
              <a:solidFill>
                <a:srgbClr val="004DBF"/>
              </a:solidFill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radice di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f</a:t>
            </a:r>
            <a:r>
              <a:rPr lang="it-IT" sz="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0 e sia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f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2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]; considerando lo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sviluppo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Taylor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	0 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 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1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(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  <a:sym typeface="Symbol"/>
              </a:rPr>
              <a:t>[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1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()(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2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]/2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       </a:t>
            </a:r>
            <a:r>
              <a:rPr lang="it-IT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 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 </a:t>
            </a:r>
            <a:r>
              <a:rPr lang="it-IT" altLang="en-US" sz="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(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1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)/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1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(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  <a:sym typeface="Symbol"/>
              </a:rPr>
              <a:t>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sz="1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()(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2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]/2</a:t>
            </a: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Newton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3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5562600" y="4953000"/>
            <a:ext cx="381000" cy="533400"/>
          </a:xfrm>
          <a:prstGeom prst="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5" name="Group 24"/>
          <p:cNvGrpSpPr/>
          <p:nvPr/>
        </p:nvGrpSpPr>
        <p:grpSpPr>
          <a:xfrm>
            <a:off x="7162800" y="5582960"/>
            <a:ext cx="2590800" cy="970240"/>
            <a:chOff x="5029200" y="5582960"/>
            <a:chExt cx="2590800" cy="970240"/>
          </a:xfrm>
        </p:grpSpPr>
        <p:sp>
          <p:nvSpPr>
            <p:cNvPr id="18" name="TextBox 17"/>
            <p:cNvSpPr txBox="1"/>
            <p:nvPr/>
          </p:nvSpPr>
          <p:spPr>
            <a:xfrm>
              <a:off x="5029200" y="602998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2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f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 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(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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)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</a:t>
              </a:r>
              <a:endParaRPr lang="it-IT" sz="2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81600" y="5582960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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(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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)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 </a:t>
              </a:r>
              <a:endParaRPr lang="it-IT" sz="24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5105400" y="6096000"/>
              <a:ext cx="9144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6019800" y="5582960"/>
            <a:ext cx="2590800" cy="970240"/>
            <a:chOff x="2286000" y="5582960"/>
            <a:chExt cx="2590800" cy="970240"/>
          </a:xfrm>
        </p:grpSpPr>
        <p:grpSp>
          <p:nvGrpSpPr>
            <p:cNvPr id="26" name="Group 25"/>
            <p:cNvGrpSpPr/>
            <p:nvPr/>
          </p:nvGrpSpPr>
          <p:grpSpPr>
            <a:xfrm>
              <a:off x="2286000" y="5582960"/>
              <a:ext cx="2590800" cy="970240"/>
              <a:chOff x="5029200" y="5582960"/>
              <a:chExt cx="2590800" cy="97024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5029200" y="6029980"/>
                <a:ext cx="2590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28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 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(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e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)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)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2</a:t>
                </a:r>
                <a:endParaRPr lang="it-IT" sz="2400" baseline="300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181600" y="5582960"/>
                <a:ext cx="2209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28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1)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  </a:t>
                </a:r>
                <a:endParaRPr lang="it-IT" sz="2400" dirty="0"/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>
                <a:off x="5105400" y="6096000"/>
                <a:ext cx="914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3200400" y="58674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</a:t>
              </a:r>
              <a:endPara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4" name="Right Arrow 33"/>
          <p:cNvSpPr/>
          <p:nvPr/>
        </p:nvSpPr>
        <p:spPr>
          <a:xfrm>
            <a:off x="4648200" y="6019800"/>
            <a:ext cx="762000" cy="228600"/>
          </a:xfrm>
          <a:prstGeom prst="right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9" name="Group 38"/>
          <p:cNvGrpSpPr/>
          <p:nvPr/>
        </p:nvGrpSpPr>
        <p:grpSpPr>
          <a:xfrm>
            <a:off x="2362200" y="5582960"/>
            <a:ext cx="2590800" cy="970240"/>
            <a:chOff x="2286000" y="5582960"/>
            <a:chExt cx="2590800" cy="970240"/>
          </a:xfrm>
        </p:grpSpPr>
        <p:grpSp>
          <p:nvGrpSpPr>
            <p:cNvPr id="40" name="Group 25"/>
            <p:cNvGrpSpPr/>
            <p:nvPr/>
          </p:nvGrpSpPr>
          <p:grpSpPr>
            <a:xfrm>
              <a:off x="2286000" y="5582960"/>
              <a:ext cx="2590800" cy="970240"/>
              <a:chOff x="5029200" y="5582960"/>
              <a:chExt cx="2590800" cy="970240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5029200" y="6029980"/>
                <a:ext cx="2590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28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 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(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e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)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)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2</a:t>
                </a:r>
                <a:endParaRPr lang="it-IT" sz="2400" baseline="30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181600" y="5582960"/>
                <a:ext cx="2209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28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1)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  </a:t>
                </a:r>
                <a:endParaRPr lang="it-IT" sz="2400" dirty="0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>
                <a:off x="5105400" y="6096000"/>
                <a:ext cx="914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3200400" y="58674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</a:t>
              </a:r>
              <a:endPara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486400" y="57867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lim</a:t>
            </a:r>
            <a:endParaRPr lang="it-IT" sz="2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86400" y="6172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</a:t>
            </a:r>
            <a:endParaRPr lang="it-IT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3352800" y="5582960"/>
            <a:ext cx="2590800" cy="970240"/>
            <a:chOff x="4876800" y="5582960"/>
            <a:chExt cx="2590800" cy="970240"/>
          </a:xfrm>
        </p:grpSpPr>
        <p:sp>
          <p:nvSpPr>
            <p:cNvPr id="33" name="TextBox 32"/>
            <p:cNvSpPr txBox="1"/>
            <p:nvPr/>
          </p:nvSpPr>
          <p:spPr>
            <a:xfrm>
              <a:off x="4876800" y="602998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2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f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 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(</a:t>
              </a:r>
              <a:r>
                <a:rPr lang="it-IT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it-IT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(</a:t>
              </a:r>
              <a:r>
                <a:rPr lang="it-IT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it-IT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)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</a:t>
              </a:r>
              <a:endParaRPr lang="it-IT" sz="24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81600" y="5582960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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(</a:t>
              </a:r>
              <a:r>
                <a:rPr lang="it-IT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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)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 </a:t>
              </a:r>
              <a:endParaRPr lang="it-IT" sz="2400" dirty="0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105400" y="6096000"/>
              <a:ext cx="9144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162800" cy="855663"/>
          </a:xfrm>
        </p:spPr>
        <p:txBody>
          <a:bodyPr/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Equazioni non lineari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una funzione </a:t>
            </a:r>
            <a:r>
              <a:rPr lang="it-IT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: </a:t>
            </a: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R</a:t>
            </a: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R</a:t>
            </a: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si consideri il problema di determinare i valori di </a:t>
            </a:r>
            <a:r>
              <a:rPr lang="it-IT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cui </a:t>
            </a:r>
          </a:p>
          <a:p>
            <a:pPr marL="720000" lvl="1" indent="-360000" algn="ctr">
              <a:defRPr/>
            </a:pPr>
            <a:r>
              <a:rPr lang="it-IT" alt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0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Tali valori sono solitamente chiamati</a:t>
            </a:r>
            <a:r>
              <a:rPr lang="it-IT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zeri</a:t>
            </a: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</a:t>
            </a:r>
            <a:r>
              <a:rPr lang="it-IT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radici </a:t>
            </a: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 funzione </a:t>
            </a:r>
            <a:r>
              <a:rPr lang="it-IT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altLang="en-US" sz="28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Esempi:</a:t>
            </a:r>
          </a:p>
          <a:p>
            <a:pPr marL="720000" lvl="1" indent="-360000" algn="just">
              <a:defRPr/>
            </a:pPr>
            <a:endParaRPr lang="it-IT" alt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altLang="en-US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generale non sono disponibili formule esplicite per la determinazione delle radici di una funzione non lineare (per esempio, per le equazioni algebriche)</a:t>
            </a:r>
            <a:r>
              <a:rPr lang="it-IT" altLang="en-US" sz="2800" dirty="0" smtClean="0"/>
              <a:t> </a:t>
            </a:r>
          </a:p>
          <a:p>
            <a:pPr marL="720000" lvl="1" indent="-360000" algn="just">
              <a:buClr>
                <a:srgbClr val="FE0000"/>
              </a:buClr>
              <a:buFont typeface="Wingdings" pitchFamily="2" charset="2"/>
              <a:buChar char=""/>
              <a:defRPr/>
            </a:pPr>
            <a:r>
              <a:rPr lang="it-IT" altLang="en-US" sz="2800" cap="sm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Iterativi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76800" y="2209800"/>
            <a:ext cx="1219200" cy="457200"/>
          </a:xfrm>
          <a:prstGeom prst="rect">
            <a:avLst/>
          </a:prstGeom>
          <a:noFill/>
          <a:ln w="38100" cmpd="dbl">
            <a:solidFill>
              <a:srgbClr val="F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3" name="Group 12"/>
          <p:cNvGrpSpPr/>
          <p:nvPr/>
        </p:nvGrpSpPr>
        <p:grpSpPr>
          <a:xfrm>
            <a:off x="2438400" y="3810000"/>
            <a:ext cx="2362200" cy="902732"/>
            <a:chOff x="9982200" y="2438400"/>
            <a:chExt cx="2362200" cy="902732"/>
          </a:xfrm>
        </p:grpSpPr>
        <p:sp>
          <p:nvSpPr>
            <p:cNvPr id="10" name="TextBox 9"/>
            <p:cNvSpPr txBox="1"/>
            <p:nvPr/>
          </p:nvSpPr>
          <p:spPr>
            <a:xfrm>
              <a:off x="9982200" y="2590800"/>
              <a:ext cx="2362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it-IT" sz="2400" i="1" baseline="-25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 </a:t>
              </a:r>
              <a:r>
                <a:rPr lang="it-IT" sz="3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 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a</a:t>
              </a:r>
              <a:r>
                <a:rPr lang="it-IT" sz="2400" i="1" baseline="-25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it-IT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 0</a:t>
              </a:r>
              <a:endPara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933200" y="2438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n</a:t>
              </a:r>
              <a:endPara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836000" y="29718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it-IT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=1</a:t>
              </a:r>
              <a:endPara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800600" y="40386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equazione algebrica</a:t>
            </a:r>
            <a:endParaRPr lang="it-IT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657600" y="3474000"/>
            <a:ext cx="5334000" cy="461665"/>
            <a:chOff x="8229600" y="1600200"/>
            <a:chExt cx="5486400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8229600" y="1600200"/>
              <a:ext cx="548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4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sin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(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)0       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e</a:t>
              </a:r>
              <a:r>
                <a:rPr lang="it-IT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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it-IT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2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0        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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log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(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)3</a:t>
              </a:r>
              <a:endPara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11996057" y="1645200"/>
              <a:ext cx="152400" cy="0"/>
            </a:xfrm>
            <a:prstGeom prst="line">
              <a:avLst/>
            </a:prstGeom>
            <a:ln>
              <a:solidFill>
                <a:srgbClr val="002060"/>
              </a:solidFill>
            </a:ln>
            <a:effectLst>
              <a:outerShdw blurRad="1651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2572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Teorema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sz="2400" dirty="0" smtClean="0"/>
              <a:t>	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sz="1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sufficientemente regolare, il metodo di Newton converge linearmente verso una radice di molteplicità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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fattore di convergenza 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1)/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sz="1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Dimostrazione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radice di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f</a:t>
            </a:r>
            <a:r>
              <a:rPr lang="it-IT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0 e sia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f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1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]; si ottiene:</a:t>
            </a:r>
            <a:endParaRPr lang="it-IT" altLang="en-US" sz="2400" dirty="0" smtClean="0">
              <a:solidFill>
                <a:srgbClr val="004D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8" name="Group 37"/>
          <p:cNvGrpSpPr/>
          <p:nvPr/>
        </p:nvGrpSpPr>
        <p:grpSpPr>
          <a:xfrm>
            <a:off x="2514600" y="4501515"/>
            <a:ext cx="6172200" cy="1442085"/>
            <a:chOff x="2514600" y="4349115"/>
            <a:chExt cx="6172200" cy="1442085"/>
          </a:xfrm>
        </p:grpSpPr>
        <p:grpSp>
          <p:nvGrpSpPr>
            <p:cNvPr id="7" name="Group 6"/>
            <p:cNvGrpSpPr/>
            <p:nvPr/>
          </p:nvGrpSpPr>
          <p:grpSpPr>
            <a:xfrm>
              <a:off x="2514600" y="4800600"/>
              <a:ext cx="2590800" cy="970240"/>
              <a:chOff x="2286000" y="5582960"/>
              <a:chExt cx="2590800" cy="970240"/>
            </a:xfrm>
          </p:grpSpPr>
          <p:grpSp>
            <p:nvGrpSpPr>
              <p:cNvPr id="9" name="Group 25"/>
              <p:cNvGrpSpPr/>
              <p:nvPr/>
            </p:nvGrpSpPr>
            <p:grpSpPr>
              <a:xfrm>
                <a:off x="2286000" y="5582960"/>
                <a:ext cx="2590800" cy="970240"/>
                <a:chOff x="5029200" y="5582960"/>
                <a:chExt cx="2590800" cy="970240"/>
              </a:xfrm>
            </p:grpSpPr>
            <p:sp>
              <p:nvSpPr>
                <p:cNvPr id="11" name="TextBox 10"/>
                <p:cNvSpPr txBox="1"/>
                <p:nvPr/>
              </p:nvSpPr>
              <p:spPr>
                <a:xfrm>
                  <a:off x="5029200" y="6029980"/>
                  <a:ext cx="2590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en-US" sz="2800" i="1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 </a:t>
                  </a:r>
                  <a:r>
                    <a:rPr lang="en-US" altLang="en-US" sz="2400" i="1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   e</a:t>
                  </a:r>
                  <a:r>
                    <a:rPr lang="en-US" altLang="en-US" sz="2400" baseline="30000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cs typeface="Arial" charset="0"/>
                    </a:rPr>
                    <a:t>(</a:t>
                  </a:r>
                  <a:r>
                    <a:rPr lang="en-US" altLang="en-US" sz="2400" i="1" baseline="30000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lang="en-US" altLang="en-US" sz="2400" baseline="30000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cs typeface="Times New Roman" pitchFamily="18" charset="0"/>
                      <a:sym typeface="Symbol"/>
                    </a:rPr>
                    <a:t>)</a:t>
                  </a:r>
                  <a:endParaRPr lang="it-IT" sz="2400" baseline="300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5181600" y="5582960"/>
                  <a:ext cx="2209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en-US" sz="2800" i="1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altLang="en-US" sz="2400" i="1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  <a:r>
                    <a:rPr lang="en-US" altLang="en-US" sz="2400" baseline="30000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cs typeface="Arial" charset="0"/>
                    </a:rPr>
                    <a:t>(</a:t>
                  </a:r>
                  <a:r>
                    <a:rPr lang="en-US" altLang="en-US" sz="2400" i="1" baseline="30000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lang="en-US" altLang="en-US" sz="2400" baseline="30000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cs typeface="Times New Roman" pitchFamily="18" charset="0"/>
                      <a:sym typeface="Symbol"/>
                    </a:rPr>
                    <a:t>1)</a:t>
                  </a:r>
                  <a:r>
                    <a:rPr lang="en-US" altLang="en-US" sz="2400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cs typeface="Times New Roman" pitchFamily="18" charset="0"/>
                      <a:sym typeface="Symbol"/>
                    </a:rPr>
                    <a:t>  </a:t>
                  </a:r>
                  <a:endParaRPr lang="it-IT" sz="2400" dirty="0"/>
                </a:p>
              </p:txBody>
            </p: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5105400" y="6096000"/>
                  <a:ext cx="914400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TextBox 9"/>
              <p:cNvSpPr txBox="1"/>
              <p:nvPr/>
            </p:nvSpPr>
            <p:spPr>
              <a:xfrm>
                <a:off x="3200400" y="58674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sym typeface="Symbol"/>
                  </a:rPr>
                  <a:t></a:t>
                </a:r>
                <a:endParaRPr lang="it-IT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096000" y="524762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it-IT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</a:t>
              </a:r>
              <a:r>
                <a:rPr lang="it-IT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it-IT" sz="2400" baseline="30000" dirty="0"/>
            </a:p>
          </p:txBody>
        </p:sp>
        <p:cxnSp>
          <p:nvCxnSpPr>
            <p:cNvPr id="18" name="Straight Connector 17"/>
            <p:cNvCxnSpPr>
              <a:endCxn id="19" idx="1"/>
            </p:cNvCxnSpPr>
            <p:nvPr/>
          </p:nvCxnSpPr>
          <p:spPr>
            <a:xfrm flipV="1">
              <a:off x="5486400" y="5293633"/>
              <a:ext cx="24384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924800" y="50628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</a:t>
              </a:r>
              <a:endPara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57600" y="5329535"/>
              <a:ext cx="259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 </a:t>
              </a:r>
              <a:r>
                <a:rPr lang="it-IT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</a:t>
              </a:r>
              <a:r>
                <a:rPr lang="it-IT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it-IT" sz="2400" baseline="30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81400" y="4800600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1)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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 </a:t>
              </a:r>
              <a:endParaRPr lang="it-IT" sz="2200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3733800" y="5313640"/>
              <a:ext cx="1371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105400" y="50628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</a:t>
              </a:r>
              <a:endPara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6096000" y="4349115"/>
              <a:ext cx="2590800" cy="908685"/>
              <a:chOff x="4419600" y="5257800"/>
              <a:chExt cx="2590800" cy="908685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4419600" y="5704820"/>
                <a:ext cx="2590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  f 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itchFamily="18" charset="0"/>
                    <a:sym typeface="Symbol"/>
                  </a:rPr>
                  <a:t>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(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x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)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/>
                  </a:rPr>
                  <a:t>)</a:t>
                </a:r>
                <a:endParaRPr lang="it-IT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572000" y="525780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f 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itchFamily="18" charset="0"/>
                  </a:rPr>
                  <a:t>(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x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)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</a:rPr>
                  <a:t>)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 </a:t>
                </a:r>
                <a:endParaRPr lang="it-IT" sz="2400" dirty="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4648200" y="5770840"/>
                <a:ext cx="914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5486400" y="4598715"/>
              <a:ext cx="251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altLang="en-US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 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                  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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 </a:t>
              </a:r>
              <a:endParaRPr lang="it-IT" sz="2400" dirty="0"/>
            </a:p>
          </p:txBody>
        </p:sp>
      </p:grpSp>
      <p:sp>
        <p:nvSpPr>
          <p:cNvPr id="39" name="Right Arrow 38"/>
          <p:cNvSpPr/>
          <p:nvPr/>
        </p:nvSpPr>
        <p:spPr>
          <a:xfrm>
            <a:off x="7620000" y="6172200"/>
            <a:ext cx="1143000" cy="533400"/>
          </a:xfrm>
          <a:prstGeom prst="right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Newton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4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0" y="61722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Ponendo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</a:t>
            </a:r>
            <a:r>
              <a:rPr lang="it-IT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), si ottiene</a:t>
            </a:r>
            <a:endParaRPr lang="it-IT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TextBox 37"/>
          <p:cNvSpPr txBox="1"/>
          <p:nvPr/>
        </p:nvSpPr>
        <p:spPr>
          <a:xfrm>
            <a:off x="1981200" y="19005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</a:t>
            </a:r>
            <a:endParaRPr lang="it-IT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62200" y="1468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                                                                    </a:t>
            </a:r>
            <a:endParaRPr lang="it-IT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495800" y="2117705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  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it-IT" sz="2400" baseline="30000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362200" y="2133600"/>
            <a:ext cx="6096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71800" y="166622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         m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1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  <a:sym typeface="Symbol"/>
              </a:rPr>
              <a:t>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</a:t>
            </a:r>
            <a:endParaRPr lang="it-IT" sz="24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91000" y="1219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</a:t>
            </a:r>
            <a:endParaRPr lang="it-IT" sz="24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362200" y="3352800"/>
            <a:ext cx="31242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458200" y="19005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</a:t>
            </a:r>
            <a:endParaRPr lang="it-IT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733800" y="1732240"/>
            <a:ext cx="46482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438400" y="3348335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   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mg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</a:t>
            </a:r>
            <a:endParaRPr lang="it-IT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2438400" y="28956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1)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</a:t>
            </a:r>
            <a:endParaRPr lang="it-IT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1981200" y="31197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</a:t>
            </a:r>
            <a:endParaRPr lang="it-IT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53000" y="448562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  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</a:t>
            </a:r>
            <a:endParaRPr lang="it-IT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5181600" y="4038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1  </a:t>
            </a:r>
            <a:endParaRPr lang="it-IT" sz="24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2362200" y="4038600"/>
            <a:ext cx="4114800" cy="970240"/>
            <a:chOff x="2362200" y="4038600"/>
            <a:chExt cx="4114800" cy="970240"/>
          </a:xfrm>
        </p:grpSpPr>
        <p:sp>
          <p:nvSpPr>
            <p:cNvPr id="57" name="TextBox 56"/>
            <p:cNvSpPr txBox="1"/>
            <p:nvPr/>
          </p:nvSpPr>
          <p:spPr>
            <a:xfrm>
              <a:off x="3962400" y="4038600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1)</a:t>
              </a:r>
              <a:r>
                <a:rPr lang="en-US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 </a:t>
              </a:r>
              <a:endParaRPr lang="it-IT" sz="2400" dirty="0"/>
            </a:p>
          </p:txBody>
        </p:sp>
        <p:sp>
          <p:nvSpPr>
            <p:cNvPr id="48" name="Right Arrow 47"/>
            <p:cNvSpPr/>
            <p:nvPr/>
          </p:nvSpPr>
          <p:spPr>
            <a:xfrm>
              <a:off x="2362200" y="4343400"/>
              <a:ext cx="609600" cy="2286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5181600" y="4551640"/>
              <a:ext cx="9144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3886200" y="448562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e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endParaRPr lang="it-IT" sz="2400" baseline="30000" dirty="0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3962400" y="4551640"/>
              <a:ext cx="9144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4876800" y="432304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</a:t>
              </a:r>
              <a:endPara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352800" y="4242375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lim</a:t>
              </a:r>
              <a:endParaRPr lang="it-IT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352800" y="462784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it-IT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</a:t>
              </a:r>
              <a:endPara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Newton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5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ricerca degli zeri di una funzione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ricondotta allo studio dei punti fissi di una opportuna funzione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)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</a:t>
            </a:r>
            <a:endParaRPr lang="it-IT" altLang="en-US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ctr">
              <a:spcBef>
                <a:spcPts val="0"/>
              </a:spcBef>
              <a:buNone/>
            </a:pP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f</a:t>
            </a:r>
            <a:r>
              <a:rPr lang="it-IT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0 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</a:t>
            </a:r>
            <a:endParaRPr lang="it-IT" altLang="en-US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successione delle approssimazioni sarà definita come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funzione di iterazione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 è unica e può essere costruita in modi diversi, ma non tutti daranno luogo a strumenti efficienti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Occorre studiare sotto quali condizioni la successione delle iterate appartiene sempre al dominio di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 è convergente ad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endParaRPr lang="en-US" altLang="en-US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di iterazione funzionale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7238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Teorema</a:t>
            </a:r>
            <a:endParaRPr lang="it-IT" altLang="en-US" sz="2400" i="1" dirty="0" smtClean="0">
              <a:solidFill>
                <a:srgbClr val="004D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Sia data la successione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per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0, con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0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assegnato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;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s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upponiamo che la funzione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soddisfi le seguenti condizioni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(i)  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[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→ 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(ii) 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1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[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]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(iii)  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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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1: 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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	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en-US" altLang="en-US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  <a:sym typeface="Symbol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allora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un unico punto fisso </a:t>
            </a:r>
            <a:r>
              <a:rPr lang="el-GR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e la successione delle iterate da essa generate conver-ge ad </a:t>
            </a:r>
            <a:r>
              <a:rPr lang="el-GR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per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ogni scelta del punto iniziale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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]; inoltre</a:t>
            </a: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altLang="en-US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</a:t>
            </a:r>
            <a:endParaRPr lang="it-IT" altLang="en-US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di iterazione funzionale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962400" y="5257800"/>
            <a:ext cx="3352800" cy="970240"/>
            <a:chOff x="9067800" y="3733800"/>
            <a:chExt cx="3352800" cy="970240"/>
          </a:xfrm>
        </p:grpSpPr>
        <p:sp>
          <p:nvSpPr>
            <p:cNvPr id="22" name="TextBox 21"/>
            <p:cNvSpPr txBox="1"/>
            <p:nvPr/>
          </p:nvSpPr>
          <p:spPr>
            <a:xfrm>
              <a:off x="9067800" y="424684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it-IT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</a:t>
              </a:r>
              <a:endPara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677400" y="418082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 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en-US" altLang="en-US" sz="22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2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2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</a:t>
              </a:r>
              <a:endParaRPr lang="it-IT" sz="2200" baseline="30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829800" y="3733800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2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2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2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1)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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 </a:t>
              </a:r>
              <a:endParaRPr lang="it-IT" sz="22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9753600" y="4246840"/>
              <a:ext cx="1371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1125200" y="39960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</a:t>
              </a:r>
              <a:endPara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144000" y="3968353"/>
              <a:ext cx="990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lim</a:t>
              </a:r>
              <a:endParaRPr lang="it-IT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353800" y="4018240"/>
              <a:ext cx="106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it-IT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(</a:t>
              </a:r>
              <a:r>
                <a:rPr lang="it-IT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</a:t>
              </a:r>
              <a:r>
                <a:rPr lang="it-IT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)</a:t>
              </a:r>
              <a:endParaRPr lang="it-IT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7238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altLang="en-US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Dimostrazione 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L’ipotesi (i) e la continuità di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(implicita in (ii)) garan-tiscono che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abbia almeno un punto fisso in [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]; la (iii) assicura che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è una contrazione, per cui il punto fisso è unico (si dimostra per assurdo)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Per dimostrare che la successione converge si considera 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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)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e, 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applicando il teorema della media si ha:</a:t>
            </a:r>
          </a:p>
          <a:p>
            <a:pPr marL="720000" lvl="1" indent="-360000" algn="ctr">
              <a:spcBef>
                <a:spcPts val="0"/>
              </a:spcBef>
              <a:buNone/>
            </a:pP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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)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en-US" altLang="en-US" sz="1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</a:t>
            </a:r>
            <a:r>
              <a:rPr lang="en-US" altLang="en-US" sz="22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)(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), 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</a:t>
            </a:r>
            <a:r>
              <a:rPr lang="en-US" altLang="en-US" sz="22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[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]</a:t>
            </a:r>
          </a:p>
          <a:p>
            <a:pPr marL="720000" lvl="1" indent="-360000">
              <a:spcBef>
                <a:spcPts val="0"/>
              </a:spcBef>
              <a:buNone/>
            </a:pP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/>
              </a:rPr>
              <a:t>	 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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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it-IT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0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</a:p>
          <a:p>
            <a:pPr marL="720000" lvl="1" indent="-360000">
              <a:spcBef>
                <a:spcPts val="0"/>
              </a:spcBef>
              <a:buNone/>
            </a:pP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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  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lim 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2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 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0</a:t>
            </a:r>
          </a:p>
          <a:p>
            <a:pPr marL="720000" lvl="1" indent="-360000">
              <a:spcBef>
                <a:spcPts val="0"/>
              </a:spcBef>
              <a:buNone/>
            </a:pPr>
            <a:endParaRPr lang="it-IT" sz="12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  <a:sym typeface="Symbol"/>
            </a:endParaRPr>
          </a:p>
          <a:p>
            <a:pPr marL="720000" lvl="1" indent="-360000">
              <a:spcBef>
                <a:spcPts val="0"/>
              </a:spcBef>
              <a:buNone/>
            </a:pP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	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Inoltre, dalla continuità di </a:t>
            </a:r>
            <a:r>
              <a:rPr lang="en-US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, 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si ha</a:t>
            </a:r>
            <a:endParaRPr lang="it-IT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720000" lvl="1" indent="-360000">
              <a:spcBef>
                <a:spcPts val="0"/>
              </a:spcBef>
              <a:buNone/>
            </a:pPr>
            <a:endParaRPr lang="it-IT" altLang="en-US" sz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266700" indent="-266700">
              <a:buNone/>
            </a:pPr>
            <a:endParaRPr lang="it-IT" altLang="en-US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di iterazione funzionale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3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43200" y="49646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</a:t>
            </a:r>
            <a:endParaRPr lang="it-IT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819400" y="5486400"/>
            <a:ext cx="5257800" cy="970240"/>
            <a:chOff x="2514600" y="5486400"/>
            <a:chExt cx="5257800" cy="970240"/>
          </a:xfrm>
        </p:grpSpPr>
        <p:sp>
          <p:nvSpPr>
            <p:cNvPr id="22" name="TextBox 21"/>
            <p:cNvSpPr txBox="1"/>
            <p:nvPr/>
          </p:nvSpPr>
          <p:spPr>
            <a:xfrm>
              <a:off x="4724400" y="599944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it-IT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</a:t>
              </a:r>
              <a:endPara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24200" y="593342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it-IT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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en-US" altLang="en-US" sz="22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2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2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</a:t>
              </a:r>
              <a:r>
                <a:rPr lang="it-IT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</a:t>
              </a:r>
              <a:endParaRPr lang="it-IT" sz="2200" baseline="30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48000" y="5486400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 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2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2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en-US" sz="22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1)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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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</a:t>
              </a:r>
              <a:r>
                <a:rPr lang="it-IT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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</a:t>
              </a:r>
              <a:endParaRPr lang="it-IT" sz="22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3200400" y="5999440"/>
              <a:ext cx="1371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572000" y="57486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</a:t>
              </a:r>
              <a:endPara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90800" y="5720953"/>
              <a:ext cx="990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lim</a:t>
              </a:r>
              <a:endParaRPr lang="it-IT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00600" y="5770840"/>
              <a:ext cx="2971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lim   g</a:t>
              </a:r>
              <a:r>
                <a:rPr lang="it-IT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(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</a:t>
              </a:r>
              <a:r>
                <a:rPr lang="en-US" altLang="en-US" sz="2200" i="1" baseline="-25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it-IT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)  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g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(</a:t>
              </a:r>
              <a:r>
                <a:rPr lang="en-US" altLang="en-US" sz="2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</a:t>
              </a:r>
              <a:r>
                <a:rPr lang="en-US" altLang="en-US" sz="2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)</a:t>
              </a:r>
              <a:endParaRPr lang="it-IT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14600" y="599944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it-IT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</a:t>
              </a:r>
              <a:endPara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8382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Teorema (Ostrowski)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un punto fisso di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1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]; se</a:t>
            </a:r>
          </a:p>
          <a:p>
            <a:pPr marL="720000" lvl="1" indent="-360000" algn="ctr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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1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	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en-US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  <a:sym typeface="Symbol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allora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(0)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la successione delle iterate generate da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tale che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(i)  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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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		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(ii) 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può avere convergenza in intervalli più ampi rispetto al verificarsi della condizione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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1 (condizione sufficiente, </a:t>
            </a:r>
            <a:r>
              <a:rPr lang="it-IT" altLang="en-US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convergenza locale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endParaRPr lang="it-IT" altLang="en-US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di iterazione funzionale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4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9" name="Group 26"/>
          <p:cNvGrpSpPr/>
          <p:nvPr/>
        </p:nvGrpSpPr>
        <p:grpSpPr>
          <a:xfrm>
            <a:off x="0" y="1981200"/>
            <a:ext cx="2133600" cy="3444194"/>
            <a:chOff x="0" y="1981200"/>
            <a:chExt cx="2438400" cy="2786327"/>
          </a:xfrm>
        </p:grpSpPr>
        <p:sp>
          <p:nvSpPr>
            <p:cNvPr id="23" name="TextBox 22"/>
            <p:cNvSpPr txBox="1"/>
            <p:nvPr/>
          </p:nvSpPr>
          <p:spPr>
            <a:xfrm>
              <a:off x="0" y="3124200"/>
              <a:ext cx="2438400" cy="16433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it-IT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Risultato </a:t>
              </a:r>
              <a:r>
                <a:rPr lang="it-IT" altLang="en-US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importante dal punto di vista teorico; nella pratica </a:t>
              </a:r>
              <a:r>
                <a:rPr lang="en-US" altLang="en-US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è</a:t>
              </a:r>
              <a:r>
                <a:rPr lang="it-IT" altLang="en-US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difficile stabilire a priori l’intervallo in cui sono soddisfatte le ipotesi</a:t>
              </a:r>
              <a:endPara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Bent Arrow 24"/>
            <p:cNvSpPr/>
            <p:nvPr/>
          </p:nvSpPr>
          <p:spPr>
            <a:xfrm>
              <a:off x="1143000" y="1981200"/>
              <a:ext cx="1066800" cy="1143000"/>
            </a:xfrm>
            <a:prstGeom prst="bent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pic>
        <p:nvPicPr>
          <p:cNvPr id="26" name="Picture 11" descr="conv_alt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2590800" y="4572000"/>
            <a:ext cx="2626955" cy="2057400"/>
          </a:xfrm>
          <a:prstGeom prst="rect">
            <a:avLst/>
          </a:prstGeom>
        </p:spPr>
      </p:pic>
      <p:pic>
        <p:nvPicPr>
          <p:cNvPr id="27" name="Picture 13" descr="conv_monot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5942534" y="4572000"/>
            <a:ext cx="2668066" cy="20592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562600" y="64886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0 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g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 1 convergenza monotona</a:t>
            </a:r>
            <a:endParaRPr lang="it-IT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05000" y="6488668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1 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g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 0 convergenza alternata</a:t>
            </a:r>
            <a:endParaRPr lang="it-IT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906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Newton pu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ò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essere visto come un metodo di iterazione funzionale con la funzione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 da 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   g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Osservando che, se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2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e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 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)0,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         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			 g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)                          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/>
              </a:rPr>
              <a:t>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) 0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il metodo 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è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localmente convergente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convergenza è quadratica per radici semplici e si riduce a lineare per radici multiple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Ancora sul metodo di Newton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4419600" y="3505200"/>
            <a:ext cx="2590800" cy="970240"/>
            <a:chOff x="4572000" y="5257800"/>
            <a:chExt cx="2590800" cy="970240"/>
          </a:xfrm>
        </p:grpSpPr>
        <p:sp>
          <p:nvSpPr>
            <p:cNvPr id="35" name="TextBox 34"/>
            <p:cNvSpPr txBox="1"/>
            <p:nvPr/>
          </p:nvSpPr>
          <p:spPr>
            <a:xfrm>
              <a:off x="4572000" y="570482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   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f 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Times New Roman" pitchFamily="18" charset="0"/>
                  <a:sym typeface="Symbol"/>
                </a:rPr>
                <a:t>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))</a:t>
              </a:r>
              <a:r>
                <a:rPr lang="en-US" altLang="en-US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2</a:t>
              </a:r>
              <a:endParaRPr lang="it-IT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24400" y="5257800"/>
              <a:ext cx="2209800" cy="53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f 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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Times New Roman" pitchFamily="18" charset="0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)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f 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)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</a:t>
              </a:r>
              <a:endParaRPr lang="it-IT" sz="2800" dirty="0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4724400" y="5791200"/>
              <a:ext cx="1752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5029200" y="2057400"/>
            <a:ext cx="2590800" cy="970240"/>
            <a:chOff x="4572000" y="5257800"/>
            <a:chExt cx="2590800" cy="970240"/>
          </a:xfrm>
        </p:grpSpPr>
        <p:sp>
          <p:nvSpPr>
            <p:cNvPr id="56" name="TextBox 55"/>
            <p:cNvSpPr txBox="1"/>
            <p:nvPr/>
          </p:nvSpPr>
          <p:spPr>
            <a:xfrm>
              <a:off x="4572000" y="570482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 f 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Times New Roman" pitchFamily="18" charset="0"/>
                  <a:sym typeface="Symbol"/>
                </a:rPr>
                <a:t>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x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)</a:t>
              </a:r>
              <a:endPara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724400" y="5257800"/>
              <a:ext cx="2209800" cy="53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f 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Times New Roman" pitchFamily="18" charset="0"/>
                </a:rPr>
                <a:t>(</a:t>
              </a:r>
              <a:r>
                <a:rPr lang="en-US" altLang="en-US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)</a:t>
              </a:r>
              <a:r>
                <a:rPr lang="en-US" altLang="en-US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  <a:sym typeface="Symbol"/>
                </a:rPr>
                <a:t> </a:t>
              </a:r>
              <a:endParaRPr lang="it-IT" sz="2800" dirty="0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4648200" y="5770840"/>
              <a:ext cx="9144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4958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Teorema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(convergenza globale)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Sia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2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[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] tale che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(i)  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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0 in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] 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		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(ii) 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 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(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  0 in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]</a:t>
            </a: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altLang="en-US" sz="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	allora 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(0)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  <a:sym typeface="Symbol"/>
              </a:rPr>
              <a:t>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]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successione origina-ta dal metodo di Newton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decresce monoto-namente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 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; per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gli intorni sinistri [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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 si ottiene una successione che converge in modo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monotono crescente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endParaRPr lang="it-IT" altLang="en-US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Ancora sul metodo di Newton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maggior parte dei metodi considerati per il caso monodimensionale possono venire generalizzati ai sistemi non lineari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 questi non possono essere annoverati quei metodi che considerano, ad ogni ite-razione, una scelta opportuna di un inter-vallo in cui è compresa la radice (bisezione, regula falsi)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Problema: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R</a:t>
            </a:r>
            <a:r>
              <a:rPr lang="it-IT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  <a:sym typeface="Symbol"/>
              </a:rPr>
              <a:t>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R</a:t>
            </a:r>
            <a:r>
              <a:rPr lang="it-IT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trovare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it-IT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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R</a:t>
            </a:r>
            <a:r>
              <a:rPr lang="it-IT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tale che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0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altLang="en-US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Sistemi non lineari 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0668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la soluzione, l’approccio più usato è rappresentato dall’estensione vettoriale del metodo di Newton</a:t>
            </a:r>
          </a:p>
          <a:p>
            <a:pPr marL="720000" lvl="1" indent="-360000" algn="ctr">
              <a:spcBef>
                <a:spcPts val="0"/>
              </a:spcBef>
              <a:buNone/>
            </a:pP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 [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)]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1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dove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 la matrice Jacobiana 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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)/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it-IT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it-IT" altLang="en-US" i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 punto di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vista implementativo, il meto-do può essere riscritto considerando due passi ad ogni iterazione</a:t>
            </a:r>
          </a:p>
          <a:p>
            <a:pPr marL="1120050" lvl="2" indent="-360000" algn="just">
              <a:spcBef>
                <a:spcPts val="0"/>
              </a:spcBef>
              <a:buSzPct val="70000"/>
              <a:buBlip>
                <a:blip r:embed="rId4"/>
              </a:buBlip>
            </a:pPr>
            <a:r>
              <a:rPr lang="it-IT" alt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Risolvere 	</a:t>
            </a:r>
            <a:r>
              <a:rPr lang="en-US" altLang="en-US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altLang="en-US" sz="26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6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)</a:t>
            </a:r>
            <a:r>
              <a:rPr lang="en-US" altLang="en-US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6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 </a:t>
            </a:r>
            <a:r>
              <a:rPr lang="en-US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 </a:t>
            </a:r>
            <a:r>
              <a:rPr lang="en-US" altLang="en-US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6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en-US" alt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</a:p>
          <a:p>
            <a:pPr marL="1120050" lvl="2" indent="-360000" algn="just">
              <a:spcBef>
                <a:spcPts val="0"/>
              </a:spcBef>
              <a:buSzPct val="70000"/>
              <a:buBlip>
                <a:blip r:embed="rId4"/>
              </a:buBlip>
            </a:pPr>
            <a:r>
              <a:rPr lang="it-IT" alt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Calcolare 	</a:t>
            </a:r>
            <a:r>
              <a:rPr lang="it-IT" altLang="en-US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6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it-IT" alt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</a:t>
            </a:r>
            <a:r>
              <a:rPr lang="it-IT" altLang="en-US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it-IT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6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 </a:t>
            </a:r>
            <a:r>
              <a:rPr lang="it-IT" altLang="en-US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sz="26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altLang="en-US" sz="26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Ad ogni iterazione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, si risolve un sistema lineare con matrice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it-IT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Sistemi non lineari 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6705600" cy="855663"/>
          </a:xfrm>
        </p:spPr>
        <p:txBody>
          <a:bodyPr/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iterativi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953000"/>
          </a:xfrm>
        </p:spPr>
        <p:txBody>
          <a:bodyPr>
            <a:norm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Tecniche che consentono di risolvere un problema approssimandone le soluzioni con un grado di precisione prestabilito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partire da un’approssimazione iniziale,       viene costruita una successione che, sotto opportune ipotesi,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converge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alla radice cercata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Tre aspetti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fondamentali: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Velocità di convergenza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Scelta del valore di innesco 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Criteri di arresto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14400"/>
            <a:ext cx="7239000" cy="59436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quanto riguarda la convergenza, si può dimo-strare (risultato dovuto a Kantorovich) che, se la matrice Jacobiana è non singolare, partendo da una approssimazione iniziale 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0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sufficientemente buona, il processo iterativo genera una successione convergente alla radice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L’ordine di convergenza è quadratico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Tuttavia…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sensibilit</a:t>
            </a:r>
            <a:r>
              <a:rPr lang="en-US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metodo alla scelta del punto iniziale è molto più marcata che nel caso scalare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costo richiesto ad ogni passo per la risoluzione del sistema lineare è molto elevato per </a:t>
            </a:r>
            <a:r>
              <a:rPr lang="it-IT" altLang="en-US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grande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altLang="en-US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matrice Jacobiana può essere malcondizionata, dando luogo a soluzioni non necessariamente accurate</a:t>
            </a:r>
          </a:p>
          <a:p>
            <a:pPr marL="720000" lvl="1" indent="-360000" algn="just">
              <a:spcBef>
                <a:spcPts val="0"/>
              </a:spcBef>
              <a:buClr>
                <a:srgbClr val="FF0000"/>
              </a:buClr>
              <a:buSzPct val="100000"/>
              <a:buFont typeface="Wingdings" pitchFamily="2" charset="2"/>
              <a:buChar char="ð"/>
            </a:pPr>
            <a:r>
              <a:rPr lang="it-IT" altLang="en-US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Varianti del metodo di Newton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Convergenza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1816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F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 di Newton modificato: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effettua una valutazione ciclica della matrice Jaco-biana, ovvero si mantiene la stessa matrice Jacobiana per un certo numero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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 di iterazioni</a:t>
            </a:r>
          </a:p>
          <a:p>
            <a:pPr marL="1120050" lvl="2" indent="-360000" algn="just">
              <a:spcBef>
                <a:spcPts val="0"/>
              </a:spcBef>
              <a:buSzPct val="70000"/>
              <a:buBlip>
                <a:blip r:embed="rId4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L’aumento di efficienza è pagato da una velocità di convergenza più bassa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F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di Newton inesatti: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risolvono i sistemi lineari con un metodo iterativo (ef-fettuandone solo alcuni passi); per esem-pio, si usano i metodi di Jacobi o di Gauss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Seidel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73152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Varianti del metodo di Newton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800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Approssimazione della matrice Jacobiana con rapporti incrementali: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ogni passo si considera, al posto della matrice Jacobiana, una sua approssimazione calcolata median-te rapporti incrementali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dimensionali (come vantaggio non si devono calcolare le derivate parziali contenute in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))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t-IT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  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altLang="en-US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                                             , 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0 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73152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Varianti del metodo di Newton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5600" y="4648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it-IT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581400" y="5029200"/>
            <a:ext cx="35052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33800" y="450598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8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8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8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</a:t>
            </a:r>
            <a:r>
              <a:rPr lang="en-US" alt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altLang="en-US" sz="2800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altLang="en-US" sz="28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8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8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en-US" altLang="en-US" sz="28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altLang="en-US" sz="2800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)</a:t>
            </a:r>
            <a:r>
              <a:rPr lang="en-US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(</a:t>
            </a:r>
            <a:r>
              <a:rPr lang="en-US" alt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8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8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8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en-US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endParaRPr lang="it-IT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029200" y="5029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altLang="en-US" sz="2800" i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altLang="en-US" sz="28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8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8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endParaRPr lang="it-IT" sz="2800" dirty="0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953000"/>
          </a:xfrm>
        </p:spPr>
        <p:txBody>
          <a:bodyPr>
            <a:normAutofit lnSpcReduction="10000"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Definizione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Data una successione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(1)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(2)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,… convergen-te ad un limite 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ponga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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;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se esistono due numeri reali,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tali che</a:t>
            </a: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1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dice che la successione ha ordine di convergenza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e fattore di convergenza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Per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1 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2 la convergenza si dice, rispettivamente, </a:t>
            </a:r>
            <a:r>
              <a:rPr lang="it-IT" altLang="en-US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lineare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e </a:t>
            </a:r>
            <a:r>
              <a:rPr lang="it-IT" altLang="en-US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quadratica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Nel caso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1 si ha necessariamente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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1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7912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sz="49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iterativi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Velocità di convergenza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191000" y="2967335"/>
            <a:ext cx="2286000" cy="842665"/>
            <a:chOff x="9829800" y="685800"/>
            <a:chExt cx="2286000" cy="842665"/>
          </a:xfrm>
        </p:grpSpPr>
        <p:sp>
          <p:nvSpPr>
            <p:cNvPr id="18" name="TextBox 17"/>
            <p:cNvSpPr txBox="1"/>
            <p:nvPr/>
          </p:nvSpPr>
          <p:spPr>
            <a:xfrm>
              <a:off x="10363200" y="685800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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e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1) </a:t>
              </a:r>
              <a:r>
                <a:rPr lang="it-IT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</a:t>
              </a:r>
              <a:endParaRPr lang="it-IT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829800" y="7620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lim  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         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 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C</a:t>
              </a:r>
              <a:endParaRPr lang="it-IT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515600" y="1066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</a:t>
              </a:r>
              <a:r>
                <a:rPr lang="en-US" altLang="en-US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e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</a:t>
              </a:r>
              <a:r>
                <a:rPr lang="en-US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altLang="en-US" sz="24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/>
                </a:rPr>
                <a:t>)</a:t>
              </a:r>
              <a:r>
                <a:rPr lang="it-IT" altLang="en-US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</a:t>
              </a:r>
              <a:r>
                <a:rPr lang="it-IT" altLang="en-US" sz="2400" i="1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p</a:t>
              </a:r>
              <a:endParaRPr lang="it-IT" sz="2400" i="1" baseline="300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439400" y="1066800"/>
              <a:ext cx="1066800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9829800" y="10668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it-IT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</a:t>
              </a:r>
              <a:endPara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953000"/>
          </a:xfrm>
        </p:spPr>
        <p:txBody>
          <a:bodyPr>
            <a:norm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metodo converge </a:t>
            </a:r>
            <a:r>
              <a:rPr lang="it-IT" altLang="en-US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localmente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 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se la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convergenza della successione dipende in modo critico dalla vicinanza del valore di innesco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(0) al valore limite 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endParaRPr lang="en-US" altLang="en-US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Il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procedimento è </a:t>
            </a:r>
            <a:r>
              <a:rPr lang="it-IT" altLang="en-US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globalmente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convergente quando la convergenza non dipende da quanto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è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vicino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(0) ad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</a:p>
          <a:p>
            <a:pPr marL="720000" lvl="1" indent="-360000"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ð"/>
            </a:pP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Per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 metodi a convergenza locale la scelta del punto di innesco è cruciale 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7912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sz="49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iterativi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Scelta del valore di innesco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953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Non è evidentemente possibile generare infinite iterate della successione  {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} 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Il procedimento iterativo dovrebbe arre-starsi quando</a:t>
            </a: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Non disponendo, tuttavia, della soluzione è necessario procurarsi una stima di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 </a:t>
            </a:r>
          </a:p>
          <a:p>
            <a:pPr marL="266700" indent="-266700">
              <a:lnSpc>
                <a:spcPct val="80000"/>
              </a:lnSpc>
              <a:buClr>
                <a:srgbClr val="FF6600"/>
              </a:buClr>
              <a:buNone/>
            </a:pPr>
            <a:endParaRPr lang="it-IT" altLang="en-US" sz="28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7912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sz="49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iterativi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 di arresto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962400" y="3119735"/>
            <a:ext cx="3124200" cy="842665"/>
            <a:chOff x="9982200" y="1905000"/>
            <a:chExt cx="3124200" cy="842665"/>
          </a:xfrm>
        </p:grpSpPr>
        <p:sp>
          <p:nvSpPr>
            <p:cNvPr id="13" name="TextBox 12"/>
            <p:cNvSpPr txBox="1"/>
            <p:nvPr/>
          </p:nvSpPr>
          <p:spPr>
            <a:xfrm>
              <a:off x="9982200" y="2057400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it-IT" sz="2400" i="1" baseline="-25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rel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                     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toll </a:t>
              </a:r>
              <a:endParaRPr lang="it-IT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0744200" y="1905000"/>
              <a:ext cx="1371600" cy="842665"/>
              <a:chOff x="10515600" y="1981200"/>
              <a:chExt cx="1371600" cy="84266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10515600" y="1981200"/>
                <a:ext cx="1371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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x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/>
                  </a:rPr>
                  <a:t>)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/>
                  </a:rPr>
                  <a:t>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/>
                  </a:rPr>
                  <a:t>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/>
                  </a:rPr>
                  <a:t> </a:t>
                </a:r>
                <a:r>
                  <a:rPr lang="it-IT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</a:t>
                </a:r>
                <a:endParaRPr lang="it-IT" sz="24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0820400" y="2362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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</a:t>
                </a:r>
                <a:r>
                  <a:rPr lang="it-IT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</a:t>
                </a:r>
                <a:endParaRPr lang="it-IT" sz="2400" i="1" baseline="30000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10591800" y="2362200"/>
                <a:ext cx="1066800" cy="0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953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Una possibile strategia 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è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quella di appros-simare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con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en-US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	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Wingdings"/>
              </a:rPr>
              <a:t>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ottiene il </a:t>
            </a: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criterio relativo 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endParaRPr lang="it-IT" altLang="en-US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Quando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en-US" alt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è molto piccolo, tale criterio risulta però troppo stringente ed è più opportuno usare un criterio di arresto assoluto</a:t>
            </a:r>
          </a:p>
          <a:p>
            <a:pPr marL="266700" indent="-266700">
              <a:lnSpc>
                <a:spcPct val="80000"/>
              </a:lnSpc>
              <a:buClr>
                <a:srgbClr val="FF6600"/>
              </a:buClr>
              <a:buNone/>
            </a:pPr>
            <a:endParaRPr lang="it-IT" altLang="en-US" sz="28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7912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sz="49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iterativi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 di arresto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38600" y="5481935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it-IT" altLang="en-US" sz="2400" dirty="0" smtClean="0">
                <a:sym typeface="Symbol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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toll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it-IT" sz="2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7"/>
          <p:cNvGrpSpPr/>
          <p:nvPr/>
        </p:nvGrpSpPr>
        <p:grpSpPr>
          <a:xfrm>
            <a:off x="3657600" y="2743200"/>
            <a:ext cx="3124200" cy="842665"/>
            <a:chOff x="9982200" y="1905000"/>
            <a:chExt cx="3124200" cy="842665"/>
          </a:xfrm>
        </p:grpSpPr>
        <p:sp>
          <p:nvSpPr>
            <p:cNvPr id="18" name="TextBox 17"/>
            <p:cNvSpPr txBox="1"/>
            <p:nvPr/>
          </p:nvSpPr>
          <p:spPr>
            <a:xfrm>
              <a:off x="9982200" y="2057400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      </a:t>
              </a:r>
              <a:r>
                <a:rPr lang="it-IT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                   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toll</a:t>
              </a:r>
              <a:r>
                <a:rPr lang="it-IT" sz="2400" i="1" baseline="-25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R</a:t>
              </a:r>
              <a:r>
                <a:rPr lang="it-IT" sz="24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it-IT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9" name="Group 16"/>
            <p:cNvGrpSpPr/>
            <p:nvPr/>
          </p:nvGrpSpPr>
          <p:grpSpPr>
            <a:xfrm>
              <a:off x="10363200" y="1905000"/>
              <a:ext cx="1828800" cy="842665"/>
              <a:chOff x="10134600" y="1981200"/>
              <a:chExt cx="1828800" cy="842665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10134600" y="1981200"/>
                <a:ext cx="1828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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1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/>
                  </a:rPr>
                  <a:t>)</a:t>
                </a:r>
                <a:r>
                  <a:rPr lang="en-US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/>
                  </a:rPr>
                  <a:t>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) </a:t>
                </a:r>
                <a:r>
                  <a:rPr lang="it-IT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</a:t>
                </a:r>
                <a:endParaRPr lang="it-IT" sz="24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0363200" y="2362200"/>
                <a:ext cx="1295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</a:t>
                </a:r>
                <a:r>
                  <a:rPr lang="en-US" altLang="en-US" sz="2400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</a:rPr>
                  <a:t>(</a:t>
                </a:r>
                <a:r>
                  <a:rPr lang="en-US" altLang="en-US" sz="2400" i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altLang="en-US" sz="2400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itchFamily="18" charset="0"/>
                    <a:sym typeface="Symbol"/>
                  </a:rPr>
                  <a:t>1) </a:t>
                </a:r>
                <a:r>
                  <a:rPr lang="it-IT" altLang="en-US" sz="24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</a:t>
                </a:r>
                <a:endParaRPr lang="it-IT" sz="2400" i="1" baseline="30000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10210800" y="2362200"/>
                <a:ext cx="1404000" cy="0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4953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Fondendo i due criteri si ottiene il </a:t>
            </a:r>
            <a:r>
              <a:rPr lang="it-IT" altLang="en-US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criterio di arresto misto</a:t>
            </a:r>
          </a:p>
          <a:p>
            <a:pPr marL="720000" lvl="1" indent="-360000" algn="just">
              <a:spcBef>
                <a:spcPts val="0"/>
              </a:spcBef>
              <a:buNone/>
            </a:pPr>
            <a:endParaRPr lang="it-IT" altLang="en-US" sz="2400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None/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dove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toll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toll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rispettivamente la tolleranza relativa ed assoluta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Automaticamente il criterio sar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tipo assoluto quando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molto piccolo e di tipo relativo negli altri casi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pu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ò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vedere che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asintoticamente una buona stima di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caso di convergenza quadratica o superlineare, mentre nel caso di convergenza lineare l’approssimazione sarà tanto migliore quanto la costante </a:t>
            </a:r>
            <a:r>
              <a:rPr lang="it-IT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vicina a zero</a:t>
            </a: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791200" cy="1219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sz="49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iterativi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 di arresto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3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19812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</a:t>
            </a:r>
            <a:r>
              <a:rPr lang="en-US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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)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it-IT" altLang="en-US" sz="2400" dirty="0" smtClean="0">
                <a:sym typeface="Symbol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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toll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alt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en-US" altLang="en-US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1)</a:t>
            </a:r>
            <a:r>
              <a:rPr lang="it-IT" alt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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toll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it-IT" sz="2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6000"/>
            <a:ext cx="7239000" cy="5562000"/>
          </a:xfrm>
        </p:spPr>
        <p:txBody>
          <a:bodyPr>
            <a:no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it-IT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 di bisezione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il metodo iterativo più semplice per approssimare gli zeri reali di una funzione</a:t>
            </a: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Ipotesi</a:t>
            </a:r>
          </a:p>
          <a:p>
            <a:pPr marL="1217250" lvl="2" indent="-457200" algn="just">
              <a:spcBef>
                <a:spcPts val="0"/>
              </a:spcBef>
              <a:buFont typeface="+mj-lt"/>
              <a:buAutoNum type="arabicParenR"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continua nell’intervallo [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1217250" lvl="2" indent="-457200" algn="just">
              <a:spcBef>
                <a:spcPts val="0"/>
              </a:spcBef>
              <a:buFont typeface="+mj-lt"/>
              <a:buAutoNum type="arabicParenR"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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)&lt;0</a:t>
            </a:r>
          </a:p>
          <a:p>
            <a:pPr marL="720000" lvl="1" indent="-360000"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ð"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il</a:t>
            </a:r>
            <a:r>
              <a:rPr lang="it-IT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teorema degli zeri 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0</a:t>
            </a:r>
            <a:r>
              <a:rPr lang="it-IT" altLang="en-US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ammette almeno una soluzione 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in (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</a:p>
          <a:p>
            <a:pPr marL="720000" lvl="1" indent="-360000"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ð"/>
            </a:pP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procede dividendo a metà, ad ogni passo, l’intervallo [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it-IT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t-IT" alt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] e determinando in quale dei due sottointervalli si trova la soluzione, dimezzando così l’ampiezza dell’intervallo che contiene </a:t>
            </a:r>
            <a:r>
              <a:rPr lang="el-GR" alt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endParaRPr lang="en-US" altLang="en-US" sz="1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781800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bisezione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2059</Words>
  <Application>Microsoft Office PowerPoint</Application>
  <PresentationFormat>On-screen Show (4:3)</PresentationFormat>
  <Paragraphs>352</Paragraphs>
  <Slides>32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Metodi numerici  per la risoluzione  di sistemi non lineari</vt:lpstr>
      <vt:lpstr>Equazioni non lineari</vt:lpstr>
      <vt:lpstr>Metodi iterativi  1</vt:lpstr>
      <vt:lpstr>Metodi iterativi Velocità di convergenza</vt:lpstr>
      <vt:lpstr>Metodi iterativi Scelta del valore di innesco</vt:lpstr>
      <vt:lpstr>Metodi iterativi Criteri di arresto  1</vt:lpstr>
      <vt:lpstr>Metodi iterativi Criteri di arresto  2</vt:lpstr>
      <vt:lpstr>Metodi iterativi Criteri di arresto  3</vt:lpstr>
      <vt:lpstr>Il metodo di bisezione  1</vt:lpstr>
      <vt:lpstr>Il metodo di bisezione  2</vt:lpstr>
      <vt:lpstr>Il metodo di bisezione Ampiezza dell’intervallo ed errore  1</vt:lpstr>
      <vt:lpstr>Il metodo di bisezione Ampiezza dell’intervallo ed errore  2</vt:lpstr>
      <vt:lpstr>Il metodo della regula falsi  1</vt:lpstr>
      <vt:lpstr>Il metodo della regula falsi  2</vt:lpstr>
      <vt:lpstr>Il metodo delle secanti  1</vt:lpstr>
      <vt:lpstr>Il metodo delle secanti  2</vt:lpstr>
      <vt:lpstr>Il metodo di Newton  1</vt:lpstr>
      <vt:lpstr>Il metodo di Newton  2</vt:lpstr>
      <vt:lpstr>Il metodo di Newton  3</vt:lpstr>
      <vt:lpstr>Il metodo di Newton  4</vt:lpstr>
      <vt:lpstr>Il metodo di Newton  5</vt:lpstr>
      <vt:lpstr>Metodi di iterazione funzionale  1</vt:lpstr>
      <vt:lpstr>Metodi di iterazione funzionale  2</vt:lpstr>
      <vt:lpstr>Metodi di iterazione funzionale  3</vt:lpstr>
      <vt:lpstr>Metodi di iterazione funzionale  4</vt:lpstr>
      <vt:lpstr>Ancora sul metodo di Newton  1</vt:lpstr>
      <vt:lpstr>Ancora sul metodo di Newton  2</vt:lpstr>
      <vt:lpstr>Sistemi non lineari   1</vt:lpstr>
      <vt:lpstr>Sistemi non lineari   2</vt:lpstr>
      <vt:lpstr>Convergenza</vt:lpstr>
      <vt:lpstr>Varianti del metodo di Newton  1</vt:lpstr>
      <vt:lpstr>Varianti del metodo di Newton 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Utente</dc:creator>
  <cp:lastModifiedBy>Utente</cp:lastModifiedBy>
  <cp:revision>520</cp:revision>
  <dcterms:created xsi:type="dcterms:W3CDTF">2006-08-16T00:00:00Z</dcterms:created>
  <dcterms:modified xsi:type="dcterms:W3CDTF">2016-11-04T10:18:34Z</dcterms:modified>
</cp:coreProperties>
</file>