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88" r:id="rId3"/>
    <p:sldId id="289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BF"/>
    <a:srgbClr val="FE0000"/>
    <a:srgbClr val="385D8A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746" autoAdjust="0"/>
  </p:normalViewPr>
  <p:slideViewPr>
    <p:cSldViewPr>
      <p:cViewPr varScale="1">
        <p:scale>
          <a:sx n="51" d="100"/>
          <a:sy n="51" d="100"/>
        </p:scale>
        <p:origin x="-17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629E-4640-45D4-B18A-90025EC4FC9A}" type="datetimeFigureOut">
              <a:rPr lang="it-IT" smtClean="0"/>
              <a:pPr/>
              <a:t>24/10/2016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FA81-7354-4C61-8830-B1513A31D6B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941-F38F-4F55-B153-55621270C8B8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47EC-9AD9-418A-9D57-4BAE42E38990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3D60-8056-40AF-927C-1077E031377A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521C-3C27-44D3-985C-99F7874DD9F8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1D10-073C-48F5-86EE-035AE3F12C49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06F3-1BA6-40CE-A37D-B9C33FA44321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717-77B8-4216-9B92-3073D31D3D78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F7EB-AF7C-4FAD-8021-7C6E94DF28A3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A6CC-1C48-4D98-A86E-617A9E78E4F7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4701-A8CD-4D1F-95D0-2F895F1CBFE9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EAA-6D01-4E69-8D16-3D9F9831F15D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FF75-F079-4249-8A59-F9DFD3EC9CD1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gi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gi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600"/>
            <a:ext cx="7010400" cy="21336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numerici </a:t>
            </a:r>
            <a:b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risoluzione di </a:t>
            </a:r>
            <a:b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lineari quadrati</a:t>
            </a:r>
            <a:endParaRPr lang="it-IT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Sviluppando in serie,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’(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  <a:cs typeface="Times New Roman" pitchFamily="18" charset="0"/>
                <a:sym typeface="Symbol"/>
              </a:rPr>
              <a:t>O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), segue che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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’(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da cui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2333625"/>
            <a:ext cx="6953250" cy="3914775"/>
            <a:chOff x="1981200" y="2162175"/>
            <a:chExt cx="6953250" cy="3914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162175"/>
              <a:ext cx="695325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4799" y="3200400"/>
              <a:ext cx="3505201" cy="95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0525" y="4267200"/>
              <a:ext cx="4029075" cy="82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67963" y="5181600"/>
              <a:ext cx="4747437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4800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Proseguendo nella derivazione…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sz="1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)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sz="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 numero di condizionamento della matrice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(per qualsiasi norma )</a:t>
            </a: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2133600" y="1828800"/>
            <a:ext cx="6400800" cy="3030050"/>
            <a:chOff x="2133600" y="1981200"/>
            <a:chExt cx="6400800" cy="3030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1981200"/>
              <a:ext cx="4409831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7219" y="2971800"/>
              <a:ext cx="4597181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1800" y="2209800"/>
              <a:ext cx="34787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47127" y="3962400"/>
              <a:ext cx="4077673" cy="104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4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50286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rapporto fra l’errore relativo sui risultati e l’errore relativo sui dati è sempre minore del numero di condizionamento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Valori grandi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indicano malcondizio-namento, cioè possibilità di notevole ampli-ficazione degli errori commessi sui sati in ingersso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19400"/>
            <a:ext cx="5770815" cy="1201317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1048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)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sz="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è sempre  1; infatti…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sz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  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  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1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  1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Non ci sono relazioni tra </a:t>
            </a:r>
            <a:r>
              <a:rPr lang="it-IT" altLang="en-US" u="sng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ordine</a:t>
            </a: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del sistema e numero di condizionamento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 1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k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 410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5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di piccole dimensioni, ma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malcondizionata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200400"/>
            <a:ext cx="3429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6400" y="2653562"/>
            <a:ext cx="7240680" cy="2070838"/>
            <a:chOff x="1676400" y="2133600"/>
            <a:chExt cx="7240680" cy="207083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133600"/>
              <a:ext cx="3436988" cy="201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209800"/>
              <a:ext cx="3659280" cy="199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 2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k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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2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grande, ma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malcondizionata</a:t>
            </a: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endParaRPr lang="it-IT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endParaRPr lang="it-IT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endParaRPr lang="it-IT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endParaRPr lang="it-IT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endParaRPr lang="it-IT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Non ci sono relazioni tra </a:t>
            </a:r>
            <a:r>
              <a:rPr lang="it-IT" altLang="en-US" u="sng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determinante</a:t>
            </a: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numero di condizionamento</a:t>
            </a: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Infatti,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)1  0, ma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è malcondizio-nata</a:t>
            </a: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891800"/>
            <a:ext cx="3457244" cy="1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40748"/>
            <a:ext cx="2971800" cy="20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Viceversa, per la matrice </a:t>
            </a: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endParaRPr lang="it-IT" altLang="en-US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 10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 1</a:t>
            </a:r>
          </a:p>
          <a:p>
            <a:pPr marL="1120050" lvl="2" indent="-360000" algn="just">
              <a:spcBef>
                <a:spcPts val="0"/>
              </a:spcBef>
              <a:buClr>
                <a:srgbClr val="FE0000"/>
              </a:buClr>
              <a:buFont typeface="Wingdings" pitchFamily="2" charset="2"/>
              <a:buChar char="ð"/>
            </a:pP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quasi singolare, ma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bencondi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-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zionata</a:t>
            </a:r>
          </a:p>
          <a:p>
            <a:pPr marL="720000" lvl="1" indent="-360000" algn="just">
              <a:spcBef>
                <a:spcPts val="0"/>
              </a:spcBef>
              <a:buClr>
                <a:srgbClr val="FE0000"/>
              </a:buClr>
              <a:buBlip>
                <a:blip r:embed="rId5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Non è semplice calcolare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): occorre calcolare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il che equivale a risolvere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sistemi lineari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occorre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stimare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Blip>
                <a:blip r:embed="rId5"/>
              </a:buBlip>
            </a:pP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di Kramer 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)/det(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), 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è inefficiente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Esempio: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si consideri un sistema di piccole dimensioni,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30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Occorre calcolare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 determinanti di ordine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per ciascuno dei quali è necessario sommare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! termini; inoltre, per ogni termine, si calcolano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 prodotti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Complessivamente si effettuano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1)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!(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operazioni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30, si effettuano circa 10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34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prodotti che, supponendo un tempo di 10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6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secondi per pro-dotto, comportano un tempo di esecuzione totale pari a 10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28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sec 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10</a:t>
            </a:r>
            <a:r>
              <a:rPr lang="it-IT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20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anni</a:t>
            </a:r>
            <a:endParaRPr lang="it-IT" alt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si risolve 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? 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2514600"/>
            <a:ext cx="254247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Tuttavia… in qualche caso il calcolo è semplice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sistemi con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matrici triangolari inferiori o superiori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endParaRPr lang="it-IT" altLang="en-US" sz="16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endParaRPr lang="it-IT" altLang="en-US" sz="8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si risolve 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? 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90833"/>
            <a:ext cx="5029200" cy="14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411175"/>
            <a:ext cx="2728912" cy="14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consideri 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triangolare inferiore non singolare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triangolari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799" y="2590800"/>
            <a:ext cx="72675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581400" cy="204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28800" y="5029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Algoritmo di sostituzione in avanti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4648200"/>
            <a:ext cx="3505200" cy="2133600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ight Arrow 14"/>
          <p:cNvSpPr/>
          <p:nvPr/>
        </p:nvSpPr>
        <p:spPr>
          <a:xfrm>
            <a:off x="2971800" y="5867400"/>
            <a:ext cx="1295400" cy="5334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consideri 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triangolare superiore non singolare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triangolari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029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Algoritmo di sostituzione all’indietro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71800" y="5867400"/>
            <a:ext cx="1295400" cy="5334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90800"/>
            <a:ext cx="405039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648200"/>
            <a:ext cx="3582000" cy="2106216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628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Generalità sulle matrici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114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Sia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una matrice quadrata di ordine </a:t>
            </a:r>
            <a:r>
              <a:rPr kumimoji="0" lang="it-IT" sz="22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 elementi reali o complessi; v</a:t>
            </a:r>
            <a:r>
              <a:rPr lang="it-IT" sz="2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algono le seguenti definizioni: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146" y="2133600"/>
            <a:ext cx="647815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 valutare il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costo computazionale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degli algoritmi di sostituzione, si calcola il numero di prodotti e divisioni (“più costose” delle somme algebriche) eseguite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Prodotti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Divisioni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SzPct val="100000"/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complessità computazionale (in entrambi i casi) risulta </a:t>
            </a:r>
            <a:r>
              <a:rPr lang="it-IT" alt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  <a:cs typeface="Times New Roman" pitchFamily="18" charset="0"/>
                <a:sym typeface="Symbol"/>
              </a:rPr>
              <a:t>O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triangolari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124200"/>
            <a:ext cx="4419600" cy="11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0076" y="42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Idea: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trasformare un problema complesso  per esempio, risolvere un sistema lineare qualunque  riducendolo a un problema più semplice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 questo caso… se esistono le matrici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triangolare inferiore, 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triangolare superiore, tali che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(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fat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-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torizzazione LR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), allora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diretti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LR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67000" y="4914900"/>
            <a:ext cx="5476875" cy="1333500"/>
            <a:chOff x="2667000" y="4914900"/>
            <a:chExt cx="5476875" cy="13335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5334000"/>
              <a:ext cx="285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3700" y="5454000"/>
              <a:ext cx="1905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4914900"/>
              <a:ext cx="501967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Esiste la fattorizzazione LR e, se esiste, è unica?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equazioni in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incognite </a:t>
            </a:r>
          </a:p>
          <a:p>
            <a:pPr marL="720000" lvl="1" indent="-360000" algn="just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fissano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incognite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Fattorizzazione alla Crout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Fattorizzazione alla Dolittle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diretti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LR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3400" y="2286000"/>
            <a:ext cx="7264400" cy="1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5286376"/>
            <a:ext cx="3657600" cy="4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6019800"/>
            <a:ext cx="3733800" cy="4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Teorema di Fattorizzazione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Sia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; se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)0,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1,2,…,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minore principale di ordine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allora esiste ed è unica la fattorizzazione alla Dolittle e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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(si dimostra per induzione su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1400" i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Le ipotesi del teorema non sono di facile verifica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Sono soddisfatte dalle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matrici simmetriche e definite positive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dalle matrici a diagonale dominante in senso debole e non singolari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diretti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LR </a:t>
            </a:r>
            <a:r>
              <a:rPr lang="it-IT" altLang="en-US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95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it-IT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4571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Come si può dunque passare dalla risolu-zione del sistema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alla risoluzione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LRx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? 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di Gauss formalizza l’idea di risolvere il sistema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eliminando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passo dopo passo, le incognite dalle equazioni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Si trasforma il sistema lineare assegnato in uno equivalente, del tipo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10000"/>
            <a:ext cx="7308000" cy="3048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Eliminazione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dalla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: si moltiplica la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per il 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co-efficiente di </a:t>
            </a:r>
            <a:r>
              <a:rPr lang="it-IT" altLang="en-US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nella </a:t>
            </a:r>
            <a:r>
              <a:rPr lang="it-IT" altLang="en-US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si divide per il 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coefficiente di </a:t>
            </a:r>
            <a:r>
              <a:rPr lang="it-IT" alt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nella </a:t>
            </a:r>
            <a:r>
              <a:rPr lang="it-IT" alt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; si sottrae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(uguale procedura per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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Eliminazione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dalla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: si moltiplica la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per il 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coefficiente della </a:t>
            </a:r>
            <a:r>
              <a:rPr lang="it-IT" altLang="en-US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nella </a:t>
            </a:r>
            <a:r>
              <a:rPr lang="it-IT" altLang="en-US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III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 si divide per il 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coeffi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-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ciente di </a:t>
            </a:r>
            <a:r>
              <a:rPr lang="it-IT" alt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nella </a:t>
            </a:r>
            <a:r>
              <a:rPr lang="it-IT" alt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; si sottrae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III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3241" y="1524000"/>
            <a:ext cx="722075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308000" cy="3581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 termini matriciali…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Le trasformazioni successive cui è soggetta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(0)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possono essere rappresentate come: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905000"/>
            <a:ext cx="716722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362200" y="4511040"/>
            <a:ext cx="5867400" cy="2346960"/>
            <a:chOff x="2362200" y="4511040"/>
            <a:chExt cx="5867400" cy="234696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4511040"/>
              <a:ext cx="5867400" cy="234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3150" y="5029200"/>
              <a:ext cx="1714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000" y="5029200"/>
              <a:ext cx="1714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33675" y="4953000"/>
              <a:ext cx="2381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 generale, dato 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si vuole costruire la successione di matrici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,…,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n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tali che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Ovvero, in termini algoritmici: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4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667000"/>
            <a:ext cx="713750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3434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Graficamente, la struttura delle matrici 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)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è la seguente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5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005" y="2438400"/>
            <a:ext cx="662099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Pertanto data 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definita come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	si vuole calcolare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tale che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6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1" y="1719324"/>
            <a:ext cx="4800600" cy="21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386013"/>
            <a:ext cx="4785990" cy="2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vettoriali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concetto di </a:t>
            </a:r>
            <a:r>
              <a:rPr lang="it-IT" altLang="en-US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estende il concetto di “lunghezza” di un vettore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 una matrice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Una </a:t>
            </a:r>
            <a:r>
              <a:rPr lang="it-IT" altLang="en-US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vettoriale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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funzione da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,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cui valgono le seguenti proprietà 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55600" indent="-355600">
              <a:buNone/>
              <a:tabLst>
                <a:tab pos="361950" algn="l"/>
              </a:tabLst>
            </a:pPr>
            <a:endParaRPr lang="it-IT" alt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5029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>
            <a:off x="2514600" y="5791200"/>
            <a:ext cx="228600" cy="609600"/>
          </a:xfrm>
          <a:prstGeom prst="ben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6324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Disuguaglianza triangolare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esimo versore della base canonica di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k,k      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è detto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elemento pivot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ed il suo valore è cruciale per lo svolgimento del metodo di Gauss</a:t>
            </a:r>
          </a:p>
          <a:p>
            <a:pPr marL="1577250" lvl="3" indent="-360000" algn="just">
              <a:spcBef>
                <a:spcPts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Il metodo si interrompe se l’elemento pivot è 0</a:t>
            </a:r>
          </a:p>
          <a:p>
            <a:pPr marL="1577250" lvl="3" indent="-360000" algn="just">
              <a:spcBef>
                <a:spcPts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Le ipotesi del teorema di fattorizzazione 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)0,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1,2,…,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 garantiscono che ciò non accada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972" y="2198966"/>
            <a:ext cx="6769028" cy="27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7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953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1752600"/>
            <a:ext cx="7000875" cy="12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ottiene infine: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con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viene implicitamente risolto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8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1350" y="3200400"/>
            <a:ext cx="72326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26" y="2895599"/>
            <a:ext cx="7245374" cy="354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Dal punto di vista implementativo, l’area di memo-ria riservata alla matrice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può essere utilizzata per memorizzare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gli elementi significativi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eliminazione </a:t>
            </a:r>
            <a:b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9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572000"/>
            <a:ext cx="7543800" cy="2286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Le matrici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non vengono costruite esplicitamente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complessità in spazio è dell’ordine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complessità in tempo (valutata in base al numero di prodotti e divisioni eseguite) risulta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 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2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 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)[(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(2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1)]/6</a:t>
            </a:r>
            <a:r>
              <a:rPr lang="it-IT" altLang="en-US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</a:t>
            </a:r>
            <a:r>
              <a:rPr lang="it-IT" altLang="en-US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[(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]/2 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3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/3</a:t>
            </a:r>
            <a:endParaRPr lang="it-IT" altLang="en-US" sz="2400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4937"/>
            <a:ext cx="6705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L’algoritmo di Gauss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220" y="1295401"/>
            <a:ext cx="4483380" cy="3200400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35261" y="5943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6482" y="6488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1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800" y="6488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1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800" y="5943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L’algoritmo di Gauss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L’algoritmo di Gauss calcola la fattorizzazio-ne LR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 risolvere il sistema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b…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5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Occorre calcolare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it-IT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: si può aggiungere la colonna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1esima ad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per memorizzare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; si esegue quindi l’ultima istruzione dell’algoritmo fino al valore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</a:t>
            </a: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5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Resta da risolvere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con l’algoritmo di sostituzione all’indietro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 alternativa, si possono risolvere in parallelo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sistemi lineari, con la stessa matrice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per invertirla</a:t>
            </a: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L’algoritmo di Gauss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 fontScale="92500" lnSpcReduction="200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di Gauss può “non funzionare” anche nel caso di matrici molto semplici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Esempio: 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nel caso della matrice </a:t>
            </a:r>
            <a:r>
              <a:rPr lang="it-IT" alt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si arresta subito, ma il sistema lineare ha soluzione immediata ed il sistema equivalente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ha già matrice triangolare superiore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438400"/>
            <a:ext cx="5133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572000"/>
            <a:ext cx="2381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di Gauss si interrompe se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kk   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 0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Idea: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scambiare la riga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esima, con una delle righe successive, tale che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ik   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 0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Osservazione: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 se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)0 e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kk   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 0, ne-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cessariamente qualche elemento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ik</a:t>
            </a:r>
            <a:r>
              <a:rPr lang="it-IT" altLang="en-US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della colonna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esima deve, es-sere non nullo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Se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kk 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 0 ma molto piccolo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(in valore as-soluto) rispetto agli altri elementi della matrice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L’algoritmo di Gauss può risulta- re instabile a causa del calcolo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e scaling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121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643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424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2052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0286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 estendere il metodo di Gauss a matrici non singolari ed assicurare una maggiore stabilità al generico passo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si procede alla scelta dell’elemento pivot in base ad una delle seguenti strategie: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Pivoting totale 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viene scelto il massimo, in modulo, fra tutti gli elementi della matrice ancora da trasformare come elemento pivot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Pivoting parziale 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viene scelto il massimo, in modulo, fra gli elementi della colonna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esima come elemento pivot</a:t>
            </a: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e scaling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seleziona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pq    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con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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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tale che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metodo di Gauss con pivoting totale è </a:t>
            </a:r>
            <a:r>
              <a:rPr lang="it-IT" altLang="en-US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stabile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ma, a causa dell’alto numero di confronti, il tempo di esecuzione risulta circa raddoppiato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non è competitivo</a:t>
            </a:r>
            <a:endParaRPr lang="it-IT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totale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121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13108"/>
            <a:ext cx="3276600" cy="28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76400" y="2514600"/>
            <a:ext cx="4038600" cy="159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Se 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p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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k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, si scambiano le righe 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k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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p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 e le colonne 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k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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q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3650" y="1752600"/>
            <a:ext cx="356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581400"/>
            <a:ext cx="2519005" cy="14478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seleziona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pk    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con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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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tale che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stabilità del metodo di Gauss con pivoting par-ziale non è dimostrabile, ma sperimentalmente ac-certata; per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grande, il tempo di esecuzione è paragonabile al metodo di Gauss classico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è il metodo diretto più usato nella pratica</a:t>
            </a:r>
            <a:endParaRPr lang="it-IT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parziale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21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sz="24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1)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76400" y="2514600"/>
            <a:ext cx="4038600" cy="159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Se 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p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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k</a:t>
            </a: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, si scambia la riga </a:t>
            </a:r>
            <a:r>
              <a:rPr kumimoji="0" lang="it-IT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k</a:t>
            </a:r>
            <a:r>
              <a:rPr kumimoji="0" lang="it-IT" alt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  <a:sym typeface="Symbol"/>
              </a:rPr>
              <a:t>esima con</a:t>
            </a:r>
            <a:r>
              <a:rPr kumimoji="0" lang="it-IT" alt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  <a:sym typeface="Symbol"/>
              </a:rPr>
              <a:t> la </a:t>
            </a:r>
            <a:r>
              <a:rPr kumimoji="0" lang="it-IT" alt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p</a:t>
            </a:r>
            <a:r>
              <a:rPr kumimoji="0" lang="it-IT" alt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  <a:sym typeface="Symbol"/>
              </a:rPr>
              <a:t>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esima</a:t>
            </a:r>
            <a:endParaRPr kumimoji="0" lang="it-IT" altLang="en-US" sz="2400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52600"/>
            <a:ext cx="3238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131200"/>
            <a:ext cx="3218221" cy="28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25" y="3505200"/>
            <a:ext cx="2238375" cy="14382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vettoriali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5346" name="Picture 2" descr="http://misrab.github.io/images/prob1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810000"/>
            <a:ext cx="3733800" cy="2632739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81200"/>
            <a:ext cx="45624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4579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“sfere”  unitarie relative alle norme descritte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In termini matriciali…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identità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di permutazione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parziale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7005" y="1676400"/>
            <a:ext cx="366839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874" y="2338387"/>
            <a:ext cx="3752726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514725"/>
            <a:ext cx="2524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962400"/>
            <a:ext cx="4543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638800" y="3147536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</a:t>
            </a:r>
          </a:p>
          <a:p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scambio di colonne</a:t>
            </a:r>
            <a:r>
              <a:rPr lang="it-IT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</a:t>
            </a:r>
            <a:r>
              <a:rPr lang="it-IT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endParaRPr lang="it-IT" i="1" dirty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27432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</a:t>
            </a:r>
          </a:p>
          <a:p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scambio di righe</a:t>
            </a:r>
            <a:r>
              <a:rPr lang="it-IT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</a:t>
            </a:r>
            <a:r>
              <a:rPr lang="it-IT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endParaRPr lang="it-IT" i="1" dirty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Pertanto, il metodo di Gauss con pivoting parziale si formalizza come 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Ly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Pb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viene implicitamen-te risolto 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…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05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9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Pivoting parziale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438400"/>
            <a:ext cx="703958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002" y="2133601"/>
            <a:ext cx="7308000" cy="372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Esempio: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3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diretta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Per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simmetrica, cioè tale che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siano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Di conseguenza, si ottiene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DU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e, fattoriz-zando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LDU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A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DL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L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</a:t>
            </a:r>
            <a:endParaRPr lang="it-IT" altLang="en-US" i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1577250" lvl="3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diretta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828800"/>
            <a:ext cx="3276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818000"/>
            <a:ext cx="4038600" cy="18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029200"/>
            <a:ext cx="326248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Il calcolo di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risulta semplificato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e la fattorizzazione richiede, complessiva-mente, circa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/6 operazioni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diretta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81200"/>
            <a:ext cx="464757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0" y="2590800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505200"/>
            <a:ext cx="30133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733800"/>
            <a:ext cx="3916909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28400"/>
            <a:ext cx="228079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7308000" cy="57912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Teorema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Sia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simmetrica e definita positiva 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0,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0)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allora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0,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1,…,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Dal Teorema di Fattorizzazione è noto che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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,</a:t>
            </a:r>
            <a:r>
              <a:rPr lang="it-IT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da cui deriva che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0, 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, per cui, ponendo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6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	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	si ottiene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LDU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LDL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/>
                <a:cs typeface="Tahoma"/>
                <a:sym typeface="Symbol"/>
              </a:rPr>
              <a:t>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  <a:sym typeface="Symbol"/>
              </a:rPr>
              <a:t>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  <a:sym typeface="Symbol"/>
              </a:rPr>
              <a:t>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  <a:sym typeface="Symbol"/>
              </a:rPr>
              <a:t>L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/>
                <a:cs typeface="Times New Roman" pitchFamily="18" charset="0"/>
                <a:sym typeface="Symbol"/>
              </a:rPr>
              <a:t>, ovvero, definendo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  <a:sym typeface="Symbol"/>
              </a:rPr>
              <a:t>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  <a:sym typeface="Symbol"/>
              </a:rPr>
              <a:t>½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/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SS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 Cholesky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84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it-IT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44958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noti che se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NN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con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)0, allora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è simmetrica e definita positiva, ovvero 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0, vale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NN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alt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0 e vale il seguente Teorema di Choleski</a:t>
            </a: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Teorema di Fattorizzazione di Choleski 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è simmetrica e definita positiva se e solo se ammette una fattorizzazione del tipo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SS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,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triangolare inferiore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 Cholesky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64800" y="205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Fattorizzazione di Cholesky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90600"/>
            <a:ext cx="2728912" cy="19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675" y="1066800"/>
            <a:ext cx="2828925" cy="19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075" y="182880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399" y="2819399"/>
            <a:ext cx="2590801" cy="201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825901"/>
            <a:ext cx="6591822" cy="18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ent Arrow 14"/>
          <p:cNvSpPr/>
          <p:nvPr/>
        </p:nvSpPr>
        <p:spPr>
          <a:xfrm rot="10800000" flipH="1">
            <a:off x="1981200" y="4495800"/>
            <a:ext cx="762000" cy="1447800"/>
          </a:xfrm>
          <a:prstGeom prst="ben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L’algoritmo di Choleski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371600"/>
            <a:ext cx="4467225" cy="2200275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00200" y="3733800"/>
            <a:ext cx="754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20000" lvl="1" indent="-360000" algn="just">
              <a:buClr>
                <a:srgbClr val="FF0000"/>
              </a:buClr>
              <a:buBlip>
                <a:blip r:embed="rId5"/>
              </a:buBlip>
            </a:pP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L’algoritmo di Choleski</a:t>
            </a:r>
            <a:r>
              <a:rPr kumimoji="0" lang="it-IT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 è utilizzato per verificare se la matrice </a:t>
            </a:r>
            <a:r>
              <a:rPr kumimoji="0" lang="it-IT" alt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kumimoji="0" lang="it-IT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 è simmetrica e definita positiva </a:t>
            </a:r>
          </a:p>
          <a:p>
            <a:pPr marL="720000" lvl="1" indent="-360000" algn="just">
              <a:buClr>
                <a:srgbClr val="FF0000"/>
              </a:buClr>
              <a:buBlip>
                <a:blip r:embed="rId5"/>
              </a:buBlip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È un algoritmo stabile e </a:t>
            </a:r>
            <a:r>
              <a:rPr kumimoji="0" lang="it-IT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richiede 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3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/6 operazioni</a:t>
            </a:r>
          </a:p>
          <a:p>
            <a:pPr marL="720000" lvl="1" indent="-360000" algn="just">
              <a:buClr>
                <a:srgbClr val="FF0000"/>
              </a:buClr>
              <a:buBlip>
                <a:blip r:embed="rId5"/>
              </a:buBlip>
            </a:pPr>
            <a:r>
              <a:rPr kumimoji="0" lang="it-IT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Nella seconda istruzione, occorre controllare che il radicando sia positivo (maggiore di una costante proporzionale</a:t>
            </a:r>
            <a:r>
              <a:rPr kumimoji="0" lang="it-IT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  <a:sym typeface="Symbol"/>
              </a:rPr>
              <a:t> alla precisione di macchina) per evitare di dividere (nella quarta riga) per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jj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0</a:t>
            </a:r>
            <a:endParaRPr kumimoji="0" lang="it-IT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endParaRPr kumimoji="0" lang="it-IT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 fontScale="92500" lnSpcReduction="100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it-IT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30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diretti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altLang="en-US" sz="30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presenza di eventuali elementi nulli nella matrice non può essere sfruttata ai fini di ridurre il costo computa-zionale e l’occupazione di memoria (entram-bi aspetti significativi per sistemi di grandi dimensioni)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Infatti le successive trasformazioni di </a:t>
            </a:r>
            <a:r>
              <a:rPr lang="it-IT" alt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possono introdurre numeri diversi da zero laddove prima c’erano zeri (</a:t>
            </a:r>
            <a:r>
              <a:rPr lang="it-IT" altLang="en-US" sz="3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</a:t>
            </a:r>
            <a:r>
              <a:rPr lang="it-IT" altLang="en-US" sz="3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sz="3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iterativi 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utili per la risoluzione di sistemi lineari di grandi dimensioni con matrici </a:t>
            </a:r>
            <a:r>
              <a:rPr lang="it-IT" alt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sparse (tali cioè che il numero degli elementi non nulli è dell’ordine di </a:t>
            </a:r>
            <a:r>
              <a:rPr lang="it-IT" alt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iterativi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matriciali indotte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Una </a:t>
            </a:r>
            <a:r>
              <a:rPr lang="it-IT" altLang="en-US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matriciale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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funzione da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,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cui valgono le seguenti proprietà 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55600" indent="-355600">
              <a:buNone/>
              <a:tabLst>
                <a:tab pos="361950" algn="l"/>
              </a:tabLst>
            </a:pPr>
            <a:endParaRPr lang="it-IT" alt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0" y="3352800"/>
            <a:ext cx="527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caso dei metodi iterativi, dato 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soluzione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vuole costruire, partendo da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(0)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assegnato, una successione {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} tale che</a:t>
            </a:r>
          </a:p>
          <a:p>
            <a:pPr marL="1274400" lvl="2" indent="-51435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4"/>
              </a:buBlip>
            </a:pP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</a:p>
          <a:p>
            <a:pPr marL="1274400" lvl="2" indent="-51435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4"/>
              </a:buBlip>
            </a:pP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{</a:t>
            </a: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} facile e computazionalmente “poco costosa” da costruire</a:t>
            </a:r>
            <a:endParaRPr lang="it-IT" altLang="en-US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iterativi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 fontScale="925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Consideriamo il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/>
              </a:rPr>
              <a:t>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matrice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può essere riscritta come la diffe-renza fra due matrici,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0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Pertanto: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/>
              </a:rPr>
              <a:t> 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Px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endParaRPr lang="it-IT" altLang="en-US" dirty="0" smtClean="0"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viene così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ricondotto ad un problema di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 punto fisso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può essere affrontato con il metodo  delle approssimazioni successive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 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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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la matrice di iterazione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iterativi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 fontScale="925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l’errore al passo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Si dimostra facilmente che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Be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0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Teorema 1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	Sia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1, allora il metodo iterativo, con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matri-ce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 iterazione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è convergente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Teorema 2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Condizione necessaria e sufficiente per </a:t>
            </a:r>
            <a:r>
              <a:rPr lang="it-IT" alt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</a:t>
            </a:r>
            <a:r>
              <a:rPr lang="it-IT" alt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con-vergenza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del metodo iterativo, con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matrice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di iterazione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è che il raggio spettrale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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della matrice,  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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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	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autovalori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sia strettamente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minore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di 1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onvergenza nei metodi iterativi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00" y="556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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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endParaRPr lang="it-IT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costo di un metodo iterativo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dato dal 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#iterazioni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costo del prodotto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un vettore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Quindi l’uso dei metodi iterativi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consiglia-to nel caso di matrici sparse e di grandi di-mensioni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formato </a:t>
            </a:r>
            <a:r>
              <a:rPr lang="it-IT" altLang="en-US" b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sparse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utilizzato in Matlab per ridurre i costi di memorizzazione della matrice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 sparse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629150"/>
            <a:ext cx="8639175" cy="2152650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con: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scegliere 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133600"/>
            <a:ext cx="333821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581400"/>
            <a:ext cx="3807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105400"/>
            <a:ext cx="38576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scelta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dà luogo al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metodo di Jacobi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che può essere scritto, componente per componente, nella forma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matrice di iterazione è 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J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endParaRPr lang="it-IT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Jacobi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19400"/>
            <a:ext cx="622788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scelta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dà luogo al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metodo di GaussSeidel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che può essere scritto, com-ponente per componente, nella forma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La matrice di iterazione è </a:t>
            </a:r>
          </a:p>
          <a:p>
            <a:pPr marL="720000" lvl="1" indent="-360000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	B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GS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 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 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</a:t>
            </a:r>
          </a:p>
          <a:p>
            <a:pPr marL="720000" lvl="1" indent="-360000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	    </a:t>
            </a:r>
            <a:r>
              <a:rPr lang="it-IT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</a:t>
            </a:r>
            <a:endParaRPr lang="it-IT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di Gauss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Seidel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563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62400"/>
            <a:ext cx="1838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fermare un metodo iterativo?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l’errore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 è inferiore ad una tolleranza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desiderata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 l’errore è una quantità incognita…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Servono stimatori dell’errore a posteriori che consentano di quantificare l’errore a partire da quantità note (già calcolate) </a:t>
            </a: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4"/>
              </a:buBlip>
            </a:pP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b 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Ax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it-IT" altLang="en-US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SzPct val="80000"/>
              <a:buBlip>
                <a:blip r:embed="rId4"/>
              </a:buBlip>
            </a:pP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differenza fra la soluzione calcolata per passi successivi (l’</a:t>
            </a:r>
            <a:r>
              <a:rPr lang="it-IT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1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it-IT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it-IT" altLang="en-US" sz="26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altLang="en-US" sz="2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it-IT" altLang="en-US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 di arresto 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generale non si può affermare che il me-todo di Gauss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Seidel converga più veloce-mente del metodo di Jacobi (o viceversa) 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Tuttavia, nel caso di matrici </a:t>
            </a:r>
            <a:r>
              <a:rPr lang="it-IT" altLang="en-US" i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tridiagonali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metodo di Gauss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Seidel converge se e solo se converge il metodo di Jacobi e, asin-toticamente, sono necessarie metà iterazio-ni per Gauss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Seidel per ottenere la stessa precisione di Jacobi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per la convergenza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40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308000" cy="5333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vettore residuo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nullo se e solo se calco-lato con la soluzione esatta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residuo piccolo non necessariamente implica vicinanza alla soluzione (dipende dal condizionamento della matrice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una matrice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diagonale dominante in senso forte sia Jacobi che Gauss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Seidel convergono (condizione </a:t>
            </a: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Seidel converge se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matrice simmetrica e definita positiva (condizione </a:t>
            </a:r>
            <a:r>
              <a:rPr lang="it-IT" alt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Symbol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13128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per la convergenza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40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matriciali indotte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generale, si considerano le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matri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ciali indotte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le quali vale la proprietà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dove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it-IT" altLang="en-US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max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 indica l’autovalore massimo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None/>
              <a:tabLst>
                <a:tab pos="361950" algn="l"/>
              </a:tabLst>
            </a:pPr>
            <a:endParaRPr lang="it-IT" alt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3048000" y="3152775"/>
            <a:ext cx="4495800" cy="2714625"/>
            <a:chOff x="3429000" y="2209800"/>
            <a:chExt cx="4838700" cy="2867025"/>
          </a:xfrm>
        </p:grpSpPr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2209800"/>
              <a:ext cx="3390900" cy="286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3429000" y="2362200"/>
              <a:ext cx="2514600" cy="2514600"/>
              <a:chOff x="2362200" y="2362200"/>
              <a:chExt cx="2514600" cy="25146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62200" y="435358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baseline="-25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2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</a:t>
                </a:r>
                <a:endParaRPr lang="it-IT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2200" y="236220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baseline="-25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1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</a:t>
                </a:r>
                <a:endParaRPr lang="it-IT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62200" y="320040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</a:t>
                </a:r>
                <a:r>
                  <a:rPr lang="it-IT" altLang="en-US" sz="2800" baseline="-25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</a:t>
                </a:r>
                <a:r>
                  <a:rPr lang="it-IT" altLang="en-US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</a:t>
                </a:r>
                <a:endParaRPr lang="it-IT" sz="2800" dirty="0"/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890" name="AutoShape 2" descr="{\displaystyle \|A\|=\sup _{|x|=1}|Ax|=\sup _{x\neq 0}{\frac {|Ax|}{|x|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2" name="AutoShape 4" descr="{\displaystyle \|A\|=\sup _{|x|=1}|Ax|=\sup _{x\neq 0}{\frac {|Ax|}{|x|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5213" y="2166257"/>
            <a:ext cx="4243387" cy="8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lineari quadrati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Siano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se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allora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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 che 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endParaRPr lang="it-IT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Blip>
                <a:blip r:embed="rId3"/>
              </a:buBlip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Molti modelli matematici significativi sono di tipo lineare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necessità di risolvere sistemi lineari na-sce da contesti molto diversificati</a:t>
            </a:r>
          </a:p>
          <a:p>
            <a:pPr marL="1120050" lvl="2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È importante disporre di un’ampia varietà di algoritmi, in modo da poter scegliere il più adat-to al problema specifico (in base a stabilità, occupazione di memoria, velocità)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1371600" cy="457200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lineari quadrati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4953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per la risoluzione di sistemi lineari si dividono in due categorie</a:t>
            </a:r>
            <a:endParaRPr lang="it-IT" altLang="en-US" sz="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diretti: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basano sull’idea di trasfor-mare il sistema attraverso un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finito di operazioni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un sistema equivalente la cui soluzione sia esplicitamente calcolabile; in assenza di errori di arrotondamento, forniscono la soluzione esatta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iterativi: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soluzione è ottenuta come limite di una successione; permettono di sfrut-tare l’eventuale </a:t>
            </a:r>
            <a:r>
              <a:rPr lang="it-IT" altLang="en-US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sparsità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matrice dei coef-ficienti poiché, al contrario dei metodi diretti, detta matrice non è soggetta a modifiche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05600" cy="855663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Condizionamento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6000"/>
            <a:ext cx="7239000" cy="5562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relazione al sistema lineare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esprimano le perturbazioni sui dati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rispettivamente 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sz="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sz="1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</a:t>
            </a:r>
            <a:r>
              <a:rPr lang="it-IT" altLang="en-US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Numericamente, si risolve il sistema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 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 f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sz="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ð"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det(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sz="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0 si può quindi ricavare</a:t>
            </a:r>
          </a:p>
          <a:p>
            <a:pPr marL="720000" lvl="1" indent="-36000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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 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 f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	funzione di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 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derivabile nell’origine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Calcolando la derivata, si ottiene pertanto 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sz="7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sz="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’(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da cui, per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altLang="en-US" sz="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it-IT" altLang="en-US" sz="7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’(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, ovvero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’(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 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 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1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  Fx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(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))</a:t>
            </a: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ctr">
              <a:spcBef>
                <a:spcPts val="0"/>
              </a:spcBef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Clr>
                <a:srgbClr val="FF0000"/>
              </a:buClr>
              <a:buNone/>
            </a:pPr>
            <a:endParaRPr lang="it-IT" alt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2735</Words>
  <Application>Microsoft Office PowerPoint</Application>
  <PresentationFormat>On-screen Show (4:3)</PresentationFormat>
  <Paragraphs>562</Paragraphs>
  <Slides>59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Metodi numerici  per la risoluzione di  sistemi lineari quadrati</vt:lpstr>
      <vt:lpstr>Generalità sulle matrici</vt:lpstr>
      <vt:lpstr>Norme vettoriali  1</vt:lpstr>
      <vt:lpstr>Norme vettoriali  2</vt:lpstr>
      <vt:lpstr>Norme matriciali indotte  1</vt:lpstr>
      <vt:lpstr>Norme matriciali indotte  2</vt:lpstr>
      <vt:lpstr>Sistemi lineari quadrati  1</vt:lpstr>
      <vt:lpstr>Sistemi lineari quadrati  2</vt:lpstr>
      <vt:lpstr>Condizionamento  1</vt:lpstr>
      <vt:lpstr>Condizionamento  2</vt:lpstr>
      <vt:lpstr>Condizionamento  3</vt:lpstr>
      <vt:lpstr>Condizionamento  4</vt:lpstr>
      <vt:lpstr>Condizionamento Proprietà  1</vt:lpstr>
      <vt:lpstr>Condizionamento Proprietà  2</vt:lpstr>
      <vt:lpstr>Condizionamento Proprietà  3</vt:lpstr>
      <vt:lpstr>Come si risolve Axb?  1</vt:lpstr>
      <vt:lpstr>Come si risolve Axb?  2</vt:lpstr>
      <vt:lpstr>Sistemi triangolari  1</vt:lpstr>
      <vt:lpstr>Sistemi triangolari  2</vt:lpstr>
      <vt:lpstr>Sistemi triangolari  3</vt:lpstr>
      <vt:lpstr>Metodi diretti Fattorizzazione LR  1</vt:lpstr>
      <vt:lpstr>Metodi diretti Fattorizzazione LR  2</vt:lpstr>
      <vt:lpstr>Metodi diretti Fattorizzazione LR  3</vt:lpstr>
      <vt:lpstr>Il metodo di eliminazione  di Gauss  1</vt:lpstr>
      <vt:lpstr>Il metodo di eliminazione  di Gauss  2</vt:lpstr>
      <vt:lpstr>Il metodo di eliminazione  di Gauss  3</vt:lpstr>
      <vt:lpstr>Il metodo di eliminazione  di Gauss  4</vt:lpstr>
      <vt:lpstr>Il metodo di eliminazione  di Gauss  5</vt:lpstr>
      <vt:lpstr>Il metodo di eliminazione  di Gauss  6</vt:lpstr>
      <vt:lpstr>Il metodo di eliminazione  di Gauss  7</vt:lpstr>
      <vt:lpstr>Il metodo di eliminazione  di Gauss  8</vt:lpstr>
      <vt:lpstr>Il metodo di eliminazione  di Gauss  9</vt:lpstr>
      <vt:lpstr>L’algoritmo di Gauss  1</vt:lpstr>
      <vt:lpstr>L’algoritmo di Gauss  2</vt:lpstr>
      <vt:lpstr>L’algoritmo di Gauss  3</vt:lpstr>
      <vt:lpstr>Il metodo di Gauss  Pivoting e scaling  1</vt:lpstr>
      <vt:lpstr>Il metodo di Gauss  Pivoting e scaling  2</vt:lpstr>
      <vt:lpstr>Il metodo di Gauss  Pivoting totale</vt:lpstr>
      <vt:lpstr>Il metodo di Gauss  Pivoting parziale  1</vt:lpstr>
      <vt:lpstr>Il metodo di Gauss  Pivoting parziale  2</vt:lpstr>
      <vt:lpstr>Il metodo di Gauss  Pivoting parziale  3</vt:lpstr>
      <vt:lpstr>Fattorizzazione diretta  1</vt:lpstr>
      <vt:lpstr>Fattorizzazione diretta  2</vt:lpstr>
      <vt:lpstr>Fattorizzazione diretta  3</vt:lpstr>
      <vt:lpstr>Fattorizzazione di Cholesky  1</vt:lpstr>
      <vt:lpstr>Fattorizzazione di Cholesky  2</vt:lpstr>
      <vt:lpstr>Fattorizzazione di Cholesky  3</vt:lpstr>
      <vt:lpstr>L’algoritmo di Choleski</vt:lpstr>
      <vt:lpstr>I metodi iterativi  1</vt:lpstr>
      <vt:lpstr>I metodi iterativi  2</vt:lpstr>
      <vt:lpstr>I metodi iterativi  3</vt:lpstr>
      <vt:lpstr>Convergenza nei metodi iterativi</vt:lpstr>
      <vt:lpstr>Matrici sparse</vt:lpstr>
      <vt:lpstr>Come scegliere P e N?</vt:lpstr>
      <vt:lpstr>Il metodo di Jacobi</vt:lpstr>
      <vt:lpstr>Il metodo di GaussSeidel</vt:lpstr>
      <vt:lpstr>Criteri di arresto </vt:lpstr>
      <vt:lpstr>Condizioni per la convergenza  1</vt:lpstr>
      <vt:lpstr>Condizioni per la convergenza 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Utente</dc:creator>
  <cp:lastModifiedBy>Utente</cp:lastModifiedBy>
  <cp:revision>367</cp:revision>
  <dcterms:created xsi:type="dcterms:W3CDTF">2006-08-16T00:00:00Z</dcterms:created>
  <dcterms:modified xsi:type="dcterms:W3CDTF">2016-10-24T18:54:29Z</dcterms:modified>
</cp:coreProperties>
</file>