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6" r:id="rId10"/>
    <p:sldId id="295" r:id="rId11"/>
    <p:sldId id="297" r:id="rId12"/>
    <p:sldId id="298" r:id="rId13"/>
    <p:sldId id="299" r:id="rId14"/>
    <p:sldId id="300" r:id="rId15"/>
    <p:sldId id="302" r:id="rId16"/>
    <p:sldId id="301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4" r:id="rId45"/>
    <p:sldId id="331" r:id="rId46"/>
    <p:sldId id="332" r:id="rId47"/>
    <p:sldId id="333" r:id="rId48"/>
    <p:sldId id="336" r:id="rId49"/>
    <p:sldId id="335" r:id="rId50"/>
    <p:sldId id="337" r:id="rId51"/>
    <p:sldId id="338" r:id="rId5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  <a:srgbClr val="004DBF"/>
    <a:srgbClr val="003D96"/>
    <a:srgbClr val="385D8A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76" autoAdjust="0"/>
    <p:restoredTop sz="98361" autoAdjust="0"/>
  </p:normalViewPr>
  <p:slideViewPr>
    <p:cSldViewPr>
      <p:cViewPr>
        <p:scale>
          <a:sx n="50" d="100"/>
          <a:sy n="50" d="100"/>
        </p:scale>
        <p:origin x="-17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4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C25A7-E450-4E18-B781-68E65FC5445F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BBF2D-2AE9-4BE2-A319-FBF0035F351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629E-4640-45D4-B18A-90025EC4FC9A}" type="datetimeFigureOut">
              <a:rPr lang="it-IT" smtClean="0"/>
              <a:pPr/>
              <a:t>22/11/2016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FA81-7354-4C61-8830-B1513A31D6B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29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39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42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43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44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45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49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6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51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8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9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71D25F-29A3-43AE-9805-D71EF19D492C}" type="slidenum">
              <a:rPr lang="it-IT" altLang="en-US"/>
              <a:pPr/>
              <a:t>10</a:t>
            </a:fld>
            <a:endParaRPr lang="it-IT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941-F38F-4F55-B153-55621270C8B8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47EC-9AD9-418A-9D57-4BAE42E38990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3D60-8056-40AF-927C-1077E031377A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521C-3C27-44D3-985C-99F7874DD9F8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1D10-073C-48F5-86EE-035AE3F12C49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06F3-1BA6-40CE-A37D-B9C33FA44321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F717-77B8-4216-9B92-3073D31D3D78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F7EB-AF7C-4FAD-8021-7C6E94DF28A3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A6CC-1C48-4D98-A86E-617A9E78E4F7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4701-A8CD-4D1F-95D0-2F895F1CBFE9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EEAA-6D01-4E69-8D16-3D9F9831F15D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FF75-F079-4249-8A59-F9DFD3EC9CD1}" type="datetime1">
              <a:rPr lang="en-US" smtClean="0"/>
              <a:pPr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.gi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2.gif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gi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1.gif"/><Relationship Id="rId9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gi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.gif"/><Relationship Id="rId9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.gif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gi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2.gif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1.gif"/><Relationship Id="rId4" Type="http://schemas.openxmlformats.org/officeDocument/2006/relationships/image" Target="../media/image2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1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gif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2.gif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1.gif"/><Relationship Id="rId4" Type="http://schemas.openxmlformats.org/officeDocument/2006/relationships/image" Target="../media/image4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.gif"/><Relationship Id="rId5" Type="http://schemas.openxmlformats.org/officeDocument/2006/relationships/image" Target="../media/image81.png"/><Relationship Id="rId10" Type="http://schemas.openxmlformats.org/officeDocument/2006/relationships/image" Target="../media/image2.gif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1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71600"/>
            <a:ext cx="7010400" cy="2133600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formule di quadratura</a:t>
            </a:r>
            <a:endParaRPr lang="it-IT" dirty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Scegliendo opportunamente i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pesi di qua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dratura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risultato dell’integrazione può divenire più accurato di quello ottenibile con il semplice metodo delle strisce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Inoltre, dato che l’operatore integrazione </a:t>
            </a:r>
            <a:r>
              <a:rPr lang="en-US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funzionale lineare, le formule di quadra-tura preservano tale proprietà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Infine, definiamo errore di quadratura associato alla formula basata su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1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la quantità </a:t>
            </a:r>
          </a:p>
          <a:p>
            <a:pPr marL="720000" lvl="1" indent="-360000" algn="ctr">
              <a:defRPr/>
            </a:pP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8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1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[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]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it-IT" sz="28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it-IT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1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[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]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172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metodi di quadratura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formule di Newton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Cotes rappresentano il paradigma più usato per l’integrazione numerica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Sono basate sulla sostituzione di una funzione complicata, o descritta attraverso dati discreti, con una funzione interpolante facile da integrare</a:t>
            </a:r>
            <a:endParaRPr lang="en-US" alt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IDEA: 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approssimare la funzione </a:t>
            </a: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con il polinomio interpolante gli </a:t>
            </a: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Symbol"/>
              </a:rPr>
              <a:t>1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punti {</a:t>
            </a: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altLang="en-US" sz="28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</a:t>
            </a:r>
            <a:r>
              <a:rPr lang="it-IT" altLang="en-US" sz="28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altLang="en-US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0</a:t>
            </a:r>
            <a:r>
              <a:rPr lang="it-IT" altLang="en-US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it-IT" altLang="en-US" sz="28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assegnati</a:t>
            </a: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 polinomio è unico se i nodi sono distinti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934200" cy="855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formule di Newton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Cotes 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endParaRPr lang="it-IT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una funzione polinomiale della forma</a:t>
            </a:r>
          </a:p>
          <a:p>
            <a:pPr marL="720000" lvl="1" indent="-360000" algn="just">
              <a:defRPr/>
            </a:pPr>
            <a:endParaRPr lang="it-IT" sz="2400" dirty="0" smtClean="0"/>
          </a:p>
          <a:p>
            <a:pPr marL="720000" lvl="1" indent="-360000" algn="just">
              <a:defRPr/>
            </a:pPr>
            <a:r>
              <a:rPr lang="it-IT" sz="2400" dirty="0" smtClean="0"/>
              <a:t>	</a:t>
            </a:r>
          </a:p>
          <a:p>
            <a:pPr marL="720000" lvl="1" indent="-360000" algn="just">
              <a:defRPr/>
            </a:pPr>
            <a:r>
              <a:rPr lang="it-IT" sz="2400" dirty="0" smtClean="0"/>
              <a:t>	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il grado del polinomio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934200" cy="855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formule di Newton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Cotes 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447800"/>
            <a:ext cx="45128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048000"/>
            <a:ext cx="56959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4" name="Group 43"/>
          <p:cNvGrpSpPr/>
          <p:nvPr/>
        </p:nvGrpSpPr>
        <p:grpSpPr>
          <a:xfrm>
            <a:off x="2819400" y="3962400"/>
            <a:ext cx="5334000" cy="2667000"/>
            <a:chOff x="1219200" y="1828800"/>
            <a:chExt cx="6946900" cy="3095625"/>
          </a:xfrm>
        </p:grpSpPr>
        <p:grpSp>
          <p:nvGrpSpPr>
            <p:cNvPr id="45" name="Group 93"/>
            <p:cNvGrpSpPr>
              <a:grpSpLocks/>
            </p:cNvGrpSpPr>
            <p:nvPr/>
          </p:nvGrpSpPr>
          <p:grpSpPr bwMode="auto">
            <a:xfrm>
              <a:off x="1219200" y="1828800"/>
              <a:ext cx="3048000" cy="3063875"/>
              <a:chOff x="768" y="1344"/>
              <a:chExt cx="1920" cy="1930"/>
            </a:xfrm>
          </p:grpSpPr>
          <p:grpSp>
            <p:nvGrpSpPr>
              <p:cNvPr id="63" name="Group 72"/>
              <p:cNvGrpSpPr>
                <a:grpSpLocks/>
              </p:cNvGrpSpPr>
              <p:nvPr/>
            </p:nvGrpSpPr>
            <p:grpSpPr bwMode="auto">
              <a:xfrm>
                <a:off x="768" y="1344"/>
                <a:ext cx="1920" cy="1671"/>
                <a:chOff x="768" y="1344"/>
                <a:chExt cx="1920" cy="1671"/>
              </a:xfrm>
            </p:grpSpPr>
            <p:sp>
              <p:nvSpPr>
                <p:cNvPr id="6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864" y="1344"/>
                  <a:ext cx="0" cy="15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6" name="Line 74"/>
                <p:cNvSpPr>
                  <a:spLocks noChangeShapeType="1"/>
                </p:cNvSpPr>
                <p:nvPr/>
              </p:nvSpPr>
              <p:spPr bwMode="auto">
                <a:xfrm>
                  <a:off x="768" y="2832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7" name="Arc 75"/>
                <p:cNvSpPr>
                  <a:spLocks/>
                </p:cNvSpPr>
                <p:nvPr/>
              </p:nvSpPr>
              <p:spPr bwMode="auto">
                <a:xfrm flipH="1">
                  <a:off x="1344" y="1632"/>
                  <a:ext cx="528" cy="52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cxnSp>
              <p:nvCxnSpPr>
                <p:cNvPr id="68" name="AutoShape 76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792" y="1656"/>
                  <a:ext cx="672" cy="432"/>
                </a:xfrm>
                <a:prstGeom prst="curvedConnector5">
                  <a:avLst>
                    <a:gd name="adj1" fmla="val -21431"/>
                    <a:gd name="adj2" fmla="val 32176"/>
                    <a:gd name="adj3" fmla="val 141662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69" name="Line 77"/>
                <p:cNvSpPr>
                  <a:spLocks noChangeShapeType="1"/>
                </p:cNvSpPr>
                <p:nvPr/>
              </p:nvSpPr>
              <p:spPr bwMode="auto">
                <a:xfrm>
                  <a:off x="1344" y="2160"/>
                  <a:ext cx="0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cxnSp>
              <p:nvCxnSpPr>
                <p:cNvPr id="70" name="AutoShape 78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253" y="1916"/>
                  <a:ext cx="240" cy="439"/>
                </a:xfrm>
                <a:prstGeom prst="curvedConnector2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71" name="Arc 79"/>
                <p:cNvSpPr>
                  <a:spLocks/>
                </p:cNvSpPr>
                <p:nvPr/>
              </p:nvSpPr>
              <p:spPr bwMode="auto">
                <a:xfrm>
                  <a:off x="1872" y="1632"/>
                  <a:ext cx="278" cy="52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866"/>
                    <a:gd name="T1" fmla="*/ 0 h 21600"/>
                    <a:gd name="T2" fmla="*/ 20866 w 20866"/>
                    <a:gd name="T3" fmla="*/ 16018 h 21600"/>
                    <a:gd name="T4" fmla="*/ 0 w 2086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866" h="21600" fill="none" extrusionOk="0">
                      <a:moveTo>
                        <a:pt x="-1" y="0"/>
                      </a:moveTo>
                      <a:cubicBezTo>
                        <a:pt x="9779" y="0"/>
                        <a:pt x="18338" y="6570"/>
                        <a:pt x="20866" y="16017"/>
                      </a:cubicBezTo>
                    </a:path>
                    <a:path w="20866" h="21600" stroke="0" extrusionOk="0">
                      <a:moveTo>
                        <a:pt x="-1" y="0"/>
                      </a:moveTo>
                      <a:cubicBezTo>
                        <a:pt x="9779" y="0"/>
                        <a:pt x="18338" y="6570"/>
                        <a:pt x="20866" y="1601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" name="Line 80"/>
                <p:cNvSpPr>
                  <a:spLocks noChangeShapeType="1"/>
                </p:cNvSpPr>
                <p:nvPr/>
              </p:nvSpPr>
              <p:spPr bwMode="auto">
                <a:xfrm>
                  <a:off x="2160" y="2064"/>
                  <a:ext cx="0" cy="7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064" y="2784"/>
                  <a:ext cx="24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it-IT" i="1"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7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248" y="2784"/>
                  <a:ext cx="24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it-IT" i="1"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75" name="AutoShape 83" descr="Diagonali scure verso l'alto"/>
                <p:cNvSpPr>
                  <a:spLocks noChangeArrowheads="1"/>
                </p:cNvSpPr>
                <p:nvPr/>
              </p:nvSpPr>
              <p:spPr bwMode="auto">
                <a:xfrm flipH="1">
                  <a:off x="1344" y="2064"/>
                  <a:ext cx="816" cy="240"/>
                </a:xfrm>
                <a:prstGeom prst="rtTriangle">
                  <a:avLst/>
                </a:prstGeom>
                <a:pattFill prst="dkUpDiag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344" y="2064"/>
                  <a:ext cx="81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7" name="Rectangle 85" descr="Diagonali scure verso l'alto"/>
                <p:cNvSpPr>
                  <a:spLocks noChangeArrowheads="1"/>
                </p:cNvSpPr>
                <p:nvPr/>
              </p:nvSpPr>
              <p:spPr bwMode="auto">
                <a:xfrm>
                  <a:off x="1355" y="2304"/>
                  <a:ext cx="805" cy="528"/>
                </a:xfrm>
                <a:prstGeom prst="rect">
                  <a:avLst/>
                </a:prstGeom>
                <a:pattFill prst="dkUpDiag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pic>
            <p:nvPicPr>
              <p:cNvPr id="64" name="Picture 9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56" y="3024"/>
                <a:ext cx="139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46" name="Group 97"/>
            <p:cNvGrpSpPr>
              <a:grpSpLocks/>
            </p:cNvGrpSpPr>
            <p:nvPr/>
          </p:nvGrpSpPr>
          <p:grpSpPr bwMode="auto">
            <a:xfrm>
              <a:off x="4953000" y="1828800"/>
              <a:ext cx="3213100" cy="3095625"/>
              <a:chOff x="3120" y="1152"/>
              <a:chExt cx="2024" cy="1950"/>
            </a:xfrm>
          </p:grpSpPr>
          <p:sp>
            <p:nvSpPr>
              <p:cNvPr id="47" name="Rectangle 89" descr="Diagonali scure verso l'alto"/>
              <p:cNvSpPr>
                <a:spLocks noChangeArrowheads="1"/>
              </p:cNvSpPr>
              <p:nvPr/>
            </p:nvSpPr>
            <p:spPr bwMode="auto">
              <a:xfrm>
                <a:off x="4080" y="1920"/>
                <a:ext cx="432" cy="720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8" name="Arc 86" descr="Diagonali scure verso l'alto"/>
              <p:cNvSpPr>
                <a:spLocks/>
              </p:cNvSpPr>
              <p:nvPr/>
            </p:nvSpPr>
            <p:spPr bwMode="auto">
              <a:xfrm rot="10800000" flipH="1" flipV="1">
                <a:off x="4099" y="1391"/>
                <a:ext cx="431" cy="72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3"/>
                  <a:gd name="T1" fmla="*/ 0 h 21600"/>
                  <a:gd name="T2" fmla="*/ 21593 w 21593"/>
                  <a:gd name="T3" fmla="*/ 21047 h 21600"/>
                  <a:gd name="T4" fmla="*/ 0 w 215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3" h="21600" fill="none" extrusionOk="0">
                    <a:moveTo>
                      <a:pt x="-1" y="0"/>
                    </a:moveTo>
                    <a:cubicBezTo>
                      <a:pt x="11713" y="0"/>
                      <a:pt x="21293" y="9336"/>
                      <a:pt x="21592" y="21047"/>
                    </a:cubicBezTo>
                  </a:path>
                  <a:path w="21593" h="21600" stroke="0" extrusionOk="0">
                    <a:moveTo>
                      <a:pt x="-1" y="0"/>
                    </a:moveTo>
                    <a:cubicBezTo>
                      <a:pt x="11713" y="0"/>
                      <a:pt x="21293" y="9336"/>
                      <a:pt x="21592" y="21047"/>
                    </a:cubicBezTo>
                    <a:lnTo>
                      <a:pt x="0" y="21600"/>
                    </a:lnTo>
                    <a:close/>
                  </a:path>
                </a:pathLst>
              </a:cu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" name="Arc 87" descr="Diagonali scure verso l'alto"/>
              <p:cNvSpPr>
                <a:spLocks/>
              </p:cNvSpPr>
              <p:nvPr/>
            </p:nvSpPr>
            <p:spPr bwMode="auto">
              <a:xfrm rot="10800000" flipV="1">
                <a:off x="3689" y="1392"/>
                <a:ext cx="431" cy="7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" name="Line 32"/>
              <p:cNvSpPr>
                <a:spLocks noChangeShapeType="1"/>
              </p:cNvSpPr>
              <p:nvPr/>
            </p:nvSpPr>
            <p:spPr bwMode="auto">
              <a:xfrm flipV="1">
                <a:off x="3216" y="1152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" name="Line 33"/>
              <p:cNvSpPr>
                <a:spLocks noChangeShapeType="1"/>
              </p:cNvSpPr>
              <p:nvPr/>
            </p:nvSpPr>
            <p:spPr bwMode="auto">
              <a:xfrm>
                <a:off x="3120" y="2640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Arc 34"/>
              <p:cNvSpPr>
                <a:spLocks/>
              </p:cNvSpPr>
              <p:nvPr/>
            </p:nvSpPr>
            <p:spPr bwMode="auto">
              <a:xfrm flipH="1">
                <a:off x="3696" y="1440"/>
                <a:ext cx="528" cy="5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53" name="AutoShape 36"/>
              <p:cNvCxnSpPr>
                <a:cxnSpLocks noChangeShapeType="1"/>
              </p:cNvCxnSpPr>
              <p:nvPr/>
            </p:nvCxnSpPr>
            <p:spPr bwMode="auto">
              <a:xfrm rot="5400000" flipV="1">
                <a:off x="3144" y="1464"/>
                <a:ext cx="672" cy="432"/>
              </a:xfrm>
              <a:prstGeom prst="curvedConnector5">
                <a:avLst>
                  <a:gd name="adj1" fmla="val -21431"/>
                  <a:gd name="adj2" fmla="val 32176"/>
                  <a:gd name="adj3" fmla="val 14166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54" name="Line 37"/>
              <p:cNvSpPr>
                <a:spLocks noChangeShapeType="1"/>
              </p:cNvSpPr>
              <p:nvPr/>
            </p:nvSpPr>
            <p:spPr bwMode="auto">
              <a:xfrm>
                <a:off x="3696" y="1968"/>
                <a:ext cx="0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cxnSp>
            <p:nvCxnSpPr>
              <p:cNvPr id="55" name="AutoShape 38"/>
              <p:cNvCxnSpPr>
                <a:cxnSpLocks noChangeShapeType="1"/>
              </p:cNvCxnSpPr>
              <p:nvPr/>
            </p:nvCxnSpPr>
            <p:spPr bwMode="auto">
              <a:xfrm rot="16200000" flipH="1">
                <a:off x="4605" y="1724"/>
                <a:ext cx="240" cy="439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56" name="Arc 39"/>
              <p:cNvSpPr>
                <a:spLocks/>
              </p:cNvSpPr>
              <p:nvPr/>
            </p:nvSpPr>
            <p:spPr bwMode="auto">
              <a:xfrm>
                <a:off x="4224" y="1440"/>
                <a:ext cx="278" cy="5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866"/>
                  <a:gd name="T1" fmla="*/ 0 h 21600"/>
                  <a:gd name="T2" fmla="*/ 20866 w 20866"/>
                  <a:gd name="T3" fmla="*/ 16018 h 21600"/>
                  <a:gd name="T4" fmla="*/ 0 w 2086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866" h="21600" fill="none" extrusionOk="0">
                    <a:moveTo>
                      <a:pt x="-1" y="0"/>
                    </a:moveTo>
                    <a:cubicBezTo>
                      <a:pt x="9779" y="0"/>
                      <a:pt x="18338" y="6570"/>
                      <a:pt x="20866" y="16017"/>
                    </a:cubicBezTo>
                  </a:path>
                  <a:path w="20866" h="21600" stroke="0" extrusionOk="0">
                    <a:moveTo>
                      <a:pt x="-1" y="0"/>
                    </a:moveTo>
                    <a:cubicBezTo>
                      <a:pt x="9779" y="0"/>
                      <a:pt x="18338" y="6570"/>
                      <a:pt x="20866" y="1601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" name="Line 40"/>
              <p:cNvSpPr>
                <a:spLocks noChangeShapeType="1"/>
              </p:cNvSpPr>
              <p:nvPr/>
            </p:nvSpPr>
            <p:spPr bwMode="auto">
              <a:xfrm>
                <a:off x="4512" y="1872"/>
                <a:ext cx="0" cy="7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/>
            </p:nvSpPr>
            <p:spPr bwMode="auto">
              <a:xfrm>
                <a:off x="4416" y="2592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i="1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59" name="Text Box 43"/>
              <p:cNvSpPr txBox="1">
                <a:spLocks noChangeArrowheads="1"/>
              </p:cNvSpPr>
              <p:nvPr/>
            </p:nvSpPr>
            <p:spPr bwMode="auto">
              <a:xfrm>
                <a:off x="3600" y="2592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i="1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60" name="Rectangle 88" descr="Diagonali scure verso l'alto"/>
              <p:cNvSpPr>
                <a:spLocks noChangeArrowheads="1"/>
              </p:cNvSpPr>
              <p:nvPr/>
            </p:nvSpPr>
            <p:spPr bwMode="auto">
              <a:xfrm>
                <a:off x="3696" y="2112"/>
                <a:ext cx="384" cy="528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pic>
            <p:nvPicPr>
              <p:cNvPr id="61" name="Picture 9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168" y="2832"/>
                <a:ext cx="197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2" name="AutoShape 96"/>
              <p:cNvSpPr>
                <a:spLocks noChangeArrowheads="1"/>
              </p:cNvSpPr>
              <p:nvPr/>
            </p:nvSpPr>
            <p:spPr bwMode="auto">
              <a:xfrm>
                <a:off x="4520" y="1945"/>
                <a:ext cx="28" cy="142"/>
              </a:xfrm>
              <a:prstGeom prst="rtTriangl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934200" cy="855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formule di Newton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Cotes 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formule di Newton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Cotes sono:</a:t>
            </a:r>
          </a:p>
          <a:p>
            <a:pPr marL="1177200" lvl="2" indent="-360000" algn="just">
              <a:buSzPct val="70000"/>
              <a:buBlip>
                <a:blip r:embed="rId5"/>
              </a:buBlip>
              <a:defRPr/>
            </a:pP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chiuse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sono noti i valori della funzione ai due estremi dell’intervallo di integrazione (utilizzate per il calcolo di integrali definiti)</a:t>
            </a:r>
          </a:p>
          <a:p>
            <a:pPr marL="1177200" lvl="2" indent="-360000" algn="just">
              <a:buSzPct val="70000"/>
              <a:buBlip>
                <a:blip r:embed="rId5"/>
              </a:buBlip>
              <a:defRPr/>
            </a:pP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aperte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hanno i limiti dell’intervallo di inte-grazione all’esterno dei dati noti (implicano un’operazione di estrapolazione, si usano nella soluzione di equazioni differenziali ordinarie)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048000" y="4381500"/>
            <a:ext cx="5638800" cy="2400300"/>
            <a:chOff x="1828800" y="4191000"/>
            <a:chExt cx="5638800" cy="2400300"/>
          </a:xfrm>
        </p:grpSpPr>
        <p:sp>
          <p:nvSpPr>
            <p:cNvPr id="44" name="Rectangle 74" descr="Diagonali scure verso l'alto"/>
            <p:cNvSpPr>
              <a:spLocks noChangeArrowheads="1"/>
            </p:cNvSpPr>
            <p:nvPr/>
          </p:nvSpPr>
          <p:spPr bwMode="auto">
            <a:xfrm>
              <a:off x="5715000" y="5334000"/>
              <a:ext cx="1066800" cy="935038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" name="Line 59"/>
            <p:cNvSpPr>
              <a:spLocks noChangeShapeType="1"/>
            </p:cNvSpPr>
            <p:nvPr/>
          </p:nvSpPr>
          <p:spPr bwMode="auto">
            <a:xfrm flipV="1">
              <a:off x="5078413" y="4191000"/>
              <a:ext cx="0" cy="2166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>
              <a:off x="4953000" y="6291263"/>
              <a:ext cx="251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Arc 61" descr="Diagonali scure verso l'alto"/>
            <p:cNvSpPr>
              <a:spLocks/>
            </p:cNvSpPr>
            <p:nvPr/>
          </p:nvSpPr>
          <p:spPr bwMode="auto">
            <a:xfrm flipH="1">
              <a:off x="5707063" y="4597400"/>
              <a:ext cx="692150" cy="7445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78" name="AutoShape 62"/>
            <p:cNvCxnSpPr>
              <a:cxnSpLocks noChangeShapeType="1"/>
            </p:cNvCxnSpPr>
            <p:nvPr/>
          </p:nvCxnSpPr>
          <p:spPr bwMode="auto">
            <a:xfrm rot="5400000" flipV="1">
              <a:off x="4950619" y="4653757"/>
              <a:ext cx="947737" cy="565150"/>
            </a:xfrm>
            <a:prstGeom prst="curvedConnector5">
              <a:avLst>
                <a:gd name="adj1" fmla="val -21431"/>
                <a:gd name="adj2" fmla="val 32176"/>
                <a:gd name="adj3" fmla="val 1416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9" name="Line 63"/>
            <p:cNvSpPr>
              <a:spLocks noChangeShapeType="1"/>
            </p:cNvSpPr>
            <p:nvPr/>
          </p:nvSpPr>
          <p:spPr bwMode="auto">
            <a:xfrm>
              <a:off x="5707063" y="5341938"/>
              <a:ext cx="0" cy="944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cxnSp>
          <p:nvCxnSpPr>
            <p:cNvPr id="80" name="AutoShape 64"/>
            <p:cNvCxnSpPr>
              <a:cxnSpLocks noChangeShapeType="1"/>
            </p:cNvCxnSpPr>
            <p:nvPr/>
          </p:nvCxnSpPr>
          <p:spPr bwMode="auto">
            <a:xfrm rot="16200000" flipH="1">
              <a:off x="6884988" y="5021263"/>
              <a:ext cx="339725" cy="5746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1" name="Arc 65" descr="Diagonali scure verso l'alto"/>
            <p:cNvSpPr>
              <a:spLocks/>
            </p:cNvSpPr>
            <p:nvPr/>
          </p:nvSpPr>
          <p:spPr bwMode="auto">
            <a:xfrm>
              <a:off x="6399213" y="4597400"/>
              <a:ext cx="363537" cy="7445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866"/>
                <a:gd name="T1" fmla="*/ 0 h 21600"/>
                <a:gd name="T2" fmla="*/ 20866 w 20866"/>
                <a:gd name="T3" fmla="*/ 16018 h 21600"/>
                <a:gd name="T4" fmla="*/ 0 w 2086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66" h="21600" fill="none" extrusionOk="0">
                  <a:moveTo>
                    <a:pt x="-1" y="0"/>
                  </a:moveTo>
                  <a:cubicBezTo>
                    <a:pt x="9779" y="0"/>
                    <a:pt x="18338" y="6570"/>
                    <a:pt x="20866" y="16017"/>
                  </a:cubicBezTo>
                </a:path>
                <a:path w="20866" h="21600" stroke="0" extrusionOk="0">
                  <a:moveTo>
                    <a:pt x="-1" y="0"/>
                  </a:moveTo>
                  <a:cubicBezTo>
                    <a:pt x="9779" y="0"/>
                    <a:pt x="18338" y="6570"/>
                    <a:pt x="20866" y="16017"/>
                  </a:cubicBezTo>
                  <a:lnTo>
                    <a:pt x="0" y="2160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" name="Line 66"/>
            <p:cNvSpPr>
              <a:spLocks noChangeShapeType="1"/>
            </p:cNvSpPr>
            <p:nvPr/>
          </p:nvSpPr>
          <p:spPr bwMode="auto">
            <a:xfrm>
              <a:off x="6775450" y="5207000"/>
              <a:ext cx="0" cy="10747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3" name="Text Box 67"/>
            <p:cNvSpPr txBox="1">
              <a:spLocks noChangeArrowheads="1"/>
            </p:cNvSpPr>
            <p:nvPr/>
          </p:nvSpPr>
          <p:spPr bwMode="auto">
            <a:xfrm>
              <a:off x="6651625" y="6224588"/>
              <a:ext cx="3143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4" name="Text Box 68"/>
            <p:cNvSpPr txBox="1">
              <a:spLocks noChangeArrowheads="1"/>
            </p:cNvSpPr>
            <p:nvPr/>
          </p:nvSpPr>
          <p:spPr bwMode="auto">
            <a:xfrm>
              <a:off x="5581650" y="6224588"/>
              <a:ext cx="3143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5" name="AutoShape 73" descr="Diagonali scure verso l'alto"/>
            <p:cNvSpPr>
              <a:spLocks noChangeArrowheads="1"/>
            </p:cNvSpPr>
            <p:nvPr/>
          </p:nvSpPr>
          <p:spPr bwMode="auto">
            <a:xfrm flipH="1">
              <a:off x="6380163" y="5110163"/>
              <a:ext cx="381000" cy="228600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" name="AutoShape 76"/>
            <p:cNvSpPr>
              <a:spLocks noChangeArrowheads="1"/>
            </p:cNvSpPr>
            <p:nvPr/>
          </p:nvSpPr>
          <p:spPr bwMode="auto">
            <a:xfrm>
              <a:off x="5867400" y="4800600"/>
              <a:ext cx="76200" cy="762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7" name="AutoShape 79"/>
            <p:cNvSpPr>
              <a:spLocks noChangeArrowheads="1"/>
            </p:cNvSpPr>
            <p:nvPr/>
          </p:nvSpPr>
          <p:spPr bwMode="auto">
            <a:xfrm>
              <a:off x="6535738" y="4641850"/>
              <a:ext cx="76200" cy="762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8" name="AutoShape 84"/>
            <p:cNvSpPr>
              <a:spLocks noChangeArrowheads="1"/>
            </p:cNvSpPr>
            <p:nvPr/>
          </p:nvSpPr>
          <p:spPr bwMode="auto">
            <a:xfrm>
              <a:off x="6172200" y="4591050"/>
              <a:ext cx="76200" cy="762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" name="Rectangle 90" descr="Diagonali scure verso l'alto"/>
            <p:cNvSpPr>
              <a:spLocks noChangeArrowheads="1"/>
            </p:cNvSpPr>
            <p:nvPr/>
          </p:nvSpPr>
          <p:spPr bwMode="auto">
            <a:xfrm>
              <a:off x="2590800" y="5334000"/>
              <a:ext cx="1066800" cy="935038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" name="Line 91"/>
            <p:cNvSpPr>
              <a:spLocks noChangeShapeType="1"/>
            </p:cNvSpPr>
            <p:nvPr/>
          </p:nvSpPr>
          <p:spPr bwMode="auto">
            <a:xfrm flipV="1">
              <a:off x="1954213" y="4191000"/>
              <a:ext cx="0" cy="2166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1" name="Line 92"/>
            <p:cNvSpPr>
              <a:spLocks noChangeShapeType="1"/>
            </p:cNvSpPr>
            <p:nvPr/>
          </p:nvSpPr>
          <p:spPr bwMode="auto">
            <a:xfrm>
              <a:off x="1828800" y="6291263"/>
              <a:ext cx="251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Arc 93" descr="Diagonali scure verso l'alto"/>
            <p:cNvSpPr>
              <a:spLocks/>
            </p:cNvSpPr>
            <p:nvPr/>
          </p:nvSpPr>
          <p:spPr bwMode="auto">
            <a:xfrm flipH="1">
              <a:off x="2582863" y="4597400"/>
              <a:ext cx="692150" cy="7445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93" name="AutoShape 94"/>
            <p:cNvCxnSpPr>
              <a:cxnSpLocks noChangeShapeType="1"/>
            </p:cNvCxnSpPr>
            <p:nvPr/>
          </p:nvCxnSpPr>
          <p:spPr bwMode="auto">
            <a:xfrm rot="5400000" flipV="1">
              <a:off x="1826419" y="4653757"/>
              <a:ext cx="947737" cy="565150"/>
            </a:xfrm>
            <a:prstGeom prst="curvedConnector5">
              <a:avLst>
                <a:gd name="adj1" fmla="val -21431"/>
                <a:gd name="adj2" fmla="val 32176"/>
                <a:gd name="adj3" fmla="val 1416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4" name="Line 95"/>
            <p:cNvSpPr>
              <a:spLocks noChangeShapeType="1"/>
            </p:cNvSpPr>
            <p:nvPr/>
          </p:nvSpPr>
          <p:spPr bwMode="auto">
            <a:xfrm>
              <a:off x="2582863" y="5341938"/>
              <a:ext cx="0" cy="9445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cxnSp>
          <p:nvCxnSpPr>
            <p:cNvPr id="95" name="AutoShape 96"/>
            <p:cNvCxnSpPr>
              <a:cxnSpLocks noChangeShapeType="1"/>
            </p:cNvCxnSpPr>
            <p:nvPr/>
          </p:nvCxnSpPr>
          <p:spPr bwMode="auto">
            <a:xfrm rot="16200000" flipH="1">
              <a:off x="3760788" y="5021263"/>
              <a:ext cx="339725" cy="5746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6" name="Arc 97" descr="Diagonali scure verso l'alto"/>
            <p:cNvSpPr>
              <a:spLocks/>
            </p:cNvSpPr>
            <p:nvPr/>
          </p:nvSpPr>
          <p:spPr bwMode="auto">
            <a:xfrm>
              <a:off x="3275013" y="4597400"/>
              <a:ext cx="363537" cy="7445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866"/>
                <a:gd name="T1" fmla="*/ 0 h 21600"/>
                <a:gd name="T2" fmla="*/ 20866 w 20866"/>
                <a:gd name="T3" fmla="*/ 16018 h 21600"/>
                <a:gd name="T4" fmla="*/ 0 w 2086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66" h="21600" fill="none" extrusionOk="0">
                  <a:moveTo>
                    <a:pt x="-1" y="0"/>
                  </a:moveTo>
                  <a:cubicBezTo>
                    <a:pt x="9779" y="0"/>
                    <a:pt x="18338" y="6570"/>
                    <a:pt x="20866" y="16017"/>
                  </a:cubicBezTo>
                </a:path>
                <a:path w="20866" h="21600" stroke="0" extrusionOk="0">
                  <a:moveTo>
                    <a:pt x="-1" y="0"/>
                  </a:moveTo>
                  <a:cubicBezTo>
                    <a:pt x="9779" y="0"/>
                    <a:pt x="18338" y="6570"/>
                    <a:pt x="20866" y="16017"/>
                  </a:cubicBezTo>
                  <a:lnTo>
                    <a:pt x="0" y="2160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" name="Line 98"/>
            <p:cNvSpPr>
              <a:spLocks noChangeShapeType="1"/>
            </p:cNvSpPr>
            <p:nvPr/>
          </p:nvSpPr>
          <p:spPr bwMode="auto">
            <a:xfrm>
              <a:off x="3651250" y="5207000"/>
              <a:ext cx="0" cy="10747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8" name="Text Box 99"/>
            <p:cNvSpPr txBox="1">
              <a:spLocks noChangeArrowheads="1"/>
            </p:cNvSpPr>
            <p:nvPr/>
          </p:nvSpPr>
          <p:spPr bwMode="auto">
            <a:xfrm>
              <a:off x="3527425" y="6224588"/>
              <a:ext cx="3143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99" name="Text Box 100"/>
            <p:cNvSpPr txBox="1">
              <a:spLocks noChangeArrowheads="1"/>
            </p:cNvSpPr>
            <p:nvPr/>
          </p:nvSpPr>
          <p:spPr bwMode="auto">
            <a:xfrm>
              <a:off x="2457450" y="6224588"/>
              <a:ext cx="3143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0" name="AutoShape 101" descr="Diagonali scure verso l'alto"/>
            <p:cNvSpPr>
              <a:spLocks noChangeArrowheads="1"/>
            </p:cNvSpPr>
            <p:nvPr/>
          </p:nvSpPr>
          <p:spPr bwMode="auto">
            <a:xfrm flipH="1">
              <a:off x="3255963" y="5110163"/>
              <a:ext cx="381000" cy="228600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" name="AutoShape 102"/>
            <p:cNvSpPr>
              <a:spLocks noChangeArrowheads="1"/>
            </p:cNvSpPr>
            <p:nvPr/>
          </p:nvSpPr>
          <p:spPr bwMode="auto">
            <a:xfrm>
              <a:off x="2743200" y="4800600"/>
              <a:ext cx="76200" cy="762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" name="AutoShape 103"/>
            <p:cNvSpPr>
              <a:spLocks noChangeArrowheads="1"/>
            </p:cNvSpPr>
            <p:nvPr/>
          </p:nvSpPr>
          <p:spPr bwMode="auto">
            <a:xfrm>
              <a:off x="2536825" y="5335588"/>
              <a:ext cx="76200" cy="762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" name="AutoShape 104"/>
            <p:cNvSpPr>
              <a:spLocks noChangeArrowheads="1"/>
            </p:cNvSpPr>
            <p:nvPr/>
          </p:nvSpPr>
          <p:spPr bwMode="auto">
            <a:xfrm>
              <a:off x="3622675" y="5181600"/>
              <a:ext cx="76200" cy="762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" name="AutoShape 105"/>
            <p:cNvSpPr>
              <a:spLocks noChangeArrowheads="1"/>
            </p:cNvSpPr>
            <p:nvPr/>
          </p:nvSpPr>
          <p:spPr bwMode="auto">
            <a:xfrm>
              <a:off x="3411538" y="4641850"/>
              <a:ext cx="76200" cy="762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5" name="AutoShape 106"/>
            <p:cNvSpPr>
              <a:spLocks noChangeArrowheads="1"/>
            </p:cNvSpPr>
            <p:nvPr/>
          </p:nvSpPr>
          <p:spPr bwMode="auto">
            <a:xfrm>
              <a:off x="3048000" y="4591050"/>
              <a:ext cx="76200" cy="762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dei Trapezi è una formula di Newton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Cotes di tipo chiuso: corrisponde al caso in cui la funzione polinomiale è di primo grado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sz="2400" dirty="0" smtClean="0"/>
              <a:t>	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la retta che passa per i punti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))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))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che può essere espressa nella forma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dei Trapezi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971800"/>
            <a:ext cx="40767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257800"/>
            <a:ext cx="46958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L’area sottesa alla retta rappresenta un’ap-prossimazione del valore dell’integrale di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 gli estremi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720000" lvl="1" indent="-360000" algn="just">
              <a:defRPr/>
            </a:pPr>
            <a:endParaRPr lang="it-IT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risultato di questa integrazione definisce la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dei Trapezi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dei Trapezi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2743200"/>
            <a:ext cx="55054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86200" y="5029200"/>
            <a:ext cx="3352800" cy="914400"/>
            <a:chOff x="1680" y="2832"/>
            <a:chExt cx="2112" cy="576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0" y="2832"/>
              <a:ext cx="2088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680" y="2832"/>
              <a:ext cx="2112" cy="576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3505200"/>
            <a:ext cx="42672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defRPr/>
            </a:pPr>
            <a:endParaRPr lang="it-IT" sz="2400" dirty="0" smtClean="0"/>
          </a:p>
          <a:p>
            <a:pPr marL="720000" lvl="1" indent="-360000" algn="just">
              <a:defRPr/>
            </a:pPr>
            <a:r>
              <a:rPr lang="it-IT" sz="2400" dirty="0" smtClean="0"/>
              <a:t>	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ovvero</a:t>
            </a:r>
          </a:p>
          <a:p>
            <a:pPr marL="720000" lvl="1" indent="-360000" algn="just">
              <a:defRPr/>
            </a:pPr>
            <a:endParaRPr lang="it-IT" sz="2400" dirty="0" smtClean="0"/>
          </a:p>
          <a:p>
            <a:pPr marL="720000" lvl="1" indent="-360000" algn="just">
              <a:defRPr/>
            </a:pPr>
            <a:r>
              <a:rPr lang="it-IT" sz="800" dirty="0" smtClean="0"/>
              <a:t>	</a:t>
            </a:r>
          </a:p>
          <a:p>
            <a:pPr marL="720000" lvl="1" indent="-360000" algn="just"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dove, in questo caso, l’al-tezza media è la media dei valori della funzione nei due punti estremi dell’in-tervallo,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)+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)]/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it-IT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dei Trapezi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281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Geometricamente, la regola dei trapezi consiste nel calcolo dell’area del trapezio sotteso dalla linea retta che unisce i punti corrispondenti agli estremi di integrazione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caso specifico, il trapezio si presenta ruotato di 90°, e l’integrale può essere calcolato come</a:t>
            </a:r>
          </a:p>
        </p:txBody>
      </p: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5943600" y="3962400"/>
            <a:ext cx="3048000" cy="2286000"/>
            <a:chOff x="3552" y="2160"/>
            <a:chExt cx="1920" cy="1440"/>
          </a:xfrm>
        </p:grpSpPr>
        <p:sp>
          <p:nvSpPr>
            <p:cNvPr id="18" name="Rectangle 22" descr="Diagonali scure verso l'alto"/>
            <p:cNvSpPr>
              <a:spLocks noChangeArrowheads="1"/>
            </p:cNvSpPr>
            <p:nvPr/>
          </p:nvSpPr>
          <p:spPr bwMode="auto">
            <a:xfrm>
              <a:off x="4039" y="3015"/>
              <a:ext cx="1095" cy="336"/>
            </a:xfrm>
            <a:prstGeom prst="rect">
              <a:avLst/>
            </a:prstGeom>
            <a:pattFill prst="dkUpDiag">
              <a:fgClr>
                <a:srgbClr val="6666F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AutoShape 21" descr="Diagonali scure verso l'alto"/>
            <p:cNvSpPr>
              <a:spLocks noChangeArrowheads="1"/>
            </p:cNvSpPr>
            <p:nvPr/>
          </p:nvSpPr>
          <p:spPr bwMode="auto">
            <a:xfrm flipH="1">
              <a:off x="4032" y="2688"/>
              <a:ext cx="1104" cy="336"/>
            </a:xfrm>
            <a:prstGeom prst="rtTriangle">
              <a:avLst/>
            </a:prstGeom>
            <a:pattFill prst="dkUpDiag">
              <a:fgClr>
                <a:srgbClr val="6666F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4044" y="3028"/>
              <a:ext cx="0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3792" y="2160"/>
              <a:ext cx="0" cy="1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3552" y="3360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Arc 8"/>
            <p:cNvSpPr>
              <a:spLocks/>
            </p:cNvSpPr>
            <p:nvPr/>
          </p:nvSpPr>
          <p:spPr bwMode="auto">
            <a:xfrm rot="10800000" flipV="1">
              <a:off x="3888" y="2544"/>
              <a:ext cx="960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Arc 9"/>
            <p:cNvSpPr>
              <a:spLocks/>
            </p:cNvSpPr>
            <p:nvPr/>
          </p:nvSpPr>
          <p:spPr bwMode="auto">
            <a:xfrm>
              <a:off x="4848" y="2544"/>
              <a:ext cx="432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V="1">
              <a:off x="5136" y="268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V="1">
              <a:off x="4032" y="2688"/>
              <a:ext cx="110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AutoShape 17"/>
            <p:cNvSpPr>
              <a:spLocks noChangeArrowheads="1"/>
            </p:cNvSpPr>
            <p:nvPr/>
          </p:nvSpPr>
          <p:spPr bwMode="auto">
            <a:xfrm>
              <a:off x="5109" y="2663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AutoShape 18"/>
            <p:cNvSpPr>
              <a:spLocks noChangeArrowheads="1"/>
            </p:cNvSpPr>
            <p:nvPr/>
          </p:nvSpPr>
          <p:spPr bwMode="auto">
            <a:xfrm>
              <a:off x="4023" y="300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5088" y="24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f</a:t>
              </a:r>
              <a:r>
                <a:rPr lang="it-IT">
                  <a:latin typeface="Times New Roman" pitchFamily="18" charset="0"/>
                </a:rPr>
                <a:t>(</a:t>
              </a:r>
              <a:r>
                <a:rPr lang="it-IT" i="1">
                  <a:latin typeface="Times New Roman" pitchFamily="18" charset="0"/>
                </a:rPr>
                <a:t>b</a:t>
              </a:r>
              <a:r>
                <a:rPr lang="it-IT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5040" y="3312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3936" y="3312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3792" y="278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f</a:t>
              </a:r>
              <a:r>
                <a:rPr lang="it-IT">
                  <a:latin typeface="Times New Roman" pitchFamily="18" charset="0"/>
                </a:rPr>
                <a:t>(</a:t>
              </a:r>
              <a:r>
                <a:rPr lang="it-IT" i="1">
                  <a:latin typeface="Times New Roman" pitchFamily="18" charset="0"/>
                </a:rPr>
                <a:t>a</a:t>
              </a:r>
              <a:r>
                <a:rPr lang="it-IT"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33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581400"/>
            <a:ext cx="3505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419600"/>
            <a:ext cx="3124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dei Trapezi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4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352800"/>
            <a:ext cx="4114800" cy="6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281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formule di Newton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Cotes di tipo chiuso</a:t>
            </a:r>
          </a:p>
          <a:p>
            <a:pPr marL="1177200" lvl="2" indent="-360000" algn="just">
              <a:buSzPct val="70000"/>
              <a:buBlip>
                <a:blip r:embed="rId6"/>
              </a:buBlip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possono essere tutte descritte dalla formula  </a:t>
            </a:r>
          </a:p>
          <a:p>
            <a:pPr marL="1177200" lvl="2" indent="-360000" algn="just">
              <a:buSzPct val="70000"/>
              <a:defRPr/>
            </a:pPr>
            <a:endParaRPr lang="it-IT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77200" lvl="2" indent="-360000" algn="just">
              <a:buSzPct val="70000"/>
              <a:buBlip>
                <a:blip r:embed="rId6"/>
              </a:buBlip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differiscono per l’espressione (la strategia di calcolo) dell’altezza media</a:t>
            </a: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</a:t>
            </a: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2057400"/>
            <a:ext cx="3124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5525" y="4267200"/>
            <a:ext cx="65436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696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 nella Regola dei Trapezi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281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Calcolando il valore dell’integrale sotteso ad una linea retta per approssimare il valore dell’integrale sotteso ad una curva si possono commettere errori rilevanti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  <a:sym typeface="Symbol" pitchFamily="18" charset="2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81400" y="3505200"/>
            <a:ext cx="3962400" cy="2819400"/>
            <a:chOff x="2828925" y="3263900"/>
            <a:chExt cx="3962400" cy="2819400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3057525" y="3263900"/>
              <a:ext cx="0" cy="281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Rectangle 97" descr="25%"/>
            <p:cNvSpPr>
              <a:spLocks noChangeArrowheads="1"/>
            </p:cNvSpPr>
            <p:nvPr/>
          </p:nvSpPr>
          <p:spPr bwMode="auto">
            <a:xfrm>
              <a:off x="3319463" y="5397500"/>
              <a:ext cx="2771775" cy="304800"/>
            </a:xfrm>
            <a:prstGeom prst="rect">
              <a:avLst/>
            </a:prstGeom>
            <a:pattFill prst="pct25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28925" y="5702300"/>
              <a:ext cx="396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6105525" y="5245100"/>
              <a:ext cx="0" cy="539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3330575" y="5245100"/>
              <a:ext cx="0" cy="539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Line 39"/>
            <p:cNvSpPr>
              <a:spLocks noChangeShapeType="1"/>
            </p:cNvSpPr>
            <p:nvPr/>
          </p:nvSpPr>
          <p:spPr bwMode="auto">
            <a:xfrm>
              <a:off x="3438525" y="5168900"/>
              <a:ext cx="0" cy="2286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40"/>
            <p:cNvSpPr>
              <a:spLocks noChangeShapeType="1"/>
            </p:cNvSpPr>
            <p:nvPr/>
          </p:nvSpPr>
          <p:spPr bwMode="auto">
            <a:xfrm>
              <a:off x="3514725" y="5070475"/>
              <a:ext cx="0" cy="32385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>
              <a:off x="3590925" y="5016500"/>
              <a:ext cx="0" cy="3810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Line 44"/>
            <p:cNvSpPr>
              <a:spLocks noChangeShapeType="1"/>
            </p:cNvSpPr>
            <p:nvPr/>
          </p:nvSpPr>
          <p:spPr bwMode="auto">
            <a:xfrm>
              <a:off x="3667125" y="4940300"/>
              <a:ext cx="0" cy="4572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>
              <a:off x="3743325" y="4926013"/>
              <a:ext cx="0" cy="471487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>
              <a:off x="3816350" y="4864100"/>
              <a:ext cx="0" cy="5334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>
              <a:off x="3892550" y="4864100"/>
              <a:ext cx="0" cy="5334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>
              <a:off x="3967163" y="4864100"/>
              <a:ext cx="0" cy="5334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 flipH="1">
              <a:off x="4043363" y="4864100"/>
              <a:ext cx="4762" cy="5334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>
              <a:off x="4117975" y="4933950"/>
              <a:ext cx="0" cy="46355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Line 52"/>
            <p:cNvSpPr>
              <a:spLocks noChangeShapeType="1"/>
            </p:cNvSpPr>
            <p:nvPr/>
          </p:nvSpPr>
          <p:spPr bwMode="auto">
            <a:xfrm>
              <a:off x="4194175" y="4940300"/>
              <a:ext cx="0" cy="4572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54"/>
            <p:cNvSpPr>
              <a:spLocks noChangeShapeType="1"/>
            </p:cNvSpPr>
            <p:nvPr/>
          </p:nvSpPr>
          <p:spPr bwMode="auto">
            <a:xfrm>
              <a:off x="4270375" y="5016500"/>
              <a:ext cx="0" cy="371475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4344988" y="5111750"/>
              <a:ext cx="0" cy="287338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Line 56"/>
            <p:cNvSpPr>
              <a:spLocks noChangeShapeType="1"/>
            </p:cNvSpPr>
            <p:nvPr/>
          </p:nvSpPr>
          <p:spPr bwMode="auto">
            <a:xfrm>
              <a:off x="4421188" y="5168900"/>
              <a:ext cx="0" cy="2286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Line 59"/>
            <p:cNvSpPr>
              <a:spLocks noChangeShapeType="1"/>
            </p:cNvSpPr>
            <p:nvPr/>
          </p:nvSpPr>
          <p:spPr bwMode="auto">
            <a:xfrm>
              <a:off x="4572000" y="5226050"/>
              <a:ext cx="0" cy="161925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60"/>
            <p:cNvSpPr>
              <a:spLocks noChangeShapeType="1"/>
            </p:cNvSpPr>
            <p:nvPr/>
          </p:nvSpPr>
          <p:spPr bwMode="auto">
            <a:xfrm>
              <a:off x="4648200" y="5245100"/>
              <a:ext cx="0" cy="1524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61"/>
            <p:cNvSpPr>
              <a:spLocks noChangeShapeType="1"/>
            </p:cNvSpPr>
            <p:nvPr/>
          </p:nvSpPr>
          <p:spPr bwMode="auto">
            <a:xfrm>
              <a:off x="4722813" y="5226050"/>
              <a:ext cx="0" cy="1651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Line 62"/>
            <p:cNvSpPr>
              <a:spLocks noChangeShapeType="1"/>
            </p:cNvSpPr>
            <p:nvPr/>
          </p:nvSpPr>
          <p:spPr bwMode="auto">
            <a:xfrm>
              <a:off x="4799013" y="5178425"/>
              <a:ext cx="0" cy="223838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Line 63"/>
            <p:cNvSpPr>
              <a:spLocks noChangeShapeType="1"/>
            </p:cNvSpPr>
            <p:nvPr/>
          </p:nvSpPr>
          <p:spPr bwMode="auto">
            <a:xfrm>
              <a:off x="4875213" y="5100638"/>
              <a:ext cx="0" cy="287337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>
              <a:off x="4948238" y="5010150"/>
              <a:ext cx="0" cy="377825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Line 72"/>
            <p:cNvSpPr>
              <a:spLocks noChangeShapeType="1"/>
            </p:cNvSpPr>
            <p:nvPr/>
          </p:nvSpPr>
          <p:spPr bwMode="auto">
            <a:xfrm>
              <a:off x="5026025" y="4835525"/>
              <a:ext cx="0" cy="56515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Line 75"/>
            <p:cNvSpPr>
              <a:spLocks noChangeShapeType="1"/>
            </p:cNvSpPr>
            <p:nvPr/>
          </p:nvSpPr>
          <p:spPr bwMode="auto">
            <a:xfrm>
              <a:off x="5176838" y="4178300"/>
              <a:ext cx="0" cy="12192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Line 77"/>
            <p:cNvSpPr>
              <a:spLocks noChangeShapeType="1"/>
            </p:cNvSpPr>
            <p:nvPr/>
          </p:nvSpPr>
          <p:spPr bwMode="auto">
            <a:xfrm>
              <a:off x="5253038" y="3533775"/>
              <a:ext cx="0" cy="186055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Line 79"/>
            <p:cNvSpPr>
              <a:spLocks noChangeShapeType="1"/>
            </p:cNvSpPr>
            <p:nvPr/>
          </p:nvSpPr>
          <p:spPr bwMode="auto">
            <a:xfrm>
              <a:off x="5395913" y="3416300"/>
              <a:ext cx="0" cy="19812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Line 80"/>
            <p:cNvSpPr>
              <a:spLocks noChangeShapeType="1"/>
            </p:cNvSpPr>
            <p:nvPr/>
          </p:nvSpPr>
          <p:spPr bwMode="auto">
            <a:xfrm>
              <a:off x="5472113" y="3416300"/>
              <a:ext cx="0" cy="19812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Line 81"/>
            <p:cNvSpPr>
              <a:spLocks noChangeShapeType="1"/>
            </p:cNvSpPr>
            <p:nvPr/>
          </p:nvSpPr>
          <p:spPr bwMode="auto">
            <a:xfrm>
              <a:off x="5546725" y="3479800"/>
              <a:ext cx="0" cy="1914525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Line 82"/>
            <p:cNvSpPr>
              <a:spLocks noChangeShapeType="1"/>
            </p:cNvSpPr>
            <p:nvPr/>
          </p:nvSpPr>
          <p:spPr bwMode="auto">
            <a:xfrm>
              <a:off x="5622925" y="3492500"/>
              <a:ext cx="0" cy="19050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Line 84"/>
            <p:cNvSpPr>
              <a:spLocks noChangeShapeType="1"/>
            </p:cNvSpPr>
            <p:nvPr/>
          </p:nvSpPr>
          <p:spPr bwMode="auto">
            <a:xfrm>
              <a:off x="5699125" y="3644900"/>
              <a:ext cx="0" cy="17526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Line 86"/>
            <p:cNvSpPr>
              <a:spLocks noChangeShapeType="1"/>
            </p:cNvSpPr>
            <p:nvPr/>
          </p:nvSpPr>
          <p:spPr bwMode="auto">
            <a:xfrm>
              <a:off x="5773738" y="3721100"/>
              <a:ext cx="0" cy="16764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Line 87"/>
            <p:cNvSpPr>
              <a:spLocks noChangeShapeType="1"/>
            </p:cNvSpPr>
            <p:nvPr/>
          </p:nvSpPr>
          <p:spPr bwMode="auto">
            <a:xfrm>
              <a:off x="5849938" y="3949700"/>
              <a:ext cx="0" cy="14478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Line 91"/>
            <p:cNvSpPr>
              <a:spLocks noChangeShapeType="1"/>
            </p:cNvSpPr>
            <p:nvPr/>
          </p:nvSpPr>
          <p:spPr bwMode="auto">
            <a:xfrm>
              <a:off x="5924550" y="4246563"/>
              <a:ext cx="0" cy="1150937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Line 93"/>
            <p:cNvSpPr>
              <a:spLocks noChangeShapeType="1"/>
            </p:cNvSpPr>
            <p:nvPr/>
          </p:nvSpPr>
          <p:spPr bwMode="auto">
            <a:xfrm flipV="1">
              <a:off x="6000750" y="4621213"/>
              <a:ext cx="0" cy="777875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Arc 7"/>
            <p:cNvSpPr>
              <a:spLocks/>
            </p:cNvSpPr>
            <p:nvPr/>
          </p:nvSpPr>
          <p:spPr bwMode="auto">
            <a:xfrm rot="10800000" flipV="1">
              <a:off x="3286125" y="4864100"/>
              <a:ext cx="685800" cy="838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" name="Arc 15"/>
            <p:cNvSpPr>
              <a:spLocks/>
            </p:cNvSpPr>
            <p:nvPr/>
          </p:nvSpPr>
          <p:spPr bwMode="auto">
            <a:xfrm>
              <a:off x="3895725" y="4864100"/>
              <a:ext cx="354013" cy="228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098"/>
                <a:gd name="T1" fmla="*/ 0 h 21600"/>
                <a:gd name="T2" fmla="*/ 20098 w 20098"/>
                <a:gd name="T3" fmla="*/ 13685 h 21600"/>
                <a:gd name="T4" fmla="*/ 0 w 200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98" h="21600" fill="none" extrusionOk="0">
                  <a:moveTo>
                    <a:pt x="-1" y="0"/>
                  </a:moveTo>
                  <a:cubicBezTo>
                    <a:pt x="8874" y="0"/>
                    <a:pt x="16845" y="5427"/>
                    <a:pt x="20097" y="13685"/>
                  </a:cubicBezTo>
                </a:path>
                <a:path w="20098" h="21600" stroke="0" extrusionOk="0">
                  <a:moveTo>
                    <a:pt x="-1" y="0"/>
                  </a:moveTo>
                  <a:cubicBezTo>
                    <a:pt x="8874" y="0"/>
                    <a:pt x="16845" y="5427"/>
                    <a:pt x="20097" y="1368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" name="Line 57"/>
            <p:cNvSpPr>
              <a:spLocks noChangeShapeType="1"/>
            </p:cNvSpPr>
            <p:nvPr/>
          </p:nvSpPr>
          <p:spPr bwMode="auto">
            <a:xfrm>
              <a:off x="4495800" y="5181600"/>
              <a:ext cx="0" cy="2159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Arc 18"/>
            <p:cNvSpPr>
              <a:spLocks/>
            </p:cNvSpPr>
            <p:nvPr/>
          </p:nvSpPr>
          <p:spPr bwMode="auto">
            <a:xfrm rot="10800000">
              <a:off x="4237038" y="4911725"/>
              <a:ext cx="515937" cy="312738"/>
            </a:xfrm>
            <a:custGeom>
              <a:avLst/>
              <a:gdLst>
                <a:gd name="G0" fmla="+- 0 0 0"/>
                <a:gd name="G1" fmla="+- 21209 0 0"/>
                <a:gd name="G2" fmla="+- 21600 0 0"/>
                <a:gd name="T0" fmla="*/ 4089 w 20844"/>
                <a:gd name="T1" fmla="*/ 0 h 21209"/>
                <a:gd name="T2" fmla="*/ 20844 w 20844"/>
                <a:gd name="T3" fmla="*/ 15544 h 21209"/>
                <a:gd name="T4" fmla="*/ 0 w 20844"/>
                <a:gd name="T5" fmla="*/ 21209 h 2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44" h="21209" fill="none" extrusionOk="0">
                  <a:moveTo>
                    <a:pt x="4089" y="-1"/>
                  </a:moveTo>
                  <a:cubicBezTo>
                    <a:pt x="12182" y="1559"/>
                    <a:pt x="18682" y="7590"/>
                    <a:pt x="20843" y="15544"/>
                  </a:cubicBezTo>
                </a:path>
                <a:path w="20844" h="21209" stroke="0" extrusionOk="0">
                  <a:moveTo>
                    <a:pt x="4089" y="-1"/>
                  </a:moveTo>
                  <a:cubicBezTo>
                    <a:pt x="12182" y="1559"/>
                    <a:pt x="18682" y="7590"/>
                    <a:pt x="20843" y="15544"/>
                  </a:cubicBezTo>
                  <a:lnTo>
                    <a:pt x="0" y="21209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" name="Line 96"/>
            <p:cNvSpPr>
              <a:spLocks noChangeShapeType="1"/>
            </p:cNvSpPr>
            <p:nvPr/>
          </p:nvSpPr>
          <p:spPr bwMode="auto">
            <a:xfrm>
              <a:off x="4276725" y="50165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Line 74"/>
            <p:cNvSpPr>
              <a:spLocks noChangeShapeType="1"/>
            </p:cNvSpPr>
            <p:nvPr/>
          </p:nvSpPr>
          <p:spPr bwMode="auto">
            <a:xfrm>
              <a:off x="5100638" y="4635500"/>
              <a:ext cx="0" cy="7620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Line 78"/>
            <p:cNvSpPr>
              <a:spLocks noChangeShapeType="1"/>
            </p:cNvSpPr>
            <p:nvPr/>
          </p:nvSpPr>
          <p:spPr bwMode="auto">
            <a:xfrm>
              <a:off x="5321300" y="3492500"/>
              <a:ext cx="0" cy="1905000"/>
            </a:xfrm>
            <a:prstGeom prst="line">
              <a:avLst/>
            </a:prstGeom>
            <a:noFill/>
            <a:ln w="9525">
              <a:solidFill>
                <a:srgbClr val="66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Arc 19"/>
            <p:cNvSpPr>
              <a:spLocks/>
            </p:cNvSpPr>
            <p:nvPr/>
          </p:nvSpPr>
          <p:spPr bwMode="auto">
            <a:xfrm>
              <a:off x="5419725" y="3416300"/>
              <a:ext cx="685800" cy="22336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821"/>
                <a:gd name="T2" fmla="*/ 21599 w 21600"/>
                <a:gd name="T3" fmla="*/ 21821 h 21821"/>
                <a:gd name="T4" fmla="*/ 0 w 21600"/>
                <a:gd name="T5" fmla="*/ 21600 h 2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2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3"/>
                    <a:pt x="21599" y="21747"/>
                    <a:pt x="21598" y="21820"/>
                  </a:cubicBezTo>
                </a:path>
                <a:path w="21600" h="2182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73"/>
                    <a:pt x="21599" y="21747"/>
                    <a:pt x="21598" y="2182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" name="Arc 13"/>
            <p:cNvSpPr>
              <a:spLocks/>
            </p:cNvSpPr>
            <p:nvPr/>
          </p:nvSpPr>
          <p:spPr bwMode="auto">
            <a:xfrm rot="10800000" flipV="1">
              <a:off x="5191125" y="3419475"/>
              <a:ext cx="242888" cy="381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96"/>
                <a:gd name="T1" fmla="*/ 0 h 21600"/>
                <a:gd name="T2" fmla="*/ 21396 w 21396"/>
                <a:gd name="T3" fmla="*/ 18637 h 21600"/>
                <a:gd name="T4" fmla="*/ 0 w 213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6" h="21600" fill="none" extrusionOk="0">
                  <a:moveTo>
                    <a:pt x="-1" y="0"/>
                  </a:moveTo>
                  <a:cubicBezTo>
                    <a:pt x="10784" y="0"/>
                    <a:pt x="19916" y="7954"/>
                    <a:pt x="21395" y="18637"/>
                  </a:cubicBezTo>
                </a:path>
                <a:path w="21396" h="21600" stroke="0" extrusionOk="0">
                  <a:moveTo>
                    <a:pt x="-1" y="0"/>
                  </a:moveTo>
                  <a:cubicBezTo>
                    <a:pt x="10784" y="0"/>
                    <a:pt x="19916" y="7954"/>
                    <a:pt x="21395" y="1863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" name="Arc 12"/>
            <p:cNvSpPr>
              <a:spLocks/>
            </p:cNvSpPr>
            <p:nvPr/>
          </p:nvSpPr>
          <p:spPr bwMode="auto">
            <a:xfrm flipV="1">
              <a:off x="4616450" y="3741738"/>
              <a:ext cx="574675" cy="1484312"/>
            </a:xfrm>
            <a:custGeom>
              <a:avLst/>
              <a:gdLst>
                <a:gd name="G0" fmla="+- 0 0 0"/>
                <a:gd name="G1" fmla="+- 21586 0 0"/>
                <a:gd name="G2" fmla="+- 21600 0 0"/>
                <a:gd name="T0" fmla="*/ 779 w 21600"/>
                <a:gd name="T1" fmla="*/ 0 h 21586"/>
                <a:gd name="T2" fmla="*/ 21600 w 21600"/>
                <a:gd name="T3" fmla="*/ 21539 h 21586"/>
                <a:gd name="T4" fmla="*/ 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778" y="0"/>
                  </a:moveTo>
                  <a:cubicBezTo>
                    <a:pt x="12379" y="418"/>
                    <a:pt x="21574" y="9931"/>
                    <a:pt x="21599" y="21539"/>
                  </a:cubicBezTo>
                </a:path>
                <a:path w="21600" h="21586" stroke="0" extrusionOk="0">
                  <a:moveTo>
                    <a:pt x="778" y="0"/>
                  </a:moveTo>
                  <a:cubicBezTo>
                    <a:pt x="12379" y="418"/>
                    <a:pt x="21574" y="9931"/>
                    <a:pt x="21599" y="21539"/>
                  </a:cubicBezTo>
                  <a:lnTo>
                    <a:pt x="0" y="21586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>
              <a:off x="2981325" y="5397500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AutoShape 25"/>
            <p:cNvSpPr>
              <a:spLocks noChangeArrowheads="1"/>
            </p:cNvSpPr>
            <p:nvPr/>
          </p:nvSpPr>
          <p:spPr bwMode="auto">
            <a:xfrm>
              <a:off x="6072188" y="5365750"/>
              <a:ext cx="76200" cy="762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" name="AutoShape 24"/>
            <p:cNvSpPr>
              <a:spLocks noChangeArrowheads="1"/>
            </p:cNvSpPr>
            <p:nvPr/>
          </p:nvSpPr>
          <p:spPr bwMode="auto">
            <a:xfrm>
              <a:off x="3286125" y="5365750"/>
              <a:ext cx="76200" cy="76200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696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 nella Regola dei Trapezi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449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stima dell’errore dovuto all’applicazio-ne della Regola dei Trapezi è dato da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77200" lvl="2" indent="-360000" algn="just">
              <a:buSzPct val="7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la funzione integranda è lineare la regola dei trapezi è esatta</a:t>
            </a:r>
          </a:p>
          <a:p>
            <a:pPr marL="1177200" lvl="2" indent="-360000" algn="just">
              <a:buSzPct val="7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funzioni di secondo grado o grado superio-re, cioè dotate di curvatura, può insorgere un errore</a:t>
            </a:r>
          </a:p>
          <a:p>
            <a:pPr algn="just">
              <a:buFont typeface="Wingdings" pitchFamily="2" charset="2"/>
              <a:buNone/>
            </a:pPr>
            <a:r>
              <a:rPr lang="it-IT" sz="2400" dirty="0" smtClean="0"/>
              <a:t>	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  <a:sym typeface="Symbol" pitchFamily="18" charset="2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209800"/>
            <a:ext cx="30527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172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L’integrazione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Integrare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rendere qualcosa più completo, più efficace, mediante l’aggiunta di ulteriori elementi, completare, fondere in un tutto compiuto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Matematicamente, l’integrazione (numeri-ca) è rappresentata dalla notazione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identifica l’integrale della funzione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della variabile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calcolato da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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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962400"/>
            <a:ext cx="2209800" cy="9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900" y="2590800"/>
            <a:ext cx="6642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59436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Calcolo dell’errore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72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5"/>
              </a:buBlip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È possibile ricavare la Regola dei Trapezi, integrando la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funzione polinomiale di Newton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/>
              </a:rPr>
              <a:t>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Gregory 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 primo grado</a:t>
            </a:r>
          </a:p>
          <a:p>
            <a:pPr marL="720000" lvl="1" indent="-360000" algn="just">
              <a:buBlip>
                <a:blip r:embed="rId5"/>
              </a:buBlip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Si consideri lo sviluppo in serie di Taylor della funzione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nel punto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[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a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,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b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]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it-IT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funzione interpolante di Newton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Gregory di primo grado è</a:t>
            </a: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000" dirty="0" smtClean="0"/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000" dirty="0" smtClean="0"/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000" dirty="0" smtClean="0"/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000" dirty="0" smtClean="0"/>
          </a:p>
          <a:p>
            <a:pPr marL="720000" lvl="1" indent="-360000" algn="just">
              <a:defRPr/>
            </a:pPr>
            <a:endParaRPr lang="it-IT" sz="2000" dirty="0" smtClean="0"/>
          </a:p>
          <a:p>
            <a:pPr marL="720000" lvl="1" indent="-360000" algn="just">
              <a:defRPr/>
            </a:pPr>
            <a:r>
              <a:rPr lang="it-IT" sz="2000" dirty="0" smtClean="0"/>
              <a:t>	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la derivata prima della funzione in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viene ap-prossimata con il rapporto incrementale e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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x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)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per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x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/>
              </a:rPr>
              <a:t>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a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e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x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/>
              </a:rPr>
              <a:t>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b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657600"/>
            <a:ext cx="4229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2475" y="4419600"/>
            <a:ext cx="38195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3038400" y="4495800"/>
            <a:ext cx="4156075" cy="889000"/>
            <a:chOff x="1174" y="3280"/>
            <a:chExt cx="2694" cy="555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4" y="3477"/>
              <a:ext cx="18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3" y="3280"/>
              <a:ext cx="2495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124200"/>
            <a:ext cx="55308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59436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Calcolo dell’errore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449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7"/>
              </a:buBlip>
              <a:defRPr/>
            </a:pP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L’approssimazione dell’integrale di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si ottiene pertanto come:</a:t>
            </a:r>
          </a:p>
          <a:p>
            <a:pPr marL="720000" lvl="1" indent="-360000" algn="just">
              <a:buBlip>
                <a:blip r:embed="rId7"/>
              </a:buBlip>
              <a:defRPr/>
            </a:pPr>
            <a:endParaRPr 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7"/>
              </a:buBlip>
              <a:defRPr/>
            </a:pPr>
            <a:endParaRPr 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defRPr/>
            </a:pP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con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=(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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a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)/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h</a:t>
            </a:r>
            <a:r>
              <a:rPr lang="it-IT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,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 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a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)=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b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)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a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 e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h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=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b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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a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, da cui, ponendo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dx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=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h</a:t>
            </a:r>
            <a:r>
              <a:rPr lang="it-IT" sz="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d</a:t>
            </a:r>
          </a:p>
          <a:p>
            <a:pPr marL="720000" lvl="1" indent="-360000" algn="just">
              <a:buBlip>
                <a:blip r:embed="rId7"/>
              </a:buBlip>
              <a:defRPr/>
            </a:pPr>
            <a:endParaRPr lang="it-IT" sz="2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 marL="720000" lvl="1" indent="-360000" algn="just">
              <a:buBlip>
                <a:blip r:embed="rId7"/>
              </a:buBlip>
              <a:defRPr/>
            </a:pPr>
            <a:endParaRPr lang="it-IT" sz="2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 marL="720000" lvl="1" indent="-360000" algn="just">
              <a:buBlip>
                <a:blip r:embed="rId7"/>
              </a:buBlip>
              <a:defRPr/>
            </a:pPr>
            <a:endParaRPr lang="it-IT" sz="2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 marL="720000" lvl="1" indent="-360000" algn="just">
              <a:buBlip>
                <a:blip r:embed="rId7"/>
              </a:buBlip>
              <a:defRPr/>
            </a:pPr>
            <a:endParaRPr lang="it-IT" sz="2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 marL="720000" lvl="1" indent="-360000" algn="just">
              <a:buBlip>
                <a:blip r:embed="rId7"/>
              </a:buBlip>
              <a:defRPr/>
            </a:pPr>
            <a:endParaRPr lang="it-IT" sz="2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 marL="720000" lvl="1" indent="-360000" algn="just">
              <a:buBlip>
                <a:blip r:embed="rId7"/>
              </a:buBlip>
              <a:defRPr/>
            </a:pPr>
            <a:endParaRPr lang="it-IT" sz="2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 marL="720000" lvl="1" indent="-360000" algn="just">
              <a:buBlip>
                <a:blip r:embed="rId7"/>
              </a:buBlip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Infine, sostituendo 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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a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)=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b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)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a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, si ottiene</a:t>
            </a:r>
            <a:endParaRPr lang="it-IT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defRPr/>
            </a:pPr>
            <a:endParaRPr lang="it-IT" sz="2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 marL="720000" lvl="1" indent="-360000" algn="just">
              <a:defRPr/>
            </a:pPr>
            <a:endParaRPr lang="it-IT" sz="2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  <a:sym typeface="Symbol" pitchFamily="18" charset="2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1752600"/>
            <a:ext cx="53927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3017837" y="3657600"/>
            <a:ext cx="5973763" cy="1252538"/>
            <a:chOff x="1174" y="2643"/>
            <a:chExt cx="3811" cy="834"/>
          </a:xfrm>
        </p:grpSpPr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1" y="2643"/>
              <a:ext cx="414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1174" y="2736"/>
              <a:ext cx="3397" cy="544"/>
              <a:chOff x="1174" y="2736"/>
              <a:chExt cx="3397" cy="544"/>
            </a:xfrm>
          </p:grpSpPr>
          <p:pic>
            <p:nvPicPr>
              <p:cNvPr id="14" name="Picture 1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373" y="2736"/>
                <a:ext cx="3198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1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174" y="2925"/>
                <a:ext cx="180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3" name="Picture 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08" y="2784"/>
              <a:ext cx="21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5638800"/>
            <a:ext cx="40100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5867400" y="5638800"/>
            <a:ext cx="1600200" cy="838200"/>
          </a:xfrm>
          <a:prstGeom prst="rect">
            <a:avLst/>
          </a:prstGeom>
          <a:noFill/>
          <a:ln cmpd="dbl">
            <a:solidFill>
              <a:srgbClr val="004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4191000" y="5638800"/>
            <a:ext cx="1676400" cy="838200"/>
          </a:xfrm>
          <a:prstGeom prst="rect">
            <a:avLst/>
          </a:prstGeom>
          <a:noFill/>
          <a:ln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/>
          <p:cNvSpPr txBox="1"/>
          <p:nvPr/>
        </p:nvSpPr>
        <p:spPr>
          <a:xfrm>
            <a:off x="7696200" y="6477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</a:t>
            </a:r>
            <a:endParaRPr lang="it-IT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6477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dei Trapezi</a:t>
            </a:r>
            <a:endParaRPr lang="it-IT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Elbow Connector 25"/>
          <p:cNvCxnSpPr/>
          <p:nvPr/>
        </p:nvCxnSpPr>
        <p:spPr>
          <a:xfrm flipH="1" flipV="1">
            <a:off x="7467600" y="6324600"/>
            <a:ext cx="533400" cy="228600"/>
          </a:xfrm>
          <a:prstGeom prst="bentConnector3">
            <a:avLst>
              <a:gd name="adj1" fmla="val 50000"/>
            </a:avLst>
          </a:prstGeom>
          <a:ln w="25400">
            <a:solidFill>
              <a:srgbClr val="004D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3657600" y="6324600"/>
            <a:ext cx="533400" cy="2286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modo per incrementare l’accuratezza nel calcolo dell’integrale consiste nel divide-re l’intervallo di integrazione in diversi seg-menti, su ciascuno dei quali si applica la Regola dei Trapezi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aree ottenute, relative ai singoli segmen-ti, vengono quindi sommate per ottenere il valore dell’integrale esteso all’intero inter-vallo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equazioni che ne derivano vengono chiamate 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formule di integrazione composite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sz="2400" dirty="0" smtClean="0"/>
              <a:t>	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dei Trapezi composita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 1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dei Trapezi composita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21"/>
          <p:cNvGrpSpPr>
            <a:grpSpLocks/>
          </p:cNvGrpSpPr>
          <p:nvPr/>
        </p:nvGrpSpPr>
        <p:grpSpPr bwMode="auto">
          <a:xfrm>
            <a:off x="1981200" y="1600200"/>
            <a:ext cx="6553200" cy="2286000"/>
            <a:chOff x="672" y="1104"/>
            <a:chExt cx="4128" cy="1440"/>
          </a:xfrm>
        </p:grpSpPr>
        <p:sp>
          <p:nvSpPr>
            <p:cNvPr id="12" name="Rectangle 99" descr="Diagonali scure verso l'alto"/>
            <p:cNvSpPr>
              <a:spLocks noChangeArrowheads="1"/>
            </p:cNvSpPr>
            <p:nvPr/>
          </p:nvSpPr>
          <p:spPr bwMode="auto">
            <a:xfrm>
              <a:off x="4098" y="1623"/>
              <a:ext cx="366" cy="681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98" descr="Diagonali scure verso l'alto"/>
            <p:cNvSpPr>
              <a:spLocks noChangeArrowheads="1"/>
            </p:cNvSpPr>
            <p:nvPr/>
          </p:nvSpPr>
          <p:spPr bwMode="auto">
            <a:xfrm>
              <a:off x="3736" y="1607"/>
              <a:ext cx="362" cy="698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97" descr="Diagonali scure verso l'alto"/>
            <p:cNvSpPr>
              <a:spLocks noChangeArrowheads="1"/>
            </p:cNvSpPr>
            <p:nvPr/>
          </p:nvSpPr>
          <p:spPr bwMode="auto">
            <a:xfrm>
              <a:off x="3372" y="1959"/>
              <a:ext cx="364" cy="345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AutoShape 96" descr="Diagonali scure verso l'alto"/>
            <p:cNvSpPr>
              <a:spLocks noChangeArrowheads="1"/>
            </p:cNvSpPr>
            <p:nvPr/>
          </p:nvSpPr>
          <p:spPr bwMode="auto">
            <a:xfrm>
              <a:off x="4098" y="1488"/>
              <a:ext cx="366" cy="144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AutoShape 95" descr="Diagonali scure verso l'alto"/>
            <p:cNvSpPr>
              <a:spLocks noChangeArrowheads="1"/>
            </p:cNvSpPr>
            <p:nvPr/>
          </p:nvSpPr>
          <p:spPr bwMode="auto">
            <a:xfrm flipH="1">
              <a:off x="3736" y="1488"/>
              <a:ext cx="362" cy="119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AutoShape 94" descr="Diagonali scure verso l'alto"/>
            <p:cNvSpPr>
              <a:spLocks noChangeArrowheads="1"/>
            </p:cNvSpPr>
            <p:nvPr/>
          </p:nvSpPr>
          <p:spPr bwMode="auto">
            <a:xfrm flipH="1">
              <a:off x="3372" y="1607"/>
              <a:ext cx="364" cy="365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Line 93"/>
            <p:cNvSpPr>
              <a:spLocks noChangeShapeType="1"/>
            </p:cNvSpPr>
            <p:nvPr/>
          </p:nvSpPr>
          <p:spPr bwMode="auto">
            <a:xfrm flipH="1" flipV="1">
              <a:off x="4098" y="1488"/>
              <a:ext cx="36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91"/>
            <p:cNvSpPr>
              <a:spLocks noChangeShapeType="1"/>
            </p:cNvSpPr>
            <p:nvPr/>
          </p:nvSpPr>
          <p:spPr bwMode="auto">
            <a:xfrm flipV="1">
              <a:off x="3372" y="1607"/>
              <a:ext cx="364" cy="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Rectangle 76" descr="Diagonali scure verso l'alto"/>
            <p:cNvSpPr>
              <a:spLocks noChangeArrowheads="1"/>
            </p:cNvSpPr>
            <p:nvPr/>
          </p:nvSpPr>
          <p:spPr bwMode="auto">
            <a:xfrm>
              <a:off x="1680" y="1632"/>
              <a:ext cx="576" cy="67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75" descr="Diagonali scure verso l'alto"/>
            <p:cNvSpPr>
              <a:spLocks noChangeArrowheads="1"/>
            </p:cNvSpPr>
            <p:nvPr/>
          </p:nvSpPr>
          <p:spPr bwMode="auto">
            <a:xfrm>
              <a:off x="1160" y="1968"/>
              <a:ext cx="521" cy="33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AutoShape 74" descr="Diagonali scure verso l'alto"/>
            <p:cNvSpPr>
              <a:spLocks noChangeArrowheads="1"/>
            </p:cNvSpPr>
            <p:nvPr/>
          </p:nvSpPr>
          <p:spPr bwMode="auto">
            <a:xfrm flipH="1">
              <a:off x="1152" y="1536"/>
              <a:ext cx="528" cy="432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AutoShape 73" descr="Diagonali scure verso l'alto"/>
            <p:cNvSpPr>
              <a:spLocks noChangeArrowheads="1"/>
            </p:cNvSpPr>
            <p:nvPr/>
          </p:nvSpPr>
          <p:spPr bwMode="auto">
            <a:xfrm>
              <a:off x="1680" y="1536"/>
              <a:ext cx="576" cy="96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 flipV="1">
              <a:off x="1164" y="1972"/>
              <a:ext cx="0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 flipV="1">
              <a:off x="912" y="1104"/>
              <a:ext cx="0" cy="1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44"/>
            <p:cNvSpPr>
              <a:spLocks noChangeShapeType="1"/>
            </p:cNvSpPr>
            <p:nvPr/>
          </p:nvSpPr>
          <p:spPr bwMode="auto">
            <a:xfrm>
              <a:off x="672" y="230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Arc 45"/>
            <p:cNvSpPr>
              <a:spLocks/>
            </p:cNvSpPr>
            <p:nvPr/>
          </p:nvSpPr>
          <p:spPr bwMode="auto">
            <a:xfrm rot="10800000" flipV="1">
              <a:off x="1008" y="1488"/>
              <a:ext cx="960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Arc 46"/>
            <p:cNvSpPr>
              <a:spLocks/>
            </p:cNvSpPr>
            <p:nvPr/>
          </p:nvSpPr>
          <p:spPr bwMode="auto">
            <a:xfrm>
              <a:off x="1968" y="1488"/>
              <a:ext cx="432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Line 47"/>
            <p:cNvSpPr>
              <a:spLocks noChangeShapeType="1"/>
            </p:cNvSpPr>
            <p:nvPr/>
          </p:nvSpPr>
          <p:spPr bwMode="auto">
            <a:xfrm flipV="1">
              <a:off x="2256" y="163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AutoShape 48"/>
            <p:cNvSpPr>
              <a:spLocks noChangeArrowheads="1"/>
            </p:cNvSpPr>
            <p:nvPr/>
          </p:nvSpPr>
          <p:spPr bwMode="auto">
            <a:xfrm>
              <a:off x="2229" y="1607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2208" y="139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f</a:t>
              </a:r>
              <a:r>
                <a:rPr lang="it-IT">
                  <a:latin typeface="Times New Roman" pitchFamily="18" charset="0"/>
                </a:rPr>
                <a:t>(</a:t>
              </a:r>
              <a:r>
                <a:rPr lang="it-IT" i="1">
                  <a:latin typeface="Times New Roman" pitchFamily="18" charset="0"/>
                </a:rPr>
                <a:t>b</a:t>
              </a:r>
              <a:r>
                <a:rPr lang="it-IT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2160" y="2256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3" name="Text Box 52"/>
            <p:cNvSpPr txBox="1">
              <a:spLocks noChangeArrowheads="1"/>
            </p:cNvSpPr>
            <p:nvPr/>
          </p:nvSpPr>
          <p:spPr bwMode="auto">
            <a:xfrm>
              <a:off x="1056" y="2256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4" name="Text Box 53"/>
            <p:cNvSpPr txBox="1">
              <a:spLocks noChangeArrowheads="1"/>
            </p:cNvSpPr>
            <p:nvPr/>
          </p:nvSpPr>
          <p:spPr bwMode="auto">
            <a:xfrm>
              <a:off x="912" y="172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f</a:t>
              </a:r>
              <a:r>
                <a:rPr lang="it-IT">
                  <a:latin typeface="Times New Roman" pitchFamily="18" charset="0"/>
                </a:rPr>
                <a:t>(</a:t>
              </a:r>
              <a:r>
                <a:rPr lang="it-IT" i="1">
                  <a:latin typeface="Times New Roman" pitchFamily="18" charset="0"/>
                </a:rPr>
                <a:t>a</a:t>
              </a:r>
              <a:r>
                <a:rPr lang="it-IT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5" name="Line 54"/>
            <p:cNvSpPr>
              <a:spLocks noChangeShapeType="1"/>
            </p:cNvSpPr>
            <p:nvPr/>
          </p:nvSpPr>
          <p:spPr bwMode="auto">
            <a:xfrm flipV="1">
              <a:off x="1686" y="153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Line 55"/>
            <p:cNvSpPr>
              <a:spLocks noChangeShapeType="1"/>
            </p:cNvSpPr>
            <p:nvPr/>
          </p:nvSpPr>
          <p:spPr bwMode="auto">
            <a:xfrm flipV="1">
              <a:off x="1152" y="1536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Line 56"/>
            <p:cNvSpPr>
              <a:spLocks noChangeShapeType="1"/>
            </p:cNvSpPr>
            <p:nvPr/>
          </p:nvSpPr>
          <p:spPr bwMode="auto">
            <a:xfrm>
              <a:off x="1680" y="1536"/>
              <a:ext cx="57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Line 58"/>
            <p:cNvSpPr>
              <a:spLocks noChangeShapeType="1"/>
            </p:cNvSpPr>
            <p:nvPr/>
          </p:nvSpPr>
          <p:spPr bwMode="auto">
            <a:xfrm flipV="1">
              <a:off x="3372" y="1972"/>
              <a:ext cx="0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Line 59"/>
            <p:cNvSpPr>
              <a:spLocks noChangeShapeType="1"/>
            </p:cNvSpPr>
            <p:nvPr/>
          </p:nvSpPr>
          <p:spPr bwMode="auto">
            <a:xfrm flipV="1">
              <a:off x="3120" y="1104"/>
              <a:ext cx="0" cy="1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Line 60"/>
            <p:cNvSpPr>
              <a:spLocks noChangeShapeType="1"/>
            </p:cNvSpPr>
            <p:nvPr/>
          </p:nvSpPr>
          <p:spPr bwMode="auto">
            <a:xfrm>
              <a:off x="2880" y="230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Arc 61"/>
            <p:cNvSpPr>
              <a:spLocks/>
            </p:cNvSpPr>
            <p:nvPr/>
          </p:nvSpPr>
          <p:spPr bwMode="auto">
            <a:xfrm rot="10800000" flipV="1">
              <a:off x="3216" y="1488"/>
              <a:ext cx="960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" name="Arc 62"/>
            <p:cNvSpPr>
              <a:spLocks/>
            </p:cNvSpPr>
            <p:nvPr/>
          </p:nvSpPr>
          <p:spPr bwMode="auto">
            <a:xfrm>
              <a:off x="4176" y="1488"/>
              <a:ext cx="432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" name="Line 63"/>
            <p:cNvSpPr>
              <a:spLocks noChangeShapeType="1"/>
            </p:cNvSpPr>
            <p:nvPr/>
          </p:nvSpPr>
          <p:spPr bwMode="auto">
            <a:xfrm flipV="1">
              <a:off x="4464" y="163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AutoShape 64"/>
            <p:cNvSpPr>
              <a:spLocks noChangeArrowheads="1"/>
            </p:cNvSpPr>
            <p:nvPr/>
          </p:nvSpPr>
          <p:spPr bwMode="auto">
            <a:xfrm>
              <a:off x="4437" y="1607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" name="AutoShape 65"/>
            <p:cNvSpPr>
              <a:spLocks noChangeArrowheads="1"/>
            </p:cNvSpPr>
            <p:nvPr/>
          </p:nvSpPr>
          <p:spPr bwMode="auto">
            <a:xfrm>
              <a:off x="3351" y="19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" name="Text Box 66"/>
            <p:cNvSpPr txBox="1">
              <a:spLocks noChangeArrowheads="1"/>
            </p:cNvSpPr>
            <p:nvPr/>
          </p:nvSpPr>
          <p:spPr bwMode="auto">
            <a:xfrm>
              <a:off x="4416" y="139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f</a:t>
              </a:r>
              <a:r>
                <a:rPr lang="it-IT">
                  <a:latin typeface="Times New Roman" pitchFamily="18" charset="0"/>
                </a:rPr>
                <a:t>(</a:t>
              </a:r>
              <a:r>
                <a:rPr lang="it-IT" i="1">
                  <a:latin typeface="Times New Roman" pitchFamily="18" charset="0"/>
                </a:rPr>
                <a:t>b</a:t>
              </a:r>
              <a:r>
                <a:rPr lang="it-IT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47" name="Text Box 67"/>
            <p:cNvSpPr txBox="1">
              <a:spLocks noChangeArrowheads="1"/>
            </p:cNvSpPr>
            <p:nvPr/>
          </p:nvSpPr>
          <p:spPr bwMode="auto">
            <a:xfrm>
              <a:off x="4368" y="2256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8" name="Text Box 68"/>
            <p:cNvSpPr txBox="1">
              <a:spLocks noChangeArrowheads="1"/>
            </p:cNvSpPr>
            <p:nvPr/>
          </p:nvSpPr>
          <p:spPr bwMode="auto">
            <a:xfrm>
              <a:off x="3264" y="2256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9" name="Text Box 69"/>
            <p:cNvSpPr txBox="1">
              <a:spLocks noChangeArrowheads="1"/>
            </p:cNvSpPr>
            <p:nvPr/>
          </p:nvSpPr>
          <p:spPr bwMode="auto">
            <a:xfrm>
              <a:off x="3120" y="172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f</a:t>
              </a:r>
              <a:r>
                <a:rPr lang="it-IT">
                  <a:latin typeface="Times New Roman" pitchFamily="18" charset="0"/>
                </a:rPr>
                <a:t>(</a:t>
              </a:r>
              <a:r>
                <a:rPr lang="it-IT" i="1">
                  <a:latin typeface="Times New Roman" pitchFamily="18" charset="0"/>
                </a:rPr>
                <a:t>a</a:t>
              </a:r>
              <a:r>
                <a:rPr lang="it-IT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50" name="Line 92"/>
            <p:cNvSpPr>
              <a:spLocks noChangeShapeType="1"/>
            </p:cNvSpPr>
            <p:nvPr/>
          </p:nvSpPr>
          <p:spPr bwMode="auto">
            <a:xfrm flipV="1">
              <a:off x="3736" y="1488"/>
              <a:ext cx="362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AutoShape 49"/>
            <p:cNvSpPr>
              <a:spLocks noChangeArrowheads="1"/>
            </p:cNvSpPr>
            <p:nvPr/>
          </p:nvSpPr>
          <p:spPr bwMode="auto">
            <a:xfrm>
              <a:off x="1143" y="19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" name="Line 119"/>
            <p:cNvSpPr>
              <a:spLocks noChangeShapeType="1"/>
            </p:cNvSpPr>
            <p:nvPr/>
          </p:nvSpPr>
          <p:spPr bwMode="auto">
            <a:xfrm flipV="1">
              <a:off x="3736" y="1602"/>
              <a:ext cx="0" cy="7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Line 120"/>
            <p:cNvSpPr>
              <a:spLocks noChangeShapeType="1"/>
            </p:cNvSpPr>
            <p:nvPr/>
          </p:nvSpPr>
          <p:spPr bwMode="auto">
            <a:xfrm flipV="1">
              <a:off x="4098" y="148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4" name="Group 140"/>
          <p:cNvGrpSpPr>
            <a:grpSpLocks/>
          </p:cNvGrpSpPr>
          <p:nvPr/>
        </p:nvGrpSpPr>
        <p:grpSpPr bwMode="auto">
          <a:xfrm>
            <a:off x="1981200" y="4038600"/>
            <a:ext cx="6553200" cy="2286000"/>
            <a:chOff x="672" y="2544"/>
            <a:chExt cx="4128" cy="1440"/>
          </a:xfrm>
        </p:grpSpPr>
        <p:sp>
          <p:nvSpPr>
            <p:cNvPr id="55" name="Rectangle 139" descr="Diagonali scure verso l'alto"/>
            <p:cNvSpPr>
              <a:spLocks noChangeArrowheads="1"/>
            </p:cNvSpPr>
            <p:nvPr/>
          </p:nvSpPr>
          <p:spPr bwMode="auto">
            <a:xfrm>
              <a:off x="4026" y="2942"/>
              <a:ext cx="223" cy="800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" name="Rectangle 138" descr="Diagonali scure verso l'alto"/>
            <p:cNvSpPr>
              <a:spLocks noChangeArrowheads="1"/>
            </p:cNvSpPr>
            <p:nvPr/>
          </p:nvSpPr>
          <p:spPr bwMode="auto">
            <a:xfrm>
              <a:off x="4249" y="3072"/>
              <a:ext cx="215" cy="670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" name="Rectangle 137" descr="Diagonali scure verso l'alto"/>
            <p:cNvSpPr>
              <a:spLocks noChangeArrowheads="1"/>
            </p:cNvSpPr>
            <p:nvPr/>
          </p:nvSpPr>
          <p:spPr bwMode="auto">
            <a:xfrm>
              <a:off x="3808" y="3015"/>
              <a:ext cx="218" cy="729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" name="Rectangle 136" descr="Diagonali scure verso l'alto"/>
            <p:cNvSpPr>
              <a:spLocks noChangeArrowheads="1"/>
            </p:cNvSpPr>
            <p:nvPr/>
          </p:nvSpPr>
          <p:spPr bwMode="auto">
            <a:xfrm>
              <a:off x="3588" y="3157"/>
              <a:ext cx="220" cy="585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" name="Rectangle 135" descr="Diagonali scure verso l'alto"/>
            <p:cNvSpPr>
              <a:spLocks noChangeArrowheads="1"/>
            </p:cNvSpPr>
            <p:nvPr/>
          </p:nvSpPr>
          <p:spPr bwMode="auto">
            <a:xfrm>
              <a:off x="3372" y="3412"/>
              <a:ext cx="216" cy="331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" name="AutoShape 133" descr="Diagonali scure verso l'alto"/>
            <p:cNvSpPr>
              <a:spLocks noChangeArrowheads="1"/>
            </p:cNvSpPr>
            <p:nvPr/>
          </p:nvSpPr>
          <p:spPr bwMode="auto">
            <a:xfrm flipH="1">
              <a:off x="3808" y="2942"/>
              <a:ext cx="218" cy="73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" name="AutoShape 134" descr="Diagonali scure verso l'alto"/>
            <p:cNvSpPr>
              <a:spLocks noChangeArrowheads="1"/>
            </p:cNvSpPr>
            <p:nvPr/>
          </p:nvSpPr>
          <p:spPr bwMode="auto">
            <a:xfrm>
              <a:off x="4249" y="2942"/>
              <a:ext cx="215" cy="130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" name="AutoShape 132" descr="Diagonali scure verso l'alto"/>
            <p:cNvSpPr>
              <a:spLocks noChangeArrowheads="1"/>
            </p:cNvSpPr>
            <p:nvPr/>
          </p:nvSpPr>
          <p:spPr bwMode="auto">
            <a:xfrm flipH="1">
              <a:off x="3588" y="3015"/>
              <a:ext cx="220" cy="142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" name="AutoShape 131" descr="Diagonali scure verso l'alto"/>
            <p:cNvSpPr>
              <a:spLocks noChangeArrowheads="1"/>
            </p:cNvSpPr>
            <p:nvPr/>
          </p:nvSpPr>
          <p:spPr bwMode="auto">
            <a:xfrm flipH="1">
              <a:off x="3372" y="3157"/>
              <a:ext cx="216" cy="255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" name="Line 130"/>
            <p:cNvSpPr>
              <a:spLocks noChangeShapeType="1"/>
            </p:cNvSpPr>
            <p:nvPr/>
          </p:nvSpPr>
          <p:spPr bwMode="auto">
            <a:xfrm>
              <a:off x="4249" y="2942"/>
              <a:ext cx="215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Line 126"/>
            <p:cNvSpPr>
              <a:spLocks noChangeShapeType="1"/>
            </p:cNvSpPr>
            <p:nvPr/>
          </p:nvSpPr>
          <p:spPr bwMode="auto">
            <a:xfrm flipV="1">
              <a:off x="3372" y="3157"/>
              <a:ext cx="216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Rectangle 114" descr="Diagonali scure verso l'alto"/>
            <p:cNvSpPr>
              <a:spLocks noChangeArrowheads="1"/>
            </p:cNvSpPr>
            <p:nvPr/>
          </p:nvSpPr>
          <p:spPr bwMode="auto">
            <a:xfrm>
              <a:off x="1947" y="3072"/>
              <a:ext cx="309" cy="671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AutoShape 113" descr="Diagonali scure verso l'alto"/>
            <p:cNvSpPr>
              <a:spLocks noChangeArrowheads="1"/>
            </p:cNvSpPr>
            <p:nvPr/>
          </p:nvSpPr>
          <p:spPr bwMode="auto">
            <a:xfrm>
              <a:off x="1947" y="2928"/>
              <a:ext cx="309" cy="144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8" name="Rectangle 112" descr="Diagonali scure verso l'alto"/>
            <p:cNvSpPr>
              <a:spLocks noChangeArrowheads="1"/>
            </p:cNvSpPr>
            <p:nvPr/>
          </p:nvSpPr>
          <p:spPr bwMode="auto">
            <a:xfrm>
              <a:off x="1686" y="2976"/>
              <a:ext cx="261" cy="767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" name="Rectangle 111" descr="Diagonali scure verso l'alto"/>
            <p:cNvSpPr>
              <a:spLocks noChangeArrowheads="1"/>
            </p:cNvSpPr>
            <p:nvPr/>
          </p:nvSpPr>
          <p:spPr bwMode="auto">
            <a:xfrm>
              <a:off x="1425" y="3114"/>
              <a:ext cx="261" cy="630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0" name="Rectangle 110" descr="Diagonali scure verso l'alto"/>
            <p:cNvSpPr>
              <a:spLocks noChangeArrowheads="1"/>
            </p:cNvSpPr>
            <p:nvPr/>
          </p:nvSpPr>
          <p:spPr bwMode="auto">
            <a:xfrm>
              <a:off x="1164" y="3412"/>
              <a:ext cx="261" cy="331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" name="AutoShape 108" descr="Diagonali scure verso l'alto"/>
            <p:cNvSpPr>
              <a:spLocks noChangeArrowheads="1"/>
            </p:cNvSpPr>
            <p:nvPr/>
          </p:nvSpPr>
          <p:spPr bwMode="auto">
            <a:xfrm flipH="1">
              <a:off x="1686" y="2928"/>
              <a:ext cx="261" cy="48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" name="AutoShape 107" descr="Diagonali scure verso l'alto"/>
            <p:cNvSpPr>
              <a:spLocks noChangeArrowheads="1"/>
            </p:cNvSpPr>
            <p:nvPr/>
          </p:nvSpPr>
          <p:spPr bwMode="auto">
            <a:xfrm flipH="1">
              <a:off x="1425" y="2976"/>
              <a:ext cx="261" cy="138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" name="AutoShape 106" descr="Diagonali scure verso l'alto"/>
            <p:cNvSpPr>
              <a:spLocks noChangeArrowheads="1"/>
            </p:cNvSpPr>
            <p:nvPr/>
          </p:nvSpPr>
          <p:spPr bwMode="auto">
            <a:xfrm flipH="1">
              <a:off x="1164" y="3113"/>
              <a:ext cx="261" cy="299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V="1">
              <a:off x="3372" y="3412"/>
              <a:ext cx="0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5" name="Line 9"/>
            <p:cNvSpPr>
              <a:spLocks noChangeShapeType="1"/>
            </p:cNvSpPr>
            <p:nvPr/>
          </p:nvSpPr>
          <p:spPr bwMode="auto">
            <a:xfrm flipV="1">
              <a:off x="3120" y="2544"/>
              <a:ext cx="0" cy="1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6" name="Line 10"/>
            <p:cNvSpPr>
              <a:spLocks noChangeShapeType="1"/>
            </p:cNvSpPr>
            <p:nvPr/>
          </p:nvSpPr>
          <p:spPr bwMode="auto">
            <a:xfrm>
              <a:off x="2880" y="374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7" name="Arc 11"/>
            <p:cNvSpPr>
              <a:spLocks/>
            </p:cNvSpPr>
            <p:nvPr/>
          </p:nvSpPr>
          <p:spPr bwMode="auto">
            <a:xfrm rot="10800000" flipV="1">
              <a:off x="3216" y="2928"/>
              <a:ext cx="960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" name="Arc 12"/>
            <p:cNvSpPr>
              <a:spLocks/>
            </p:cNvSpPr>
            <p:nvPr/>
          </p:nvSpPr>
          <p:spPr bwMode="auto">
            <a:xfrm>
              <a:off x="4176" y="2928"/>
              <a:ext cx="432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V="1">
              <a:off x="4464" y="307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AutoShape 15"/>
            <p:cNvSpPr>
              <a:spLocks noChangeArrowheads="1"/>
            </p:cNvSpPr>
            <p:nvPr/>
          </p:nvSpPr>
          <p:spPr bwMode="auto">
            <a:xfrm>
              <a:off x="4437" y="3047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" name="AutoShape 16"/>
            <p:cNvSpPr>
              <a:spLocks noChangeArrowheads="1"/>
            </p:cNvSpPr>
            <p:nvPr/>
          </p:nvSpPr>
          <p:spPr bwMode="auto">
            <a:xfrm>
              <a:off x="3351" y="338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" name="Text Box 17"/>
            <p:cNvSpPr txBox="1">
              <a:spLocks noChangeArrowheads="1"/>
            </p:cNvSpPr>
            <p:nvPr/>
          </p:nvSpPr>
          <p:spPr bwMode="auto">
            <a:xfrm>
              <a:off x="4416" y="283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f</a:t>
              </a:r>
              <a:r>
                <a:rPr lang="it-IT">
                  <a:latin typeface="Times New Roman" pitchFamily="18" charset="0"/>
                </a:rPr>
                <a:t>(</a:t>
              </a:r>
              <a:r>
                <a:rPr lang="it-IT" i="1">
                  <a:latin typeface="Times New Roman" pitchFamily="18" charset="0"/>
                </a:rPr>
                <a:t>b</a:t>
              </a:r>
              <a:r>
                <a:rPr lang="it-IT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4368" y="3696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4" name="Text Box 19"/>
            <p:cNvSpPr txBox="1">
              <a:spLocks noChangeArrowheads="1"/>
            </p:cNvSpPr>
            <p:nvPr/>
          </p:nvSpPr>
          <p:spPr bwMode="auto">
            <a:xfrm>
              <a:off x="3264" y="3696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5" name="Text Box 20"/>
            <p:cNvSpPr txBox="1">
              <a:spLocks noChangeArrowheads="1"/>
            </p:cNvSpPr>
            <p:nvPr/>
          </p:nvSpPr>
          <p:spPr bwMode="auto">
            <a:xfrm>
              <a:off x="3120" y="316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f</a:t>
              </a:r>
              <a:r>
                <a:rPr lang="it-IT">
                  <a:latin typeface="Times New Roman" pitchFamily="18" charset="0"/>
                </a:rPr>
                <a:t>(</a:t>
              </a:r>
              <a:r>
                <a:rPr lang="it-IT" i="1">
                  <a:latin typeface="Times New Roman" pitchFamily="18" charset="0"/>
                </a:rPr>
                <a:t>a</a:t>
              </a:r>
              <a:r>
                <a:rPr lang="it-IT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86" name="Line 26"/>
            <p:cNvSpPr>
              <a:spLocks noChangeShapeType="1"/>
            </p:cNvSpPr>
            <p:nvPr/>
          </p:nvSpPr>
          <p:spPr bwMode="auto">
            <a:xfrm flipV="1">
              <a:off x="1164" y="3412"/>
              <a:ext cx="0" cy="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7" name="Line 27"/>
            <p:cNvSpPr>
              <a:spLocks noChangeShapeType="1"/>
            </p:cNvSpPr>
            <p:nvPr/>
          </p:nvSpPr>
          <p:spPr bwMode="auto">
            <a:xfrm flipV="1">
              <a:off x="912" y="2544"/>
              <a:ext cx="0" cy="1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72" y="374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9" name="Arc 29"/>
            <p:cNvSpPr>
              <a:spLocks/>
            </p:cNvSpPr>
            <p:nvPr/>
          </p:nvSpPr>
          <p:spPr bwMode="auto">
            <a:xfrm rot="10800000" flipV="1">
              <a:off x="1008" y="2928"/>
              <a:ext cx="960" cy="10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" name="Arc 30"/>
            <p:cNvSpPr>
              <a:spLocks/>
            </p:cNvSpPr>
            <p:nvPr/>
          </p:nvSpPr>
          <p:spPr bwMode="auto">
            <a:xfrm>
              <a:off x="1968" y="2928"/>
              <a:ext cx="432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1" name="Line 31"/>
            <p:cNvSpPr>
              <a:spLocks noChangeShapeType="1"/>
            </p:cNvSpPr>
            <p:nvPr/>
          </p:nvSpPr>
          <p:spPr bwMode="auto">
            <a:xfrm flipV="1">
              <a:off x="2256" y="307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Text Box 34"/>
            <p:cNvSpPr txBox="1">
              <a:spLocks noChangeArrowheads="1"/>
            </p:cNvSpPr>
            <p:nvPr/>
          </p:nvSpPr>
          <p:spPr bwMode="auto">
            <a:xfrm>
              <a:off x="2208" y="2832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f</a:t>
              </a:r>
              <a:r>
                <a:rPr lang="it-IT">
                  <a:latin typeface="Times New Roman" pitchFamily="18" charset="0"/>
                </a:rPr>
                <a:t>(</a:t>
              </a:r>
              <a:r>
                <a:rPr lang="it-IT" i="1">
                  <a:latin typeface="Times New Roman" pitchFamily="18" charset="0"/>
                </a:rPr>
                <a:t>b</a:t>
              </a:r>
              <a:r>
                <a:rPr lang="it-IT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93" name="Text Box 35"/>
            <p:cNvSpPr txBox="1">
              <a:spLocks noChangeArrowheads="1"/>
            </p:cNvSpPr>
            <p:nvPr/>
          </p:nvSpPr>
          <p:spPr bwMode="auto">
            <a:xfrm>
              <a:off x="2160" y="3696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94" name="Text Box 36"/>
            <p:cNvSpPr txBox="1">
              <a:spLocks noChangeArrowheads="1"/>
            </p:cNvSpPr>
            <p:nvPr/>
          </p:nvSpPr>
          <p:spPr bwMode="auto">
            <a:xfrm>
              <a:off x="1056" y="3696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95" name="Text Box 37"/>
            <p:cNvSpPr txBox="1">
              <a:spLocks noChangeArrowheads="1"/>
            </p:cNvSpPr>
            <p:nvPr/>
          </p:nvSpPr>
          <p:spPr bwMode="auto">
            <a:xfrm>
              <a:off x="912" y="316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f</a:t>
              </a:r>
              <a:r>
                <a:rPr lang="it-IT">
                  <a:latin typeface="Times New Roman" pitchFamily="18" charset="0"/>
                </a:rPr>
                <a:t>(</a:t>
              </a:r>
              <a:r>
                <a:rPr lang="it-IT" i="1">
                  <a:latin typeface="Times New Roman" pitchFamily="18" charset="0"/>
                </a:rPr>
                <a:t>a</a:t>
              </a:r>
              <a:r>
                <a:rPr lang="it-IT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96" name="Line 38"/>
            <p:cNvSpPr>
              <a:spLocks noChangeShapeType="1"/>
            </p:cNvSpPr>
            <p:nvPr/>
          </p:nvSpPr>
          <p:spPr bwMode="auto">
            <a:xfrm flipV="1">
              <a:off x="1686" y="297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 flipV="1">
              <a:off x="1425" y="3113"/>
              <a:ext cx="0" cy="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8" name="Line 101"/>
            <p:cNvSpPr>
              <a:spLocks noChangeShapeType="1"/>
            </p:cNvSpPr>
            <p:nvPr/>
          </p:nvSpPr>
          <p:spPr bwMode="auto">
            <a:xfrm flipV="1">
              <a:off x="1947" y="2928"/>
              <a:ext cx="0" cy="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 flipV="1">
              <a:off x="1164" y="3113"/>
              <a:ext cx="261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0" name="AutoShape 33"/>
            <p:cNvSpPr>
              <a:spLocks noChangeArrowheads="1"/>
            </p:cNvSpPr>
            <p:nvPr/>
          </p:nvSpPr>
          <p:spPr bwMode="auto">
            <a:xfrm>
              <a:off x="1143" y="338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1" name="Line 103"/>
            <p:cNvSpPr>
              <a:spLocks noChangeShapeType="1"/>
            </p:cNvSpPr>
            <p:nvPr/>
          </p:nvSpPr>
          <p:spPr bwMode="auto">
            <a:xfrm flipV="1">
              <a:off x="1425" y="2976"/>
              <a:ext cx="261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2" name="Line 104"/>
            <p:cNvSpPr>
              <a:spLocks noChangeShapeType="1"/>
            </p:cNvSpPr>
            <p:nvPr/>
          </p:nvSpPr>
          <p:spPr bwMode="auto">
            <a:xfrm flipV="1">
              <a:off x="1686" y="2928"/>
              <a:ext cx="261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3" name="Line 105"/>
            <p:cNvSpPr>
              <a:spLocks noChangeShapeType="1"/>
            </p:cNvSpPr>
            <p:nvPr/>
          </p:nvSpPr>
          <p:spPr bwMode="auto">
            <a:xfrm>
              <a:off x="1947" y="2928"/>
              <a:ext cx="309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4" name="AutoShape 32"/>
            <p:cNvSpPr>
              <a:spLocks noChangeArrowheads="1"/>
            </p:cNvSpPr>
            <p:nvPr/>
          </p:nvSpPr>
          <p:spPr bwMode="auto">
            <a:xfrm>
              <a:off x="2229" y="3047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5" name="Line 122"/>
            <p:cNvSpPr>
              <a:spLocks noChangeShapeType="1"/>
            </p:cNvSpPr>
            <p:nvPr/>
          </p:nvSpPr>
          <p:spPr bwMode="auto">
            <a:xfrm flipV="1">
              <a:off x="3588" y="3157"/>
              <a:ext cx="0" cy="5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6" name="Line 123"/>
            <p:cNvSpPr>
              <a:spLocks noChangeShapeType="1"/>
            </p:cNvSpPr>
            <p:nvPr/>
          </p:nvSpPr>
          <p:spPr bwMode="auto">
            <a:xfrm flipV="1">
              <a:off x="3808" y="3015"/>
              <a:ext cx="0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7" name="Line 124"/>
            <p:cNvSpPr>
              <a:spLocks noChangeShapeType="1"/>
            </p:cNvSpPr>
            <p:nvPr/>
          </p:nvSpPr>
          <p:spPr bwMode="auto">
            <a:xfrm flipV="1">
              <a:off x="4026" y="2942"/>
              <a:ext cx="0" cy="7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8" name="Line 125"/>
            <p:cNvSpPr>
              <a:spLocks noChangeShapeType="1"/>
            </p:cNvSpPr>
            <p:nvPr/>
          </p:nvSpPr>
          <p:spPr bwMode="auto">
            <a:xfrm flipV="1">
              <a:off x="4249" y="2942"/>
              <a:ext cx="0" cy="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Line 127"/>
            <p:cNvSpPr>
              <a:spLocks noChangeShapeType="1"/>
            </p:cNvSpPr>
            <p:nvPr/>
          </p:nvSpPr>
          <p:spPr bwMode="auto">
            <a:xfrm flipV="1">
              <a:off x="3588" y="3015"/>
              <a:ext cx="220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0" name="Line 128"/>
            <p:cNvSpPr>
              <a:spLocks noChangeShapeType="1"/>
            </p:cNvSpPr>
            <p:nvPr/>
          </p:nvSpPr>
          <p:spPr bwMode="auto">
            <a:xfrm flipV="1">
              <a:off x="3808" y="2942"/>
              <a:ext cx="218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1" name="Line 129"/>
            <p:cNvSpPr>
              <a:spLocks noChangeShapeType="1"/>
            </p:cNvSpPr>
            <p:nvPr/>
          </p:nvSpPr>
          <p:spPr bwMode="auto">
            <a:xfrm>
              <a:off x="4026" y="2942"/>
              <a:ext cx="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considerino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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punti equidistanti nel-l’intervallo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,…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),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/>
              </a:rPr>
              <a:t>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/>
              </a:rPr>
              <a:t>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avranno, di conseguenza,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segmenti di uguale lunghezza: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 l’integrale di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potrà essere calcolato come</a:t>
            </a:r>
          </a:p>
          <a:p>
            <a:pPr marL="720000" lvl="1" indent="-360000" algn="just"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dei Trapezi composita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429000"/>
            <a:ext cx="1506538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132388"/>
            <a:ext cx="7129462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Applicando, ad ogni intervallo, la Regola dei Trapezi, si ottiene: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/>
          </a:p>
          <a:p>
            <a:pPr marL="720000" lvl="1" indent="-360000" algn="just">
              <a:defRPr/>
            </a:pPr>
            <a:r>
              <a:rPr lang="it-IT" sz="2400" dirty="0" smtClean="0"/>
              <a:t>	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il primo termine del prodotto indica la larghezza ed il secondo l’altezza media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dei Trapezi composita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4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1" y="2230941"/>
            <a:ext cx="5181599" cy="3255459"/>
            <a:chOff x="2286001" y="2230941"/>
            <a:chExt cx="5181599" cy="325545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9400" y="2971800"/>
              <a:ext cx="2519362" cy="959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2495550" y="3768725"/>
              <a:ext cx="4591050" cy="1717675"/>
              <a:chOff x="2162175" y="3382963"/>
              <a:chExt cx="4591050" cy="1717675"/>
            </a:xfrm>
          </p:grpSpPr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62175" y="4643438"/>
                <a:ext cx="28575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43150" y="3382963"/>
                <a:ext cx="3810000" cy="946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162175" y="3698875"/>
                <a:ext cx="28575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1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32050" y="4357688"/>
                <a:ext cx="4321175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6001" y="2230941"/>
              <a:ext cx="4953000" cy="845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48525" y="2233200"/>
              <a:ext cx="219075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Osservazioni</a:t>
            </a: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Poiché i coefficienti delle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numeratore sommano a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l’altezza media è una media pesata dei valori della funzione, dove i punti interni hanno peso doppio rispetto agli estremi</a:t>
            </a: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L’errore commesso applicando la Regola dei Trapezi composita si ottiene sommando i singoli errori, relativi ad ogni intervallo</a:t>
            </a: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77200" lvl="2" indent="-360000" algn="just">
              <a:buSzPct val="70000"/>
              <a:defRPr/>
            </a:pPr>
            <a:endParaRPr lang="it-IT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77200" lvl="2" indent="-360000" algn="just">
              <a:buSzPct val="70000"/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dove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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</a:t>
            </a:r>
            <a:r>
              <a:rPr lang="it-IT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i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)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è la derivata seconda della funzione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un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</a:t>
            </a:r>
            <a:r>
              <a:rPr lang="it-IT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i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incognito, ma interno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all’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i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esimo sottointervallo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dei Trapezi composita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5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7" name="Picture 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470400"/>
            <a:ext cx="33924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73914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 nella Regola dei Trapezi composita </a:t>
            </a:r>
            <a:r>
              <a:rPr lang="it-IT" altLang="en-US" sz="3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30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può stimare il valore dell’espressione, ap-prossimando il valore di </a:t>
            </a:r>
            <a:r>
              <a:rPr lang="it-IT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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</a:t>
            </a:r>
            <a:r>
              <a:rPr lang="it-IT" sz="26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i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)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il valor me-dio della derivata seconda su tutto l’intervallo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da cui 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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it-IT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/>
              </a:rPr>
              <a:t>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</a:t>
            </a:r>
            <a:r>
              <a:rPr lang="it-IT" sz="26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i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)  </a:t>
            </a:r>
            <a:r>
              <a:rPr lang="it-IT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m</a:t>
            </a:r>
            <a:r>
              <a:rPr lang="it-IT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/>
              </a:rPr>
              <a:t>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, che fornisce la stima</a:t>
            </a:r>
          </a:p>
          <a:p>
            <a:pPr marL="720000" lvl="1" indent="-360000" algn="just">
              <a:defRPr/>
            </a:pPr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720000" lvl="1" indent="-360000" algn="just">
              <a:defRPr/>
            </a:pP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 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[</a:t>
            </a:r>
            <a:r>
              <a:rPr lang="it-IT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a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,</a:t>
            </a:r>
            <a:r>
              <a:rPr lang="it-IT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b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]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Nota:</a:t>
            </a: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il numero di intervalli raddoppia, l’errore di troncamento diviene un quarto</a:t>
            </a:r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4187" y="2514600"/>
            <a:ext cx="24114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2955925" y="4038600"/>
            <a:ext cx="4968875" cy="814387"/>
            <a:chOff x="1377" y="2699"/>
            <a:chExt cx="3130" cy="513"/>
          </a:xfrm>
        </p:grpSpPr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9" y="2699"/>
              <a:ext cx="1458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50" y="2865"/>
              <a:ext cx="19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77" y="2721"/>
              <a:ext cx="147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5046662" y="3429000"/>
            <a:ext cx="134938" cy="0"/>
          </a:xfrm>
          <a:prstGeom prst="line">
            <a:avLst/>
          </a:prstGeom>
          <a:noFill/>
          <a:ln w="15875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73914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 nella Regola dei Trapezi composita </a:t>
            </a:r>
            <a:r>
              <a:rPr lang="it-IT" altLang="en-US" sz="30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30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Dunque,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</a:t>
            </a:r>
            <a:r>
              <a:rPr lang="it-IT" sz="28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it-IT" sz="16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)=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O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it-IT" sz="28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cioè l’errore di tron-camento della Regola dei Trapezi composita tende a zero come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it-IT" sz="28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 è inversamente proporzionale al quadrato del numero di intervalli della partizione,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ha un’indicazione sul tasso di riduzione dell’errore al crescere di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 in generale non si può valutare l’errore effettivamente commesso 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1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/>
              </a:rPr>
              <a:t>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è calcolabile), né stabili-re a priori quanti intervalli sono necessari per garantire un errore inferiore ad una determinata soglia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ad applicare la Regola dei Trapezi su in-tervalli più piccoli, un modo alternativo per ot-tenere un valore approssimato dell’integrale più accurato consiste nell’usare polinomi di grado superiore per collegare i punti</a:t>
            </a: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la funzione è nota in un ulteriore punto intermedio fra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tre punti sulla funzione possono essere collegati da una parabola </a:t>
            </a: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può impiegare un polinomio di grado tre, qualora i punti interni noti, equamente spazia-ti, siano due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formule che risultano calcolando gli integrali di questi polinomi si dicono </a:t>
            </a:r>
            <a:r>
              <a:rPr lang="it-IT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Regole di Simpson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Regole di Simpson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172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L’integrazione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 il valore globale della som-matoria degli elementi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estesa all’in-tervallo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latin typeface="Times New Roman" pitchFamily="18" charset="0"/>
            </a:endParaRPr>
          </a:p>
          <a:p>
            <a:pPr marL="720000" lvl="1" indent="-360000" algn="just">
              <a:defRPr/>
            </a:pPr>
            <a:endParaRPr lang="it-IT" sz="800" dirty="0" smtClean="0">
              <a:latin typeface="Times New Roman" pitchFamily="18" charset="0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funzioni positive, il valore di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corri-sponde all’area sottesa alla curva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nel-l’intervallo compreso fra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4343400" y="2667000"/>
            <a:ext cx="2971800" cy="2576512"/>
            <a:chOff x="1888" y="1735"/>
            <a:chExt cx="1920" cy="1671"/>
          </a:xfrm>
        </p:grpSpPr>
        <p:sp>
          <p:nvSpPr>
            <p:cNvPr id="11" name="Rectangle 40" descr="Diagonali scure verso l'alto"/>
            <p:cNvSpPr>
              <a:spLocks noChangeArrowheads="1"/>
            </p:cNvSpPr>
            <p:nvPr/>
          </p:nvSpPr>
          <p:spPr bwMode="auto">
            <a:xfrm>
              <a:off x="2985" y="2551"/>
              <a:ext cx="252" cy="67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22" descr="Diagonali scure verso l'alto"/>
            <p:cNvSpPr>
              <a:spLocks noChangeArrowheads="1"/>
            </p:cNvSpPr>
            <p:nvPr/>
          </p:nvSpPr>
          <p:spPr bwMode="auto">
            <a:xfrm>
              <a:off x="2464" y="2551"/>
              <a:ext cx="528" cy="67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1984" y="1735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1888" y="3223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Arc 20" descr="Diagonali scure verso l'alto"/>
            <p:cNvSpPr>
              <a:spLocks/>
            </p:cNvSpPr>
            <p:nvPr/>
          </p:nvSpPr>
          <p:spPr bwMode="auto">
            <a:xfrm flipH="1">
              <a:off x="2464" y="2023"/>
              <a:ext cx="528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16" name="AutoShape 24"/>
            <p:cNvCxnSpPr>
              <a:cxnSpLocks noChangeShapeType="1"/>
            </p:cNvCxnSpPr>
            <p:nvPr/>
          </p:nvCxnSpPr>
          <p:spPr bwMode="auto">
            <a:xfrm rot="5400000" flipV="1">
              <a:off x="1912" y="1999"/>
              <a:ext cx="672" cy="432"/>
            </a:xfrm>
            <a:prstGeom prst="curvedConnector5">
              <a:avLst>
                <a:gd name="adj1" fmla="val -21431"/>
                <a:gd name="adj2" fmla="val 32176"/>
                <a:gd name="adj3" fmla="val 1214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2464" y="2599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cxnSp>
          <p:nvCxnSpPr>
            <p:cNvPr id="18" name="AutoShape 34"/>
            <p:cNvCxnSpPr>
              <a:cxnSpLocks noChangeShapeType="1"/>
            </p:cNvCxnSpPr>
            <p:nvPr/>
          </p:nvCxnSpPr>
          <p:spPr bwMode="auto">
            <a:xfrm rot="16200000" flipH="1">
              <a:off x="3339" y="2451"/>
              <a:ext cx="240" cy="43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9" name="Arc 38" descr="Diagonali scure verso l'alto"/>
            <p:cNvSpPr>
              <a:spLocks/>
            </p:cNvSpPr>
            <p:nvPr/>
          </p:nvSpPr>
          <p:spPr bwMode="auto">
            <a:xfrm>
              <a:off x="2951" y="2023"/>
              <a:ext cx="288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auto">
            <a:xfrm>
              <a:off x="3232" y="2551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3136" y="317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2" name="Text Box 42"/>
            <p:cNvSpPr txBox="1">
              <a:spLocks noChangeArrowheads="1"/>
            </p:cNvSpPr>
            <p:nvPr/>
          </p:nvSpPr>
          <p:spPr bwMode="auto">
            <a:xfrm>
              <a:off x="2368" y="317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Regole di Simpson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9" name="Group 138"/>
          <p:cNvGrpSpPr>
            <a:grpSpLocks/>
          </p:cNvGrpSpPr>
          <p:nvPr/>
        </p:nvGrpSpPr>
        <p:grpSpPr bwMode="auto">
          <a:xfrm>
            <a:off x="1882775" y="1828800"/>
            <a:ext cx="3375025" cy="3105150"/>
            <a:chOff x="612" y="1565"/>
            <a:chExt cx="2126" cy="1956"/>
          </a:xfrm>
        </p:grpSpPr>
        <p:sp>
          <p:nvSpPr>
            <p:cNvPr id="106" name="Rectangle 84" descr="Diagonali scure verso l'alto"/>
            <p:cNvSpPr>
              <a:spLocks noChangeArrowheads="1"/>
            </p:cNvSpPr>
            <p:nvPr/>
          </p:nvSpPr>
          <p:spPr bwMode="auto">
            <a:xfrm>
              <a:off x="929" y="2466"/>
              <a:ext cx="420" cy="571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7" name="AutoShape 85" descr="Diagonali scure verso l'alto"/>
            <p:cNvSpPr>
              <a:spLocks noChangeArrowheads="1"/>
            </p:cNvSpPr>
            <p:nvPr/>
          </p:nvSpPr>
          <p:spPr bwMode="auto">
            <a:xfrm>
              <a:off x="929" y="2321"/>
              <a:ext cx="448" cy="145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8" name="Rectangle 86" descr="Diagonali scure verso l'alto"/>
            <p:cNvSpPr>
              <a:spLocks noChangeArrowheads="1"/>
            </p:cNvSpPr>
            <p:nvPr/>
          </p:nvSpPr>
          <p:spPr bwMode="auto">
            <a:xfrm>
              <a:off x="1349" y="2475"/>
              <a:ext cx="369" cy="56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9" name="Arc 87" descr="Diagonali scure verso l'alto"/>
            <p:cNvSpPr>
              <a:spLocks/>
            </p:cNvSpPr>
            <p:nvPr/>
          </p:nvSpPr>
          <p:spPr bwMode="auto">
            <a:xfrm>
              <a:off x="1332" y="2159"/>
              <a:ext cx="394" cy="341"/>
            </a:xfrm>
            <a:custGeom>
              <a:avLst/>
              <a:gdLst>
                <a:gd name="G0" fmla="+- 745 0 0"/>
                <a:gd name="G1" fmla="+- 21600 0 0"/>
                <a:gd name="G2" fmla="+- 21600 0 0"/>
                <a:gd name="T0" fmla="*/ 0 w 16870"/>
                <a:gd name="T1" fmla="*/ 13 h 21600"/>
                <a:gd name="T2" fmla="*/ 16870 w 16870"/>
                <a:gd name="T3" fmla="*/ 7228 h 21600"/>
                <a:gd name="T4" fmla="*/ 745 w 168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70" h="21600" fill="none" extrusionOk="0">
                  <a:moveTo>
                    <a:pt x="-1" y="12"/>
                  </a:moveTo>
                  <a:cubicBezTo>
                    <a:pt x="248" y="4"/>
                    <a:pt x="496" y="-1"/>
                    <a:pt x="745" y="0"/>
                  </a:cubicBezTo>
                  <a:cubicBezTo>
                    <a:pt x="6904" y="0"/>
                    <a:pt x="12771" y="2629"/>
                    <a:pt x="16869" y="7228"/>
                  </a:cubicBezTo>
                </a:path>
                <a:path w="16870" h="21600" stroke="0" extrusionOk="0">
                  <a:moveTo>
                    <a:pt x="-1" y="12"/>
                  </a:moveTo>
                  <a:cubicBezTo>
                    <a:pt x="248" y="4"/>
                    <a:pt x="496" y="-1"/>
                    <a:pt x="745" y="0"/>
                  </a:cubicBezTo>
                  <a:cubicBezTo>
                    <a:pt x="6904" y="0"/>
                    <a:pt x="12771" y="2629"/>
                    <a:pt x="16869" y="7228"/>
                  </a:cubicBezTo>
                  <a:lnTo>
                    <a:pt x="745" y="2160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0" name="AutoShape 88" descr="Diagonali scure verso l'alto"/>
            <p:cNvSpPr>
              <a:spLocks noChangeArrowheads="1"/>
            </p:cNvSpPr>
            <p:nvPr/>
          </p:nvSpPr>
          <p:spPr bwMode="auto">
            <a:xfrm flipH="1">
              <a:off x="1349" y="2273"/>
              <a:ext cx="369" cy="227"/>
            </a:xfrm>
            <a:prstGeom prst="rtTriangle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" name="Line 89"/>
            <p:cNvSpPr>
              <a:spLocks noChangeShapeType="1"/>
            </p:cNvSpPr>
            <p:nvPr/>
          </p:nvSpPr>
          <p:spPr bwMode="auto">
            <a:xfrm flipV="1">
              <a:off x="810" y="1565"/>
              <a:ext cx="0" cy="17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2" name="Line 90"/>
            <p:cNvSpPr>
              <a:spLocks noChangeShapeType="1"/>
            </p:cNvSpPr>
            <p:nvPr/>
          </p:nvSpPr>
          <p:spPr bwMode="auto">
            <a:xfrm>
              <a:off x="612" y="3039"/>
              <a:ext cx="21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cxnSp>
          <p:nvCxnSpPr>
            <p:cNvPr id="113" name="AutoShape 91"/>
            <p:cNvCxnSpPr>
              <a:cxnSpLocks noChangeShapeType="1"/>
            </p:cNvCxnSpPr>
            <p:nvPr/>
          </p:nvCxnSpPr>
          <p:spPr bwMode="auto">
            <a:xfrm rot="16200000">
              <a:off x="498" y="2642"/>
              <a:ext cx="1191" cy="567"/>
            </a:xfrm>
            <a:prstGeom prst="curvedConnector3">
              <a:avLst>
                <a:gd name="adj1" fmla="val 128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14" name="Arc 92"/>
            <p:cNvSpPr>
              <a:spLocks/>
            </p:cNvSpPr>
            <p:nvPr/>
          </p:nvSpPr>
          <p:spPr bwMode="auto">
            <a:xfrm rot="10800000" flipH="1">
              <a:off x="1490" y="2330"/>
              <a:ext cx="54" cy="170"/>
            </a:xfrm>
            <a:custGeom>
              <a:avLst/>
              <a:gdLst>
                <a:gd name="G0" fmla="+- 2 0 0"/>
                <a:gd name="G1" fmla="+- 21600 0 0"/>
                <a:gd name="G2" fmla="+- 21600 0 0"/>
                <a:gd name="T0" fmla="*/ 0 w 20091"/>
                <a:gd name="T1" fmla="*/ 0 h 21600"/>
                <a:gd name="T2" fmla="*/ 20091 w 20091"/>
                <a:gd name="T3" fmla="*/ 13664 h 21600"/>
                <a:gd name="T4" fmla="*/ 2 w 2009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91" h="21600" fill="none" extrusionOk="0">
                  <a:moveTo>
                    <a:pt x="0" y="0"/>
                  </a:moveTo>
                  <a:cubicBezTo>
                    <a:pt x="0" y="0"/>
                    <a:pt x="1" y="-1"/>
                    <a:pt x="2" y="0"/>
                  </a:cubicBezTo>
                  <a:cubicBezTo>
                    <a:pt x="8868" y="0"/>
                    <a:pt x="16833" y="5417"/>
                    <a:pt x="20091" y="13663"/>
                  </a:cubicBezTo>
                </a:path>
                <a:path w="20091" h="21600" stroke="0" extrusionOk="0">
                  <a:moveTo>
                    <a:pt x="0" y="0"/>
                  </a:moveTo>
                  <a:cubicBezTo>
                    <a:pt x="0" y="0"/>
                    <a:pt x="1" y="-1"/>
                    <a:pt x="2" y="0"/>
                  </a:cubicBezTo>
                  <a:cubicBezTo>
                    <a:pt x="8868" y="0"/>
                    <a:pt x="16833" y="5417"/>
                    <a:pt x="20091" y="13663"/>
                  </a:cubicBezTo>
                  <a:lnTo>
                    <a:pt x="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5" name="Arc 93"/>
            <p:cNvSpPr>
              <a:spLocks/>
            </p:cNvSpPr>
            <p:nvPr/>
          </p:nvSpPr>
          <p:spPr bwMode="auto">
            <a:xfrm>
              <a:off x="1663" y="2259"/>
              <a:ext cx="312" cy="99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6" name="Arc 94"/>
            <p:cNvSpPr>
              <a:spLocks/>
            </p:cNvSpPr>
            <p:nvPr/>
          </p:nvSpPr>
          <p:spPr bwMode="auto">
            <a:xfrm rot="-10800000">
              <a:off x="1377" y="2330"/>
              <a:ext cx="113" cy="170"/>
            </a:xfrm>
            <a:custGeom>
              <a:avLst/>
              <a:gdLst>
                <a:gd name="G0" fmla="+- 2 0 0"/>
                <a:gd name="G1" fmla="+- 21600 0 0"/>
                <a:gd name="G2" fmla="+- 21600 0 0"/>
                <a:gd name="T0" fmla="*/ 0 w 21602"/>
                <a:gd name="T1" fmla="*/ 0 h 21600"/>
                <a:gd name="T2" fmla="*/ 21602 w 21602"/>
                <a:gd name="T3" fmla="*/ 21531 h 21600"/>
                <a:gd name="T4" fmla="*/ 2 w 2160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2" h="21600" fill="none" extrusionOk="0">
                  <a:moveTo>
                    <a:pt x="0" y="0"/>
                  </a:moveTo>
                  <a:cubicBezTo>
                    <a:pt x="0" y="0"/>
                    <a:pt x="1" y="-1"/>
                    <a:pt x="2" y="0"/>
                  </a:cubicBezTo>
                  <a:cubicBezTo>
                    <a:pt x="11904" y="0"/>
                    <a:pt x="21563" y="9628"/>
                    <a:pt x="21601" y="21531"/>
                  </a:cubicBezTo>
                </a:path>
                <a:path w="21602" h="21600" stroke="0" extrusionOk="0">
                  <a:moveTo>
                    <a:pt x="0" y="0"/>
                  </a:moveTo>
                  <a:cubicBezTo>
                    <a:pt x="0" y="0"/>
                    <a:pt x="1" y="-1"/>
                    <a:pt x="2" y="0"/>
                  </a:cubicBezTo>
                  <a:cubicBezTo>
                    <a:pt x="11904" y="0"/>
                    <a:pt x="21563" y="9628"/>
                    <a:pt x="21601" y="21531"/>
                  </a:cubicBezTo>
                  <a:lnTo>
                    <a:pt x="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7" name="Arc 95"/>
            <p:cNvSpPr>
              <a:spLocks/>
            </p:cNvSpPr>
            <p:nvPr/>
          </p:nvSpPr>
          <p:spPr bwMode="auto">
            <a:xfrm rot="10800000" flipV="1">
              <a:off x="1544" y="2259"/>
              <a:ext cx="115" cy="14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8" name="Line 96"/>
            <p:cNvSpPr>
              <a:spLocks noChangeShapeType="1"/>
            </p:cNvSpPr>
            <p:nvPr/>
          </p:nvSpPr>
          <p:spPr bwMode="auto">
            <a:xfrm flipV="1">
              <a:off x="929" y="2330"/>
              <a:ext cx="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Line 97"/>
            <p:cNvSpPr>
              <a:spLocks noChangeShapeType="1"/>
            </p:cNvSpPr>
            <p:nvPr/>
          </p:nvSpPr>
          <p:spPr bwMode="auto">
            <a:xfrm>
              <a:off x="1783" y="3039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0" name="Arc 98" descr="Diagonali scure verso l'alto"/>
            <p:cNvSpPr>
              <a:spLocks/>
            </p:cNvSpPr>
            <p:nvPr/>
          </p:nvSpPr>
          <p:spPr bwMode="auto">
            <a:xfrm flipH="1">
              <a:off x="925" y="2159"/>
              <a:ext cx="447" cy="316"/>
            </a:xfrm>
            <a:custGeom>
              <a:avLst/>
              <a:gdLst>
                <a:gd name="G0" fmla="+- 0 0 0"/>
                <a:gd name="G1" fmla="+- 21526 0 0"/>
                <a:gd name="G2" fmla="+- 21600 0 0"/>
                <a:gd name="T0" fmla="*/ 1786 w 19048"/>
                <a:gd name="T1" fmla="*/ 0 h 21526"/>
                <a:gd name="T2" fmla="*/ 19048 w 19048"/>
                <a:gd name="T3" fmla="*/ 11341 h 21526"/>
                <a:gd name="T4" fmla="*/ 0 w 19048"/>
                <a:gd name="T5" fmla="*/ 21526 h 2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48" h="21526" fill="none" extrusionOk="0">
                  <a:moveTo>
                    <a:pt x="1786" y="-1"/>
                  </a:moveTo>
                  <a:cubicBezTo>
                    <a:pt x="9091" y="606"/>
                    <a:pt x="15591" y="4876"/>
                    <a:pt x="19047" y="11341"/>
                  </a:cubicBezTo>
                </a:path>
                <a:path w="19048" h="21526" stroke="0" extrusionOk="0">
                  <a:moveTo>
                    <a:pt x="1786" y="-1"/>
                  </a:moveTo>
                  <a:cubicBezTo>
                    <a:pt x="9091" y="606"/>
                    <a:pt x="15591" y="4876"/>
                    <a:pt x="19047" y="11341"/>
                  </a:cubicBezTo>
                  <a:lnTo>
                    <a:pt x="0" y="21526"/>
                  </a:lnTo>
                  <a:close/>
                </a:path>
              </a:pathLst>
            </a:custGeom>
            <a:pattFill prst="dkUpDiag">
              <a:fgClr>
                <a:srgbClr val="99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1" name="AutoShape 134"/>
            <p:cNvSpPr>
              <a:spLocks noChangeArrowheads="1"/>
            </p:cNvSpPr>
            <p:nvPr/>
          </p:nvSpPr>
          <p:spPr bwMode="auto">
            <a:xfrm>
              <a:off x="1301" y="213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" name="AutoShape 135"/>
            <p:cNvSpPr>
              <a:spLocks noChangeArrowheads="1"/>
            </p:cNvSpPr>
            <p:nvPr/>
          </p:nvSpPr>
          <p:spPr bwMode="auto">
            <a:xfrm>
              <a:off x="901" y="2297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" name="Line 100"/>
            <p:cNvSpPr>
              <a:spLocks noChangeShapeType="1"/>
            </p:cNvSpPr>
            <p:nvPr/>
          </p:nvSpPr>
          <p:spPr bwMode="auto">
            <a:xfrm>
              <a:off x="1718" y="2264"/>
              <a:ext cx="0" cy="7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4" name="AutoShape 136"/>
            <p:cNvSpPr>
              <a:spLocks noChangeArrowheads="1"/>
            </p:cNvSpPr>
            <p:nvPr/>
          </p:nvSpPr>
          <p:spPr bwMode="auto">
            <a:xfrm>
              <a:off x="1694" y="224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70" name="Group 139"/>
          <p:cNvGrpSpPr>
            <a:grpSpLocks/>
          </p:cNvGrpSpPr>
          <p:nvPr/>
        </p:nvGrpSpPr>
        <p:grpSpPr bwMode="auto">
          <a:xfrm>
            <a:off x="5616575" y="1847850"/>
            <a:ext cx="3375025" cy="3105150"/>
            <a:chOff x="2937" y="1565"/>
            <a:chExt cx="2126" cy="1956"/>
          </a:xfrm>
        </p:grpSpPr>
        <p:grpSp>
          <p:nvGrpSpPr>
            <p:cNvPr id="71" name="Group 133"/>
            <p:cNvGrpSpPr>
              <a:grpSpLocks/>
            </p:cNvGrpSpPr>
            <p:nvPr/>
          </p:nvGrpSpPr>
          <p:grpSpPr bwMode="auto">
            <a:xfrm>
              <a:off x="2937" y="1565"/>
              <a:ext cx="2126" cy="1956"/>
              <a:chOff x="2937" y="1565"/>
              <a:chExt cx="2126" cy="1956"/>
            </a:xfrm>
          </p:grpSpPr>
          <p:sp>
            <p:nvSpPr>
              <p:cNvPr id="74" name="AutoShape 132" descr="Diagonali scure verso l'alto"/>
              <p:cNvSpPr>
                <a:spLocks noChangeArrowheads="1"/>
              </p:cNvSpPr>
              <p:nvPr/>
            </p:nvSpPr>
            <p:spPr bwMode="auto">
              <a:xfrm rot="-5400000">
                <a:off x="3980" y="2358"/>
                <a:ext cx="86" cy="29"/>
              </a:xfrm>
              <a:prstGeom prst="rtTriangle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" name="AutoShape 131" descr="Diagonali scure verso l'alto"/>
              <p:cNvSpPr>
                <a:spLocks noChangeArrowheads="1"/>
              </p:cNvSpPr>
              <p:nvPr/>
            </p:nvSpPr>
            <p:spPr bwMode="auto">
              <a:xfrm flipH="1">
                <a:off x="3957" y="2346"/>
                <a:ext cx="86" cy="97"/>
              </a:xfrm>
              <a:prstGeom prst="rtTriangle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6" name="AutoShape 130" descr="Diagonali scure verso l'alto"/>
              <p:cNvSpPr>
                <a:spLocks noChangeArrowheads="1"/>
              </p:cNvSpPr>
              <p:nvPr/>
            </p:nvSpPr>
            <p:spPr bwMode="auto">
              <a:xfrm flipH="1">
                <a:off x="3869" y="2443"/>
                <a:ext cx="88" cy="47"/>
              </a:xfrm>
              <a:prstGeom prst="rtTriangle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7" name="Rectangle 129" descr="Diagonali scure verso l'alto"/>
              <p:cNvSpPr>
                <a:spLocks noChangeArrowheads="1"/>
              </p:cNvSpPr>
              <p:nvPr/>
            </p:nvSpPr>
            <p:spPr bwMode="auto">
              <a:xfrm>
                <a:off x="3957" y="2443"/>
                <a:ext cx="86" cy="47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8" name="AutoShape 127" descr="Diagonali scure verso l'alto"/>
              <p:cNvSpPr>
                <a:spLocks noChangeArrowheads="1"/>
              </p:cNvSpPr>
              <p:nvPr/>
            </p:nvSpPr>
            <p:spPr bwMode="auto">
              <a:xfrm>
                <a:off x="3672" y="2401"/>
                <a:ext cx="85" cy="89"/>
              </a:xfrm>
              <a:prstGeom prst="rtTriangle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9" name="Rectangle 124" descr="Diagonali scure verso l'alto"/>
              <p:cNvSpPr>
                <a:spLocks noChangeArrowheads="1"/>
              </p:cNvSpPr>
              <p:nvPr/>
            </p:nvSpPr>
            <p:spPr bwMode="auto">
              <a:xfrm>
                <a:off x="3827" y="2490"/>
                <a:ext cx="216" cy="547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0" name="Rectangle 123" descr="Diagonali scure verso l'alto"/>
              <p:cNvSpPr>
                <a:spLocks noChangeArrowheads="1"/>
              </p:cNvSpPr>
              <p:nvPr/>
            </p:nvSpPr>
            <p:spPr bwMode="auto">
              <a:xfrm>
                <a:off x="3779" y="2490"/>
                <a:ext cx="48" cy="549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1" name="Rectangle 122" descr="Diagonali scure verso l'alto"/>
              <p:cNvSpPr>
                <a:spLocks noChangeArrowheads="1"/>
              </p:cNvSpPr>
              <p:nvPr/>
            </p:nvSpPr>
            <p:spPr bwMode="auto">
              <a:xfrm>
                <a:off x="3674" y="2490"/>
                <a:ext cx="105" cy="547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" name="AutoShape 121" descr="Diagonali scure verso l'alto"/>
              <p:cNvSpPr>
                <a:spLocks noChangeArrowheads="1"/>
              </p:cNvSpPr>
              <p:nvPr/>
            </p:nvSpPr>
            <p:spPr bwMode="auto">
              <a:xfrm>
                <a:off x="3589" y="2043"/>
                <a:ext cx="28" cy="32"/>
              </a:xfrm>
              <a:prstGeom prst="rtTriangle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" name="AutoShape 120" descr="Diagonali scure verso l'alto"/>
              <p:cNvSpPr>
                <a:spLocks noChangeArrowheads="1"/>
              </p:cNvSpPr>
              <p:nvPr/>
            </p:nvSpPr>
            <p:spPr bwMode="auto">
              <a:xfrm>
                <a:off x="3617" y="2075"/>
                <a:ext cx="28" cy="60"/>
              </a:xfrm>
              <a:prstGeom prst="rtTriangle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4" name="AutoShape 119" descr="Diagonali scure verso l'alto"/>
              <p:cNvSpPr>
                <a:spLocks noChangeArrowheads="1"/>
              </p:cNvSpPr>
              <p:nvPr/>
            </p:nvSpPr>
            <p:spPr bwMode="auto">
              <a:xfrm>
                <a:off x="3645" y="2159"/>
                <a:ext cx="29" cy="187"/>
              </a:xfrm>
              <a:prstGeom prst="rtTriangle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" name="Rectangle 117" descr="Diagonali scure verso l'alto"/>
              <p:cNvSpPr>
                <a:spLocks noChangeArrowheads="1"/>
              </p:cNvSpPr>
              <p:nvPr/>
            </p:nvSpPr>
            <p:spPr bwMode="auto">
              <a:xfrm>
                <a:off x="3617" y="2135"/>
                <a:ext cx="28" cy="211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6" name="Rectangle 116" descr="Diagonali scure verso l'alto"/>
              <p:cNvSpPr>
                <a:spLocks noChangeArrowheads="1"/>
              </p:cNvSpPr>
              <p:nvPr/>
            </p:nvSpPr>
            <p:spPr bwMode="auto">
              <a:xfrm>
                <a:off x="3589" y="2075"/>
                <a:ext cx="28" cy="271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7" name="Rectangle 115" descr="Diagonali scure verso l'alto"/>
              <p:cNvSpPr>
                <a:spLocks noChangeArrowheads="1"/>
              </p:cNvSpPr>
              <p:nvPr/>
            </p:nvSpPr>
            <p:spPr bwMode="auto">
              <a:xfrm>
                <a:off x="3254" y="2346"/>
                <a:ext cx="420" cy="693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8" name="Rectangle 114" descr="Diagonali scure verso l'alto"/>
              <p:cNvSpPr>
                <a:spLocks noChangeArrowheads="1"/>
              </p:cNvSpPr>
              <p:nvPr/>
            </p:nvSpPr>
            <p:spPr bwMode="auto">
              <a:xfrm>
                <a:off x="3491" y="2034"/>
                <a:ext cx="98" cy="312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9" name="Arc 112" descr="Diagonali scure verso l'alto"/>
              <p:cNvSpPr>
                <a:spLocks/>
              </p:cNvSpPr>
              <p:nvPr/>
            </p:nvSpPr>
            <p:spPr bwMode="auto">
              <a:xfrm>
                <a:off x="3509" y="2010"/>
                <a:ext cx="80" cy="3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" name="Line 6"/>
              <p:cNvSpPr>
                <a:spLocks noChangeShapeType="1"/>
              </p:cNvSpPr>
              <p:nvPr/>
            </p:nvSpPr>
            <p:spPr bwMode="auto">
              <a:xfrm flipV="1">
                <a:off x="3135" y="1565"/>
                <a:ext cx="0" cy="17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" name="Line 7"/>
              <p:cNvSpPr>
                <a:spLocks noChangeShapeType="1"/>
              </p:cNvSpPr>
              <p:nvPr/>
            </p:nvSpPr>
            <p:spPr bwMode="auto">
              <a:xfrm>
                <a:off x="2937" y="3039"/>
                <a:ext cx="21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cxnSp>
            <p:nvCxnSpPr>
              <p:cNvPr id="92" name="AutoShape 11"/>
              <p:cNvCxnSpPr>
                <a:cxnSpLocks noChangeShapeType="1"/>
              </p:cNvCxnSpPr>
              <p:nvPr/>
            </p:nvCxnSpPr>
            <p:spPr bwMode="auto">
              <a:xfrm rot="16200000">
                <a:off x="2823" y="2642"/>
                <a:ext cx="1191" cy="567"/>
              </a:xfrm>
              <a:prstGeom prst="curvedConnector3">
                <a:avLst>
                  <a:gd name="adj1" fmla="val 12871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93" name="Arc 13"/>
              <p:cNvSpPr>
                <a:spLocks/>
              </p:cNvSpPr>
              <p:nvPr/>
            </p:nvSpPr>
            <p:spPr bwMode="auto">
              <a:xfrm rot="10800000" flipH="1">
                <a:off x="3815" y="2330"/>
                <a:ext cx="54" cy="170"/>
              </a:xfrm>
              <a:custGeom>
                <a:avLst/>
                <a:gdLst>
                  <a:gd name="G0" fmla="+- 2 0 0"/>
                  <a:gd name="G1" fmla="+- 21600 0 0"/>
                  <a:gd name="G2" fmla="+- 21600 0 0"/>
                  <a:gd name="T0" fmla="*/ 0 w 20091"/>
                  <a:gd name="T1" fmla="*/ 0 h 21600"/>
                  <a:gd name="T2" fmla="*/ 20091 w 20091"/>
                  <a:gd name="T3" fmla="*/ 13664 h 21600"/>
                  <a:gd name="T4" fmla="*/ 2 w 2009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091" h="21600" fill="none" extrusionOk="0">
                    <a:moveTo>
                      <a:pt x="0" y="0"/>
                    </a:moveTo>
                    <a:cubicBezTo>
                      <a:pt x="0" y="0"/>
                      <a:pt x="1" y="-1"/>
                      <a:pt x="2" y="0"/>
                    </a:cubicBezTo>
                    <a:cubicBezTo>
                      <a:pt x="8868" y="0"/>
                      <a:pt x="16833" y="5417"/>
                      <a:pt x="20091" y="13663"/>
                    </a:cubicBezTo>
                  </a:path>
                  <a:path w="20091" h="21600" stroke="0" extrusionOk="0">
                    <a:moveTo>
                      <a:pt x="0" y="0"/>
                    </a:moveTo>
                    <a:cubicBezTo>
                      <a:pt x="0" y="0"/>
                      <a:pt x="1" y="-1"/>
                      <a:pt x="2" y="0"/>
                    </a:cubicBezTo>
                    <a:cubicBezTo>
                      <a:pt x="8868" y="0"/>
                      <a:pt x="16833" y="5417"/>
                      <a:pt x="20091" y="13663"/>
                    </a:cubicBezTo>
                    <a:lnTo>
                      <a:pt x="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" name="Arc 16"/>
              <p:cNvSpPr>
                <a:spLocks/>
              </p:cNvSpPr>
              <p:nvPr/>
            </p:nvSpPr>
            <p:spPr bwMode="auto">
              <a:xfrm>
                <a:off x="3988" y="2259"/>
                <a:ext cx="312" cy="9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5" name="Arc 33"/>
              <p:cNvSpPr>
                <a:spLocks/>
              </p:cNvSpPr>
              <p:nvPr/>
            </p:nvSpPr>
            <p:spPr bwMode="auto">
              <a:xfrm rot="-10800000">
                <a:off x="3702" y="2330"/>
                <a:ext cx="113" cy="170"/>
              </a:xfrm>
              <a:custGeom>
                <a:avLst/>
                <a:gdLst>
                  <a:gd name="G0" fmla="+- 2 0 0"/>
                  <a:gd name="G1" fmla="+- 21600 0 0"/>
                  <a:gd name="G2" fmla="+- 21600 0 0"/>
                  <a:gd name="T0" fmla="*/ 0 w 21602"/>
                  <a:gd name="T1" fmla="*/ 0 h 21600"/>
                  <a:gd name="T2" fmla="*/ 21602 w 21602"/>
                  <a:gd name="T3" fmla="*/ 21531 h 21600"/>
                  <a:gd name="T4" fmla="*/ 2 w 2160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2" h="21600" fill="none" extrusionOk="0">
                    <a:moveTo>
                      <a:pt x="0" y="0"/>
                    </a:moveTo>
                    <a:cubicBezTo>
                      <a:pt x="0" y="0"/>
                      <a:pt x="1" y="-1"/>
                      <a:pt x="2" y="0"/>
                    </a:cubicBezTo>
                    <a:cubicBezTo>
                      <a:pt x="11904" y="0"/>
                      <a:pt x="21563" y="9628"/>
                      <a:pt x="21601" y="21531"/>
                    </a:cubicBezTo>
                  </a:path>
                  <a:path w="21602" h="21600" stroke="0" extrusionOk="0">
                    <a:moveTo>
                      <a:pt x="0" y="0"/>
                    </a:moveTo>
                    <a:cubicBezTo>
                      <a:pt x="0" y="0"/>
                      <a:pt x="1" y="-1"/>
                      <a:pt x="2" y="0"/>
                    </a:cubicBezTo>
                    <a:cubicBezTo>
                      <a:pt x="11904" y="0"/>
                      <a:pt x="21563" y="9628"/>
                      <a:pt x="21601" y="21531"/>
                    </a:cubicBezTo>
                    <a:lnTo>
                      <a:pt x="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6" name="Arc 34"/>
              <p:cNvSpPr>
                <a:spLocks/>
              </p:cNvSpPr>
              <p:nvPr/>
            </p:nvSpPr>
            <p:spPr bwMode="auto">
              <a:xfrm rot="10800000" flipV="1">
                <a:off x="3869" y="2259"/>
                <a:ext cx="115" cy="1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7" name="Line 39"/>
              <p:cNvSpPr>
                <a:spLocks noChangeShapeType="1"/>
              </p:cNvSpPr>
              <p:nvPr/>
            </p:nvSpPr>
            <p:spPr bwMode="auto">
              <a:xfrm flipV="1">
                <a:off x="3254" y="2330"/>
                <a:ext cx="0" cy="7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8" name="Line 41"/>
              <p:cNvSpPr>
                <a:spLocks noChangeShapeType="1"/>
              </p:cNvSpPr>
              <p:nvPr/>
            </p:nvSpPr>
            <p:spPr bwMode="auto">
              <a:xfrm>
                <a:off x="4108" y="303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9" name="Line 55"/>
              <p:cNvSpPr>
                <a:spLocks noChangeShapeType="1"/>
              </p:cNvSpPr>
              <p:nvPr/>
            </p:nvSpPr>
            <p:spPr bwMode="auto">
              <a:xfrm>
                <a:off x="4043" y="2264"/>
                <a:ext cx="0" cy="7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" name="Arc 106" descr="Diagonali scure verso l'alto"/>
              <p:cNvSpPr>
                <a:spLocks/>
              </p:cNvSpPr>
              <p:nvPr/>
            </p:nvSpPr>
            <p:spPr bwMode="auto">
              <a:xfrm flipH="1">
                <a:off x="3254" y="2010"/>
                <a:ext cx="255" cy="336"/>
              </a:xfrm>
              <a:custGeom>
                <a:avLst/>
                <a:gdLst>
                  <a:gd name="G0" fmla="+- 1762 0 0"/>
                  <a:gd name="G1" fmla="+- 21600 0 0"/>
                  <a:gd name="G2" fmla="+- 21600 0 0"/>
                  <a:gd name="T0" fmla="*/ 0 w 23362"/>
                  <a:gd name="T1" fmla="*/ 72 h 21600"/>
                  <a:gd name="T2" fmla="*/ 23362 w 23362"/>
                  <a:gd name="T3" fmla="*/ 21600 h 21600"/>
                  <a:gd name="T4" fmla="*/ 1762 w 2336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362" h="21600" fill="none" extrusionOk="0">
                    <a:moveTo>
                      <a:pt x="-1" y="71"/>
                    </a:moveTo>
                    <a:cubicBezTo>
                      <a:pt x="586" y="24"/>
                      <a:pt x="1173" y="-1"/>
                      <a:pt x="1762" y="0"/>
                    </a:cubicBezTo>
                    <a:cubicBezTo>
                      <a:pt x="13691" y="0"/>
                      <a:pt x="23362" y="9670"/>
                      <a:pt x="23362" y="21600"/>
                    </a:cubicBezTo>
                  </a:path>
                  <a:path w="23362" h="21600" stroke="0" extrusionOk="0">
                    <a:moveTo>
                      <a:pt x="-1" y="71"/>
                    </a:moveTo>
                    <a:cubicBezTo>
                      <a:pt x="586" y="24"/>
                      <a:pt x="1173" y="-1"/>
                      <a:pt x="1762" y="0"/>
                    </a:cubicBezTo>
                    <a:cubicBezTo>
                      <a:pt x="13691" y="0"/>
                      <a:pt x="23362" y="9670"/>
                      <a:pt x="23362" y="21600"/>
                    </a:cubicBezTo>
                    <a:lnTo>
                      <a:pt x="1762" y="21600"/>
                    </a:lnTo>
                    <a:close/>
                  </a:path>
                </a:pathLst>
              </a:cu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101" name="AutoShape 108"/>
              <p:cNvCxnSpPr>
                <a:cxnSpLocks noChangeShapeType="1"/>
                <a:stCxn id="102" idx="3"/>
                <a:endCxn id="104" idx="1"/>
              </p:cNvCxnSpPr>
              <p:nvPr/>
            </p:nvCxnSpPr>
            <p:spPr bwMode="auto">
              <a:xfrm>
                <a:off x="3539" y="2010"/>
                <a:ext cx="240" cy="48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02" name="AutoShape 105"/>
              <p:cNvSpPr>
                <a:spLocks noChangeArrowheads="1"/>
              </p:cNvSpPr>
              <p:nvPr/>
            </p:nvSpPr>
            <p:spPr bwMode="auto">
              <a:xfrm>
                <a:off x="3491" y="198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" name="Arc 109"/>
              <p:cNvSpPr>
                <a:spLocks/>
              </p:cNvSpPr>
              <p:nvPr/>
            </p:nvSpPr>
            <p:spPr bwMode="auto">
              <a:xfrm flipV="1">
                <a:off x="3815" y="2273"/>
                <a:ext cx="228" cy="21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" name="AutoShape 20"/>
              <p:cNvSpPr>
                <a:spLocks noChangeArrowheads="1"/>
              </p:cNvSpPr>
              <p:nvPr/>
            </p:nvSpPr>
            <p:spPr bwMode="auto">
              <a:xfrm>
                <a:off x="3779" y="2466"/>
                <a:ext cx="48" cy="48"/>
              </a:xfrm>
              <a:prstGeom prst="octagon">
                <a:avLst>
                  <a:gd name="adj" fmla="val 29287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5" name="AutoShape 128" descr="Diagonali scure verso l'alto"/>
              <p:cNvSpPr>
                <a:spLocks noChangeArrowheads="1"/>
              </p:cNvSpPr>
              <p:nvPr/>
            </p:nvSpPr>
            <p:spPr bwMode="auto">
              <a:xfrm rot="2430121">
                <a:off x="3657" y="2387"/>
                <a:ext cx="57" cy="28"/>
              </a:xfrm>
              <a:prstGeom prst="rtTriangle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2" name="AutoShape 99"/>
            <p:cNvSpPr>
              <a:spLocks noChangeArrowheads="1"/>
            </p:cNvSpPr>
            <p:nvPr/>
          </p:nvSpPr>
          <p:spPr bwMode="auto">
            <a:xfrm>
              <a:off x="4019" y="224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" name="AutoShape 137"/>
            <p:cNvSpPr>
              <a:spLocks noChangeArrowheads="1"/>
            </p:cNvSpPr>
            <p:nvPr/>
          </p:nvSpPr>
          <p:spPr bwMode="auto">
            <a:xfrm>
              <a:off x="3230" y="232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5" name="Text Box 142"/>
          <p:cNvSpPr txBox="1">
            <a:spLocks noChangeArrowheads="1"/>
          </p:cNvSpPr>
          <p:nvPr/>
        </p:nvSpPr>
        <p:spPr bwMode="auto">
          <a:xfrm>
            <a:off x="1885950" y="4908550"/>
            <a:ext cx="3600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di Simpson 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1/3: 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consi-dera 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l’area sottesa alla parabola passante per tre punti</a:t>
            </a:r>
          </a:p>
        </p:txBody>
      </p:sp>
      <p:sp>
        <p:nvSpPr>
          <p:cNvPr id="126" name="Text Box 140"/>
          <p:cNvSpPr txBox="1">
            <a:spLocks noChangeArrowheads="1"/>
          </p:cNvSpPr>
          <p:nvPr/>
        </p:nvSpPr>
        <p:spPr bwMode="auto">
          <a:xfrm>
            <a:off x="5619750" y="4953000"/>
            <a:ext cx="3295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di Simpson 3/8:</a:t>
            </a: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considera l’area sottesa alla cubica passante per quattro punti</a:t>
            </a:r>
          </a:p>
        </p:txBody>
      </p:sp>
      <p:sp>
        <p:nvSpPr>
          <p:cNvPr id="1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ottiene utilizzando un polinomio inter-polante di secondo grado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800" dirty="0" smtClean="0"/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800" dirty="0" smtClean="0"/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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x</a:t>
            </a:r>
            <a:r>
              <a:rPr lang="it-IT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0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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x</a:t>
            </a:r>
            <a:r>
              <a:rPr lang="it-IT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2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e sia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f</a:t>
            </a:r>
            <a:r>
              <a:rPr lang="it-IT" sz="28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2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x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)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rappresentata dal 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polinomio di Lagrange di grado due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; l’integrale diviene:</a:t>
            </a:r>
          </a:p>
          <a:p>
            <a:pPr marL="720000" lvl="1" indent="-360000" algn="just">
              <a:defRPr/>
            </a:pPr>
            <a:endParaRPr lang="it-IT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di Simpson 1/3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286000"/>
            <a:ext cx="38211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1905000" y="4495800"/>
            <a:ext cx="7102475" cy="2057400"/>
            <a:chOff x="1905000" y="4495800"/>
            <a:chExt cx="7102475" cy="20574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5000" y="5638800"/>
              <a:ext cx="3362325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81600" y="5551487"/>
              <a:ext cx="3825875" cy="100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82850" y="5503862"/>
              <a:ext cx="3379787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3600" y="4495800"/>
              <a:ext cx="4619625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981200"/>
            <a:ext cx="37195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 seguito ad integrazione e a semplificazioni algebriche, risulta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ym typeface="Symbol" pitchFamily="18" charset="2"/>
            </a:endParaRPr>
          </a:p>
          <a:p>
            <a:pPr marL="720000" lvl="1" indent="-360000" algn="just">
              <a:defRPr/>
            </a:pPr>
            <a:endParaRPr lang="it-IT" sz="1400" dirty="0" smtClean="0">
              <a:sym typeface="Symbol" pitchFamily="18" charset="2"/>
            </a:endParaRPr>
          </a:p>
          <a:p>
            <a:pPr marL="720000" lvl="1" indent="-360000" algn="just">
              <a:defRPr/>
            </a:pPr>
            <a:r>
              <a:rPr lang="it-IT" sz="2400" dirty="0" smtClean="0">
                <a:sym typeface="Symbol" pitchFamily="18" charset="2"/>
              </a:rPr>
              <a:t>	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con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h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=(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b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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)/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2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: la 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Regola di Simpson 1/3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La Regola di Simpson 1/3 deve il suo nome alla presenza del termine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h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/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3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nella sua espressione, e può essere riscritta nella forma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ym typeface="Symbol" pitchFamily="18" charset="2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ym typeface="Symbol" pitchFamily="18" charset="2"/>
            </a:endParaRPr>
          </a:p>
          <a:p>
            <a:pPr marL="720000" lvl="1" indent="-360000" algn="just">
              <a:defRPr/>
            </a:pPr>
            <a:r>
              <a:rPr lang="it-IT" sz="2400" dirty="0" smtClean="0">
                <a:sym typeface="Symbol" pitchFamily="18" charset="2"/>
              </a:rPr>
              <a:t>	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con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x</a:t>
            </a:r>
            <a:r>
              <a:rPr lang="it-IT" sz="24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1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/>
              </a:rPr>
              <a:t>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(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+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b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)/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2, punto medio dell’intervallo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[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,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b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]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 tre punti che compaiono nella Regola di Simpson 1/3 hanno pesi di quadratura diversi:</a:t>
            </a:r>
          </a:p>
          <a:p>
            <a:pPr marL="1177200" lvl="2" indent="-360000" algn="just">
              <a:buSzPct val="70000"/>
              <a:buBlip>
                <a:blip r:embed="rId5"/>
              </a:buBlip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2/3 per il nodo interno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</a:p>
          <a:p>
            <a:pPr marL="1177200" lvl="2" indent="-360000" algn="just">
              <a:buSzPct val="70000"/>
              <a:buBlip>
                <a:blip r:embed="rId5"/>
              </a:buBlip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1/6 per gli estremi dell’intervallo di integrazione</a:t>
            </a: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di Simpson 1/3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114800"/>
            <a:ext cx="3984625" cy="71755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di Simpson 1/3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76400"/>
            <a:ext cx="4114800" cy="6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</a:t>
            </a: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Confronto  Trapezi vs. Simpson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2125" y="2667000"/>
            <a:ext cx="7381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688959"/>
            <a:ext cx="5029200" cy="216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 nella Regola di Simpson 1/3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L’applicazione su di un unico intervallo della regola di Simpson 1/3 produce un errore di troncamento pari a 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o, poiché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h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=(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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)/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2</a:t>
            </a:r>
          </a:p>
          <a:p>
            <a:pPr marL="720000" lvl="1" indent="-360000" algn="just"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Symbol" pitchFamily="18" charset="2"/>
            </a:endParaRPr>
          </a:p>
          <a:p>
            <a:pPr marL="720000" lvl="1" indent="-360000" algn="just"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</a:t>
            </a: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con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[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a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,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b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]</a:t>
            </a:r>
          </a:p>
        </p:txBody>
      </p:sp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590800"/>
            <a:ext cx="283227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9603" y="4114800"/>
            <a:ext cx="304939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 nella Regola di Simpson 1/3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La Regola di Simpson 1/3 è più accurata della Regola dei Trapezi ed è più accurata di quanto ci si potrebbe aspettare: anziché essere proporzionale alla derivata terza, l’errore contiene una derivata di ordine quattro</a:t>
            </a:r>
          </a:p>
          <a:p>
            <a:pPr marL="1177200" lvl="2" indent="-360000" algn="just">
              <a:buSzPct val="7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Durante l’integrazione, utilizzando il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polinomio di Newton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Gregory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, il coefficiente del termine di terzo ordine va a zero</a:t>
            </a:r>
          </a:p>
          <a:p>
            <a:pPr marL="1177200" lvl="2" indent="-360000" algn="just">
              <a:buSzPct val="7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La Regola di Simpson 1/3 raggiunge un’accu-ratezza del terzo ordine, pur essendo basata solo su tre punti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72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Come per la Regola dei Trapezi, la Regola di Simpson 1/3 può essere ricavata integrando il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polinomio inter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polante di Newton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/>
              </a:rPr>
              <a:t>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Gregory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con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/>
              </a:rPr>
              <a:t>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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a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)/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h</a:t>
            </a:r>
            <a:r>
              <a:rPr lang="it-IT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,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h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/>
              </a:rPr>
              <a:t>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b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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a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)/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itchFamily="18" charset="2"/>
              </a:rPr>
              <a:t>2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,</a:t>
            </a:r>
            <a:endParaRPr lang="it-IT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  <a:sym typeface="Symbol" pitchFamily="18" charset="2"/>
            </a:endParaRPr>
          </a:p>
          <a:p>
            <a:pPr marL="720000" lvl="1" indent="-360000" algn="just">
              <a:defRPr/>
            </a:pP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	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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/>
              </a:rPr>
              <a:t>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)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, </a:t>
            </a:r>
          </a:p>
          <a:p>
            <a:pPr marL="720000" lvl="1" indent="-360000" algn="just"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	</a:t>
            </a:r>
            <a:r>
              <a:rPr lang="it-IT" sz="2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2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/>
              </a:rPr>
              <a:t>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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)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/>
              </a:rPr>
              <a:t>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2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)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))(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)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))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/>
              </a:rPr>
              <a:t></a:t>
            </a:r>
          </a:p>
          <a:p>
            <a:pPr marL="720000" lvl="1" indent="-360000" algn="just">
              <a:defRPr/>
            </a:pP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/>
              </a:rPr>
              <a:t>	         </a:t>
            </a:r>
            <a:r>
              <a:rPr lang="it-IT" sz="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/>
              </a:rPr>
              <a:t>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/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/>
              </a:rPr>
              <a:t>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)2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1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2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,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</a:p>
          <a:p>
            <a:pPr marL="720000" lvl="1" indent="-360000" algn="just"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	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 … </a:t>
            </a:r>
          </a:p>
          <a:p>
            <a:pPr marL="720000" lvl="1" indent="-360000" algn="just"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	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  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 </a:t>
            </a:r>
            <a:r>
              <a:rPr lang="it-IT" sz="2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it-IT" sz="22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</a:t>
            </a:r>
            <a:r>
              <a:rPr lang="it-IT" sz="2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0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</a:t>
            </a:r>
            <a:r>
              <a:rPr lang="it-IT" sz="22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n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f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2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0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)/(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n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!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h</a:t>
            </a:r>
            <a:r>
              <a:rPr lang="it-IT" sz="2200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n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 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/>
              </a:rPr>
              <a:t></a:t>
            </a:r>
            <a:r>
              <a:rPr lang="it-IT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/>
              </a:rPr>
              <a:t>n</a:t>
            </a:r>
            <a:endParaRPr lang="it-IT" sz="22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  <a:sym typeface="Symbol" pitchFamily="18" charset="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59436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Calcolo dell’errore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476500" y="2362200"/>
            <a:ext cx="5524500" cy="1981200"/>
            <a:chOff x="2476500" y="2362200"/>
            <a:chExt cx="5524500" cy="19812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0" y="3057525"/>
              <a:ext cx="289560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76500" y="2362200"/>
              <a:ext cx="552450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1800" y="3657600"/>
              <a:ext cx="460317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72175" y="3286800"/>
              <a:ext cx="2000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72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Si noti come sia stato utilizzato il polinomio inter-polante di grado tre e come gli estremi di integrazione coincidano rispettivamente con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r>
              <a:rPr lang="it-IT" sz="24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0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ed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r>
              <a:rPr lang="it-IT" sz="24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con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r>
              <a:rPr lang="it-IT" sz="24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punto medio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Poiché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=(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x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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)/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h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,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l’integrale per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  che varia tra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  <a:sym typeface="Symbol" pitchFamily="18" charset="2"/>
              </a:rPr>
              <a:t>0 e 2 risulta: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59436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Calcolo dell’errore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3400" y="3733800"/>
            <a:ext cx="8610600" cy="2619375"/>
            <a:chOff x="533400" y="3524250"/>
            <a:chExt cx="8610600" cy="26193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3524250"/>
              <a:ext cx="83153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5325" y="4800600"/>
              <a:ext cx="844867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547200" y="4800600"/>
              <a:ext cx="152400" cy="13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72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Pertanto: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È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significativo notare come il coefficiente della terza differenza divisa si annulli</a:t>
            </a:r>
          </a:p>
          <a:p>
            <a:pPr marL="1177200" lvl="2" indent="-360000" algn="just">
              <a:buClr>
                <a:srgbClr val="FF0000"/>
              </a:buClr>
              <a:buFont typeface="Wingdings" pitchFamily="2" charset="2"/>
              <a:buChar char="ð"/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 formula ha un’accuratezza del terzo ordine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Infine, il valore dell’integrale può essere riscritto nella forma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  <a:sym typeface="Symbol" pitchFamily="18" charset="2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  <a:sym typeface="Symbol" pitchFamily="18" charset="2"/>
            </a:endParaRPr>
          </a:p>
          <a:p>
            <a:pPr marL="720000" lvl="1" indent="-360000" algn="just"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	dove il primo termine rappresenta la Regola di Simpson 1/3 ed il secondo l’errore di troncamento</a:t>
            </a:r>
            <a:endParaRPr lang="it-IT" sz="2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59436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Calcolo dell’errore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676400"/>
            <a:ext cx="58054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267200"/>
            <a:ext cx="52197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Così come per la Regola dei Trapezi, si può migliorare l’approssimazione dell’integrale calcolato con la Regola di Simpson 1/3 divi-dendo l’intervallo di integrazione in un dato numero di intervalli di uguale ampiezza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L’integrale sull’intero intervallo di integra-zione può quindi essere calcolato come</a:t>
            </a:r>
            <a:endParaRPr lang="it-IT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720000" lvl="1" indent="-360000" algn="just"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sz="34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di Simpson 1/3 composita</a:t>
            </a:r>
            <a:r>
              <a:rPr lang="it-IT" altLang="en-US" sz="34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 1</a:t>
            </a:r>
            <a:endParaRPr lang="it-IT" altLang="en-US" sz="34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1863" y="3552825"/>
            <a:ext cx="165893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0300" y="5334000"/>
            <a:ext cx="65151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71628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Integrazione numerica “manuale”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funzione da integrare può essere:</a:t>
            </a:r>
          </a:p>
          <a:p>
            <a:pPr marL="1177200" lvl="2" indent="-360000" algn="just">
              <a:buSzPct val="7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funzione continua di tipo semplice (poli-nomiale, esponenziale o trigonometrica)</a:t>
            </a:r>
          </a:p>
          <a:p>
            <a:pPr marL="1177200" lvl="2" indent="-360000" algn="just">
              <a:buSzPct val="7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funzione continua difficile o impossibile da integrare direttamente</a:t>
            </a:r>
          </a:p>
          <a:p>
            <a:pPr marL="1177200" lvl="2" indent="-360000" algn="just">
              <a:buSzPct val="7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funzione tabulata, dove i valori di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sono noti in un numero discreto di punti, ciò che accade normalmente per “dati speri-mentali”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nel primo caso, l’integrale può essere calcolato in maniera esatta, utilizzando tec-niche analitiche; negli altri casi, si impie-gano metodi approssimati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905000" y="2209800"/>
            <a:ext cx="7172325" cy="1552575"/>
            <a:chOff x="525" y="1644"/>
            <a:chExt cx="4710" cy="1026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" y="1644"/>
              <a:ext cx="471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9" y="2148"/>
              <a:ext cx="2970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Utilizzando la Regola di Simpson relativamente a ciascun integrale si ottiene</a:t>
            </a: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/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1200" dirty="0" smtClean="0"/>
          </a:p>
          <a:p>
            <a:pPr marL="720000" lvl="1" indent="-360000" algn="just">
              <a:defRPr/>
            </a:pPr>
            <a:r>
              <a:rPr lang="it-IT" sz="2400" dirty="0" smtClean="0"/>
              <a:t>	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combinando i termini ed utilizzando la definizione di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h,</a:t>
            </a: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i="1" dirty="0" smtClean="0">
              <a:latin typeface="Times New Roman" pitchFamily="18" charset="0"/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i="1" dirty="0" smtClean="0">
              <a:latin typeface="Times New Roman" pitchFamily="18" charset="0"/>
            </a:endParaRPr>
          </a:p>
          <a:p>
            <a:pPr marL="720000" lvl="1" indent="-360000" algn="just">
              <a:defRPr/>
            </a:pPr>
            <a:r>
              <a:rPr lang="it-IT" sz="800" dirty="0" smtClean="0"/>
              <a:t>	</a:t>
            </a:r>
          </a:p>
          <a:p>
            <a:pPr marL="720000" lvl="1" indent="-360000" algn="just">
              <a:defRPr/>
            </a:pPr>
            <a:r>
              <a:rPr lang="it-IT" sz="2400" dirty="0" smtClean="0"/>
              <a:t>	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il primo termine rappresenta l’ampiezza del-l’intervallo di integrazione, ed il secondo l’altezza media della funzione sull’intervallo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sz="34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di Simpson 1/3 composita</a:t>
            </a:r>
            <a:r>
              <a:rPr lang="it-IT" altLang="en-US" sz="34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 2</a:t>
            </a:r>
            <a:endParaRPr lang="it-IT" altLang="en-US" sz="34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1062" y="4533900"/>
            <a:ext cx="8262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</a:t>
            </a: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Per l’applicazione della Regola di Simpson com-posita occorre utilizzare un numero pari di in-tervalli (un numero dispari di nodi di quadra-tura)</a:t>
            </a: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L’errore approssimato si calcola come per la Regola dei Trapezi composita: sommando gli errori relativi ad ogni intervallo e calcolando la media della derivata; si ottiene:</a:t>
            </a:r>
          </a:p>
          <a:p>
            <a:pPr marL="1177200" lvl="2" indent="-360000" algn="just">
              <a:buBlip>
                <a:blip r:embed="rId3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1177200" lvl="2" indent="-360000" algn="just">
              <a:buBlip>
                <a:blip r:embed="rId3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1177200" lvl="2" indent="-360000" algn="just"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	dove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f</a:t>
            </a:r>
            <a:r>
              <a:rPr lang="it-IT" sz="9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 </a:t>
            </a:r>
            <a:r>
              <a:rPr lang="it-IT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(4)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rappresenta il valor medio della deri-vata del quarto ordine sull’intervallo di integra-zione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[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,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b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]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sz="34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di Simpson 1/3 composita</a:t>
            </a:r>
            <a:r>
              <a:rPr lang="it-IT" altLang="en-US" sz="34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 3</a:t>
            </a:r>
            <a:endParaRPr lang="it-IT" altLang="en-US" sz="34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57600" y="4724400"/>
            <a:ext cx="3228975" cy="701675"/>
            <a:chOff x="3657600" y="4724400"/>
            <a:chExt cx="3228975" cy="701675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9600" y="4724400"/>
              <a:ext cx="24669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Connector 9"/>
            <p:cNvCxnSpPr/>
            <p:nvPr/>
          </p:nvCxnSpPr>
          <p:spPr>
            <a:xfrm>
              <a:off x="3657600" y="5410200"/>
              <a:ext cx="2286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67200"/>
            <a:ext cx="53435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È 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necessario ricavare una formula valida nel caso di un numero pari di nodi di quadratura (numero dispari di intervalli): la 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Regola di Simpson 3/8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 questo caso si utilizza un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polinomio di Lagrange di terzo grado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per ottenere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con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=(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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)/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di Simpson 3/8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124200"/>
            <a:ext cx="3890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Regola di Simpson 3/8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è così detta a causa del coefficiente che moltiplica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e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può essere alternativamente espressa nella forma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in cui ai punti interni viene associato un peso di quadratura pari a tre volte il peso relativo agli estremi di integrazione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720000" lvl="1" indent="-360000" algn="just"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di Simpson 3/8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200400"/>
            <a:ext cx="5441950" cy="7651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Regola di Simpson 3/8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76400"/>
            <a:ext cx="4114800" cy="6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3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</a:t>
            </a: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5"/>
              </a:buBlip>
              <a:defRPr/>
            </a:pPr>
            <a:endParaRPr lang="it-IT" sz="2400" dirty="0" smtClean="0">
              <a:solidFill>
                <a:srgbClr val="004D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599" y="2667000"/>
            <a:ext cx="393165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4357" y="4191000"/>
            <a:ext cx="693964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096" y="4255200"/>
            <a:ext cx="5861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lnSpc>
                <a:spcPct val="150000"/>
              </a:lnSpc>
              <a:buBlip>
                <a:blip r:embed="rId3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La Regola di Simpson 3/8 produce un errore di approssimazione pari a</a:t>
            </a:r>
          </a:p>
          <a:p>
            <a:pPr marL="720000" lvl="1" indent="-360000" algn="just">
              <a:lnSpc>
                <a:spcPct val="150000"/>
              </a:lnSpc>
              <a:defRPr/>
            </a:pPr>
            <a:r>
              <a:rPr lang="it-IT" sz="2400" dirty="0" smtClean="0">
                <a:sym typeface="Symbol" pitchFamily="18" charset="2"/>
              </a:rPr>
              <a:t>	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o, dato che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=(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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)/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:</a:t>
            </a:r>
          </a:p>
          <a:p>
            <a:pPr marL="720000" lvl="1" indent="-360000" algn="just">
              <a:buClr>
                <a:srgbClr val="002060"/>
              </a:buClr>
              <a:buFont typeface="Wingdings" pitchFamily="2" charset="2"/>
              <a:buChar char="ð"/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720000" lvl="1" indent="-360000" algn="just">
              <a:buClr>
                <a:srgbClr val="002060"/>
              </a:buClr>
              <a:buFont typeface="Wingdings" pitchFamily="2" charset="2"/>
              <a:buChar char="ð"/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La Regola 3/8 è più precisa della regola 1/3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400" dirty="0" smtClean="0">
                <a:solidFill>
                  <a:srgbClr val="004D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  <a:sym typeface="Symbol" pitchFamily="18" charset="2"/>
              </a:rPr>
              <a:t>Note</a:t>
            </a: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La Regola 1/3 viene di solito preferita alla Regola 3/8 perché raggiunge un uguale grado di accura-tezza utilizzando un polinomio interpolante di se-condo grado (con tre nodi di quadratura, invece dei quattro necessari per il metodo 3/8)</a:t>
            </a: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La Regola di Simpson 3/8 è utile nelle applicazioni ad intervalli multipli, quando il numero degli inter-valli è dispari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934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4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 nella Regola di Simpson 3/8</a:t>
            </a: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828800"/>
            <a:ext cx="25082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514600"/>
            <a:ext cx="2733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352800" y="3276600"/>
            <a:ext cx="4343400" cy="942975"/>
            <a:chOff x="3352800" y="3486150"/>
            <a:chExt cx="4343400" cy="942975"/>
          </a:xfrm>
        </p:grpSpPr>
        <p:sp>
          <p:nvSpPr>
            <p:cNvPr id="15" name="Rectangle 14"/>
            <p:cNvSpPr/>
            <p:nvPr/>
          </p:nvSpPr>
          <p:spPr>
            <a:xfrm>
              <a:off x="5029200" y="3733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3724275"/>
              <a:ext cx="28659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95775" y="3486150"/>
              <a:ext cx="7334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9225" y="3705225"/>
              <a:ext cx="3333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3505200"/>
              <a:ext cx="1981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2800" y="3657600"/>
              <a:ext cx="84772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4724400" y="2019300"/>
            <a:ext cx="1371600" cy="876300"/>
            <a:chOff x="4343400" y="2133600"/>
            <a:chExt cx="1371600" cy="8763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43400" y="2133600"/>
              <a:ext cx="828675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8410" y="2428875"/>
              <a:ext cx="28659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1600" y="2428875"/>
              <a:ext cx="2667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10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Nelle formule di quadratura interpolatorie, i pesi di quadratura sommano a 1</a:t>
            </a:r>
          </a:p>
          <a:p>
            <a:pPr marL="720000" lvl="1" indent="-360000" algn="just">
              <a:buBlip>
                <a:blip r:embed="rId10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720000" lvl="1" indent="-360000" algn="just">
              <a:buBlip>
                <a:blip r:embed="rId10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marL="720000" lvl="1" indent="-360000" algn="just">
              <a:buBlip>
                <a:blip r:embed="rId10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Infatti, essendo esse esatte per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(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)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1</a:t>
            </a:r>
          </a:p>
          <a:p>
            <a:pPr marL="720000" lvl="1" indent="-360000" algn="just">
              <a:buBlip>
                <a:blip r:embed="rId10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buBlip>
                <a:blip r:embed="rId10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buBlip>
                <a:blip r:embed="rId10"/>
              </a:buBlip>
              <a:defRPr/>
            </a:pPr>
            <a:endParaRPr lang="it-IT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buBlip>
                <a:blip r:embed="rId10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Inoltre, tutte le formule di quadratura di Newton Cotes su un generico intervallo [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,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] possono essere scritte nella forma</a:t>
            </a:r>
          </a:p>
          <a:p>
            <a:pPr marL="720000" lvl="1" indent="-360000" algn="just">
              <a:buBlip>
                <a:blip r:embed="rId10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buBlip>
                <a:blip r:embed="rId10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buBlip>
                <a:blip r:embed="rId10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defRPr/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	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 </a:t>
            </a:r>
            <a:r>
              <a:rPr lang="en-US" alt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z="2400" i="1" baseline="-25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pesi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[0,</a:t>
            </a:r>
            <a:r>
              <a:rPr lang="en-US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73152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sz="32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Ancora sulle formule di Newton</a:t>
            </a:r>
            <a:r>
              <a:rPr lang="it-IT" altLang="en-US" sz="32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Cotes  1</a:t>
            </a:r>
            <a:endParaRPr lang="it-IT" altLang="en-US" sz="32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0400" y="5334000"/>
            <a:ext cx="4876800" cy="923925"/>
          </a:xfrm>
          <a:prstGeom prst="rect">
            <a:avLst/>
          </a:prstGeom>
          <a:noFill/>
          <a:ln w="9525">
            <a:solidFill>
              <a:srgbClr val="004DB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 che gli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altLang="en-US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dipendono da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solo da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possono essere tabulati al variare di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ponendo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altLang="en-US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c</a:t>
            </a:r>
            <a:r>
              <a:rPr lang="it-IT" altLang="en-US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osservare anche la simmetria centrale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altLang="en-US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it-IT" altLang="en-US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sz="24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it-IT" altLang="en-US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73152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sz="32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Ancora sulle formule di Newton</a:t>
            </a:r>
            <a:r>
              <a:rPr lang="it-IT" altLang="en-US" sz="32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Cotes  2</a:t>
            </a:r>
            <a:endParaRPr lang="it-IT" altLang="en-US" sz="32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971800"/>
            <a:ext cx="63150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conviene usare formule di Newton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Cotes di grado di precisione troppo elevato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400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Teorema (Kusmin)</a:t>
            </a:r>
          </a:p>
          <a:p>
            <a:pPr marL="720000" lvl="1" indent="-360000" algn="just">
              <a:defRPr/>
            </a:pPr>
            <a:r>
              <a:rPr lang="it-IT" altLang="en-US" sz="2400" dirty="0" smtClean="0">
                <a:solidFill>
                  <a:srgbClr val="F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ogni successione {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altLang="en-US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sz="24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1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[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]} 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formule di quadra-tura interpolatorie costruite su un intervallo chiuso con nodi equidistanti si ha:</a:t>
            </a:r>
          </a:p>
          <a:p>
            <a:pPr marL="720000" lvl="1" indent="-360000" algn="just">
              <a:defRPr/>
            </a:pPr>
            <a:endParaRPr lang="it-IT" altLang="en-US" sz="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altLang="en-US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endParaRPr lang="it-IT" altLang="en-US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pesi tendono a crescere in modulo e ad avere segno alterno, dando luogo a errori di arrotonda-mento rilevanti (per esempio, errori di cancella-zione)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60960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Convergenza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12"/>
          <p:cNvGrpSpPr/>
          <p:nvPr/>
        </p:nvGrpSpPr>
        <p:grpSpPr>
          <a:xfrm>
            <a:off x="3429000" y="3581400"/>
            <a:ext cx="2362200" cy="674132"/>
            <a:chOff x="3429000" y="3581400"/>
            <a:chExt cx="2362200" cy="674132"/>
          </a:xfrm>
        </p:grpSpPr>
        <p:sp>
          <p:nvSpPr>
            <p:cNvPr id="10" name="TextBox 9"/>
            <p:cNvSpPr txBox="1"/>
            <p:nvPr/>
          </p:nvSpPr>
          <p:spPr>
            <a:xfrm>
              <a:off x="3962400" y="35814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 smtClean="0">
                  <a:solidFill>
                    <a:srgbClr val="002060"/>
                  </a:solidFill>
                  <a:sym typeface="Symbol"/>
                </a:rPr>
                <a:t></a:t>
              </a:r>
              <a:endParaRPr lang="it-IT" sz="3200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9000" y="38862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it-IT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</a:t>
              </a:r>
              <a:endPara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91000" y="36576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</a:t>
              </a:r>
              <a:r>
                <a:rPr lang="it-IT" sz="2400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</a:t>
              </a:r>
              <a:r>
                <a:rPr lang="it-IT" sz="2400" i="1" baseline="-25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Symbol"/>
                </a:rPr>
                <a:t>i</a:t>
              </a:r>
              <a:r>
                <a:rPr lang="it-IT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</a:t>
              </a:r>
              <a:endParaRPr lang="it-IT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alt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10: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generale la somma dei </a:t>
            </a:r>
            <a:r>
              <a:rPr lang="it-IT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it-IT" sz="24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it-IT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fornisce una misura di quanto si amplifichino gli errori sui dati iniziali e quindi può essere messa anche in relazione con il condizionamento del problema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alt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60960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Convergenza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oup 17"/>
          <p:cNvGrpSpPr/>
          <p:nvPr/>
        </p:nvGrpSpPr>
        <p:grpSpPr>
          <a:xfrm>
            <a:off x="3581400" y="1371600"/>
            <a:ext cx="4905375" cy="1146535"/>
            <a:chOff x="3581400" y="5711466"/>
            <a:chExt cx="4905375" cy="114653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7600" y="5711466"/>
              <a:ext cx="4800600" cy="362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81400" y="6019800"/>
              <a:ext cx="49053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57600" y="6477001"/>
              <a:ext cx="4269154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71628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Integrazione numerica “manuale”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4115400"/>
            <a:ext cx="4114800" cy="228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stima può essere resa più precisa usan-do progressivamente griglie più fini</a:t>
            </a: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endParaRPr lang="it-IT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228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5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approccio intuitivo consiste nel tracciare la funzione su una griglia quadrata, per poi contare il numero dei quadretti che appros-simano l’area</a:t>
            </a:r>
          </a:p>
          <a:p>
            <a:pPr marL="1177200" lvl="2" indent="-360000" algn="just">
              <a:buSzPct val="70000"/>
              <a:buBlip>
                <a:blip r:embed="rId4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 numero, moltiplicato per l’area di ciascun quadretto, fornisce una stima grossolana del-l’area sottesa alla curva</a:t>
            </a:r>
          </a:p>
          <a:p>
            <a:pPr marL="720000" lvl="1" indent="-360000" algn="just"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124"/>
          <p:cNvGrpSpPr>
            <a:grpSpLocks/>
          </p:cNvGrpSpPr>
          <p:nvPr/>
        </p:nvGrpSpPr>
        <p:grpSpPr bwMode="auto">
          <a:xfrm>
            <a:off x="5791200" y="4052887"/>
            <a:ext cx="3048000" cy="2652713"/>
            <a:chOff x="3744" y="2496"/>
            <a:chExt cx="1920" cy="1671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3840" y="2496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744" y="398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cxnSp>
          <p:nvCxnSpPr>
            <p:cNvPr id="13" name="AutoShape 9"/>
            <p:cNvCxnSpPr>
              <a:cxnSpLocks noChangeShapeType="1"/>
            </p:cNvCxnSpPr>
            <p:nvPr/>
          </p:nvCxnSpPr>
          <p:spPr bwMode="auto">
            <a:xfrm rot="5400000" flipV="1">
              <a:off x="3768" y="2760"/>
              <a:ext cx="672" cy="432"/>
            </a:xfrm>
            <a:prstGeom prst="curvedConnector5">
              <a:avLst>
                <a:gd name="adj1" fmla="val -21431"/>
                <a:gd name="adj2" fmla="val 32176"/>
                <a:gd name="adj3" fmla="val 1214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992" y="393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224" y="393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6" name="Rectangle 8" descr="Diagonali scure verso l'alto"/>
            <p:cNvSpPr>
              <a:spLocks noChangeArrowheads="1"/>
            </p:cNvSpPr>
            <p:nvPr/>
          </p:nvSpPr>
          <p:spPr bwMode="auto">
            <a:xfrm>
              <a:off x="4320" y="3312"/>
              <a:ext cx="528" cy="67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Line 10" descr="Diagonali scure verso l'alto"/>
            <p:cNvSpPr>
              <a:spLocks noChangeShapeType="1"/>
            </p:cNvSpPr>
            <p:nvPr/>
          </p:nvSpPr>
          <p:spPr bwMode="auto">
            <a:xfrm>
              <a:off x="4320" y="3360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cxnSp>
          <p:nvCxnSpPr>
            <p:cNvPr id="18" name="AutoShape 11" descr="Diagonali scure verso l'alto"/>
            <p:cNvCxnSpPr>
              <a:cxnSpLocks noChangeShapeType="1"/>
            </p:cNvCxnSpPr>
            <p:nvPr/>
          </p:nvCxnSpPr>
          <p:spPr bwMode="auto">
            <a:xfrm rot="16200000" flipH="1">
              <a:off x="5193" y="3254"/>
              <a:ext cx="240" cy="43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9" name="Line 13" descr="Diagonali scure verso l'alto"/>
            <p:cNvSpPr>
              <a:spLocks noChangeShapeType="1"/>
            </p:cNvSpPr>
            <p:nvPr/>
          </p:nvSpPr>
          <p:spPr bwMode="auto">
            <a:xfrm>
              <a:off x="5088" y="3312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Rectangle 14" descr="Diagonali scure verso l'alto"/>
            <p:cNvSpPr>
              <a:spLocks noChangeArrowheads="1"/>
            </p:cNvSpPr>
            <p:nvPr/>
          </p:nvSpPr>
          <p:spPr bwMode="auto">
            <a:xfrm>
              <a:off x="4841" y="3312"/>
              <a:ext cx="240" cy="67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1" name="Group 26"/>
            <p:cNvGrpSpPr>
              <a:grpSpLocks/>
            </p:cNvGrpSpPr>
            <p:nvPr/>
          </p:nvGrpSpPr>
          <p:grpSpPr bwMode="auto">
            <a:xfrm>
              <a:off x="4320" y="3408"/>
              <a:ext cx="768" cy="96"/>
              <a:chOff x="2448" y="3504"/>
              <a:chExt cx="768" cy="96"/>
            </a:xfrm>
          </p:grpSpPr>
          <p:sp>
            <p:nvSpPr>
              <p:cNvPr id="113" name="Rectangle 17" descr="Diagonali scure verso l'alto"/>
              <p:cNvSpPr>
                <a:spLocks noChangeArrowheads="1"/>
              </p:cNvSpPr>
              <p:nvPr/>
            </p:nvSpPr>
            <p:spPr bwMode="auto">
              <a:xfrm>
                <a:off x="254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4" name="Rectangle 18" descr="Diagonali scure verso l'alto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5" name="Rectangle 19" descr="Diagonali scure verso l'alto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6" name="Rectangle 20" descr="Diagonali scure verso l'alto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7" name="Rectangle 21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8" name="Rectangle 22" descr="Diagonali scure verso l'alto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9" name="Rectangle 23" descr="Diagonali scure verso l'alto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0" name="Rectangle 25" descr="Diagonali scure verso l'alto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4320" y="3600"/>
              <a:ext cx="768" cy="96"/>
              <a:chOff x="2448" y="3504"/>
              <a:chExt cx="768" cy="96"/>
            </a:xfrm>
          </p:grpSpPr>
          <p:sp>
            <p:nvSpPr>
              <p:cNvPr id="105" name="Rectangle 28" descr="Diagonali scure verso l'alto"/>
              <p:cNvSpPr>
                <a:spLocks noChangeArrowheads="1"/>
              </p:cNvSpPr>
              <p:nvPr/>
            </p:nvSpPr>
            <p:spPr bwMode="auto">
              <a:xfrm>
                <a:off x="254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6" name="Rectangle 29" descr="Diagonali scure verso l'alto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7" name="Rectangle 30" descr="Diagonali scure verso l'alto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8" name="Rectangle 31" descr="Diagonali scure verso l'alto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9" name="Rectangle 32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0" name="Rectangle 33" descr="Diagonali scure verso l'alto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1" name="Rectangle 34" descr="Diagonali scure verso l'alto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2" name="Rectangle 35" descr="Diagonali scure verso l'alto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3" name="Group 36"/>
            <p:cNvGrpSpPr>
              <a:grpSpLocks/>
            </p:cNvGrpSpPr>
            <p:nvPr/>
          </p:nvGrpSpPr>
          <p:grpSpPr bwMode="auto">
            <a:xfrm>
              <a:off x="4320" y="3504"/>
              <a:ext cx="768" cy="96"/>
              <a:chOff x="2448" y="3504"/>
              <a:chExt cx="768" cy="96"/>
            </a:xfrm>
          </p:grpSpPr>
          <p:sp>
            <p:nvSpPr>
              <p:cNvPr id="97" name="Rectangle 37" descr="Diagonali scure verso l'alto"/>
              <p:cNvSpPr>
                <a:spLocks noChangeArrowheads="1"/>
              </p:cNvSpPr>
              <p:nvPr/>
            </p:nvSpPr>
            <p:spPr bwMode="auto">
              <a:xfrm>
                <a:off x="254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8" name="Rectangle 38" descr="Diagonali scure verso l'alto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9" name="Rectangle 39" descr="Diagonali scure verso l'alto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0" name="Rectangle 40" descr="Diagonali scure verso l'alto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1" name="Rectangle 41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" name="Rectangle 42" descr="Diagonali scure verso l'alto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" name="Rectangle 43" descr="Diagonali scure verso l'alto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4" name="Rectangle 44" descr="Diagonali scure verso l'alto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4" name="Group 47"/>
            <p:cNvGrpSpPr>
              <a:grpSpLocks/>
            </p:cNvGrpSpPr>
            <p:nvPr/>
          </p:nvGrpSpPr>
          <p:grpSpPr bwMode="auto">
            <a:xfrm>
              <a:off x="4320" y="3696"/>
              <a:ext cx="768" cy="96"/>
              <a:chOff x="2448" y="3504"/>
              <a:chExt cx="768" cy="96"/>
            </a:xfrm>
          </p:grpSpPr>
          <p:sp>
            <p:nvSpPr>
              <p:cNvPr id="89" name="Rectangle 48" descr="Diagonali scure verso l'alto"/>
              <p:cNvSpPr>
                <a:spLocks noChangeArrowheads="1"/>
              </p:cNvSpPr>
              <p:nvPr/>
            </p:nvSpPr>
            <p:spPr bwMode="auto">
              <a:xfrm>
                <a:off x="254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" name="Rectangle 49" descr="Diagonali scure verso l'alto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1" name="Rectangle 50" descr="Diagonali scure verso l'alto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" name="Rectangle 51" descr="Diagonali scure verso l'alto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3" name="Rectangle 52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" name="Rectangle 53" descr="Diagonali scure verso l'alto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5" name="Rectangle 54" descr="Diagonali scure verso l'alto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6" name="Rectangle 55" descr="Diagonali scure verso l'alto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5" name="Rectangle 57" descr="Diagonali scure verso l'alto"/>
            <p:cNvSpPr>
              <a:spLocks noChangeArrowheads="1"/>
            </p:cNvSpPr>
            <p:nvPr/>
          </p:nvSpPr>
          <p:spPr bwMode="auto">
            <a:xfrm>
              <a:off x="4416" y="3888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Rectangle 58" descr="Diagonali scure verso l'alto"/>
            <p:cNvSpPr>
              <a:spLocks noChangeArrowheads="1"/>
            </p:cNvSpPr>
            <p:nvPr/>
          </p:nvSpPr>
          <p:spPr bwMode="auto">
            <a:xfrm>
              <a:off x="4416" y="3024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Rectangle 59" descr="Diagonali scure verso l'alto"/>
            <p:cNvSpPr>
              <a:spLocks noChangeArrowheads="1"/>
            </p:cNvSpPr>
            <p:nvPr/>
          </p:nvSpPr>
          <p:spPr bwMode="auto">
            <a:xfrm>
              <a:off x="4992" y="3888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Rectangle 60" descr="Diagonali scure verso l'alto"/>
            <p:cNvSpPr>
              <a:spLocks noChangeArrowheads="1"/>
            </p:cNvSpPr>
            <p:nvPr/>
          </p:nvSpPr>
          <p:spPr bwMode="auto">
            <a:xfrm>
              <a:off x="4512" y="3888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Rectangle 61" descr="Diagonali scure verso l'alto"/>
            <p:cNvSpPr>
              <a:spLocks noChangeArrowheads="1"/>
            </p:cNvSpPr>
            <p:nvPr/>
          </p:nvSpPr>
          <p:spPr bwMode="auto">
            <a:xfrm>
              <a:off x="4608" y="3888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62" descr="Diagonali scure verso l'alto"/>
            <p:cNvSpPr>
              <a:spLocks noChangeArrowheads="1"/>
            </p:cNvSpPr>
            <p:nvPr/>
          </p:nvSpPr>
          <p:spPr bwMode="auto">
            <a:xfrm>
              <a:off x="4704" y="3888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63" descr="Diagonali scure verso l'alto"/>
            <p:cNvSpPr>
              <a:spLocks noChangeArrowheads="1"/>
            </p:cNvSpPr>
            <p:nvPr/>
          </p:nvSpPr>
          <p:spPr bwMode="auto">
            <a:xfrm>
              <a:off x="4800" y="3888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Rectangle 64" descr="Diagonali scure verso l'alto"/>
            <p:cNvSpPr>
              <a:spLocks noChangeArrowheads="1"/>
            </p:cNvSpPr>
            <p:nvPr/>
          </p:nvSpPr>
          <p:spPr bwMode="auto">
            <a:xfrm>
              <a:off x="4896" y="3888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3" name="Group 65"/>
            <p:cNvGrpSpPr>
              <a:grpSpLocks/>
            </p:cNvGrpSpPr>
            <p:nvPr/>
          </p:nvGrpSpPr>
          <p:grpSpPr bwMode="auto">
            <a:xfrm>
              <a:off x="4320" y="3216"/>
              <a:ext cx="768" cy="96"/>
              <a:chOff x="2448" y="3504"/>
              <a:chExt cx="768" cy="96"/>
            </a:xfrm>
          </p:grpSpPr>
          <p:sp>
            <p:nvSpPr>
              <p:cNvPr id="81" name="Rectangle 66" descr="Diagonali scure verso l'alto"/>
              <p:cNvSpPr>
                <a:spLocks noChangeArrowheads="1"/>
              </p:cNvSpPr>
              <p:nvPr/>
            </p:nvSpPr>
            <p:spPr bwMode="auto">
              <a:xfrm>
                <a:off x="254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2" name="Rectangle 67" descr="Diagonali scure verso l'alto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3" name="Rectangle 68" descr="Diagonali scure verso l'alto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4" name="Rectangle 69" descr="Diagonali scure verso l'alto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5" name="Rectangle 70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6" name="Rectangle 71" descr="Diagonali scure verso l'alto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7" name="Rectangle 72" descr="Diagonali scure verso l'alto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8" name="Rectangle 73" descr="Diagonali scure verso l'alto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34" name="Group 74"/>
            <p:cNvGrpSpPr>
              <a:grpSpLocks/>
            </p:cNvGrpSpPr>
            <p:nvPr/>
          </p:nvGrpSpPr>
          <p:grpSpPr bwMode="auto">
            <a:xfrm>
              <a:off x="4320" y="3792"/>
              <a:ext cx="768" cy="96"/>
              <a:chOff x="2448" y="3504"/>
              <a:chExt cx="768" cy="96"/>
            </a:xfrm>
          </p:grpSpPr>
          <p:sp>
            <p:nvSpPr>
              <p:cNvPr id="73" name="Rectangle 75" descr="Diagonali scure verso l'alto"/>
              <p:cNvSpPr>
                <a:spLocks noChangeArrowheads="1"/>
              </p:cNvSpPr>
              <p:nvPr/>
            </p:nvSpPr>
            <p:spPr bwMode="auto">
              <a:xfrm>
                <a:off x="254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" name="Rectangle 76" descr="Diagonali scure verso l'alto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" name="Rectangle 77" descr="Diagonali scure verso l'alto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6" name="Rectangle 78" descr="Diagonali scure verso l'alto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7" name="Rectangle 79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8" name="Rectangle 80" descr="Diagonali scure verso l'alto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9" name="Rectangle 81" descr="Diagonali scure verso l'alto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0" name="Rectangle 82" descr="Diagonali scure verso l'alto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5" name="Rectangle 83" descr="Diagonali scure verso l'alto"/>
            <p:cNvSpPr>
              <a:spLocks noChangeArrowheads="1"/>
            </p:cNvSpPr>
            <p:nvPr/>
          </p:nvSpPr>
          <p:spPr bwMode="auto">
            <a:xfrm>
              <a:off x="4320" y="3888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6" name="Group 84"/>
            <p:cNvGrpSpPr>
              <a:grpSpLocks/>
            </p:cNvGrpSpPr>
            <p:nvPr/>
          </p:nvGrpSpPr>
          <p:grpSpPr bwMode="auto">
            <a:xfrm>
              <a:off x="4320" y="3312"/>
              <a:ext cx="768" cy="96"/>
              <a:chOff x="2448" y="3504"/>
              <a:chExt cx="768" cy="96"/>
            </a:xfrm>
          </p:grpSpPr>
          <p:sp>
            <p:nvSpPr>
              <p:cNvPr id="65" name="Rectangle 85" descr="Diagonali scure verso l'alto"/>
              <p:cNvSpPr>
                <a:spLocks noChangeArrowheads="1"/>
              </p:cNvSpPr>
              <p:nvPr/>
            </p:nvSpPr>
            <p:spPr bwMode="auto">
              <a:xfrm>
                <a:off x="254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" name="Rectangle 86" descr="Diagonali scure verso l'alto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7" name="Rectangle 87" descr="Diagonali scure verso l'alto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8" name="Rectangle 88" descr="Diagonali scure verso l'alto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9" name="Rectangle 89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0" name="Rectangle 90" descr="Diagonali scure verso l'alto"/>
              <p:cNvSpPr>
                <a:spLocks noChangeArrowheads="1"/>
              </p:cNvSpPr>
              <p:nvPr/>
            </p:nvSpPr>
            <p:spPr bwMode="auto">
              <a:xfrm>
                <a:off x="2832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1" name="Rectangle 91" descr="Diagonali scure verso l'alto"/>
              <p:cNvSpPr>
                <a:spLocks noChangeArrowheads="1"/>
              </p:cNvSpPr>
              <p:nvPr/>
            </p:nvSpPr>
            <p:spPr bwMode="auto">
              <a:xfrm>
                <a:off x="2928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" name="Rectangle 92" descr="Diagonali scure verso l'alto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7" name="Rectangle 94" descr="Diagonali scure verso l'alto"/>
            <p:cNvSpPr>
              <a:spLocks noChangeArrowheads="1"/>
            </p:cNvSpPr>
            <p:nvPr/>
          </p:nvSpPr>
          <p:spPr bwMode="auto">
            <a:xfrm>
              <a:off x="4320" y="3120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" name="Rectangle 95" descr="Diagonali scure verso l'alto"/>
            <p:cNvSpPr>
              <a:spLocks noChangeArrowheads="1"/>
            </p:cNvSpPr>
            <p:nvPr/>
          </p:nvSpPr>
          <p:spPr bwMode="auto">
            <a:xfrm>
              <a:off x="4416" y="3120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" name="Rectangle 97" descr="Diagonali scure verso l'alto"/>
            <p:cNvSpPr>
              <a:spLocks noChangeArrowheads="1"/>
            </p:cNvSpPr>
            <p:nvPr/>
          </p:nvSpPr>
          <p:spPr bwMode="auto">
            <a:xfrm>
              <a:off x="4512" y="3120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Rectangle 98" descr="Diagonali scure verso l'alto"/>
            <p:cNvSpPr>
              <a:spLocks noChangeArrowheads="1"/>
            </p:cNvSpPr>
            <p:nvPr/>
          </p:nvSpPr>
          <p:spPr bwMode="auto">
            <a:xfrm>
              <a:off x="4512" y="3024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Rectangle 99" descr="Diagonali scure verso l'alto"/>
            <p:cNvSpPr>
              <a:spLocks noChangeArrowheads="1"/>
            </p:cNvSpPr>
            <p:nvPr/>
          </p:nvSpPr>
          <p:spPr bwMode="auto">
            <a:xfrm>
              <a:off x="4512" y="2928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2" name="Group 103"/>
            <p:cNvGrpSpPr>
              <a:grpSpLocks/>
            </p:cNvGrpSpPr>
            <p:nvPr/>
          </p:nvGrpSpPr>
          <p:grpSpPr bwMode="auto">
            <a:xfrm>
              <a:off x="4800" y="2832"/>
              <a:ext cx="96" cy="384"/>
              <a:chOff x="2736" y="2448"/>
              <a:chExt cx="96" cy="384"/>
            </a:xfrm>
          </p:grpSpPr>
          <p:sp>
            <p:nvSpPr>
              <p:cNvPr id="61" name="Rectangle 96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2" name="Rectangle 100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2736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3" name="Rectangle 101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2640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" name="Rectangle 102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254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3" name="Rectangle 104" descr="Diagonali scure verso l'alto"/>
            <p:cNvSpPr>
              <a:spLocks noChangeArrowheads="1"/>
            </p:cNvSpPr>
            <p:nvPr/>
          </p:nvSpPr>
          <p:spPr bwMode="auto">
            <a:xfrm>
              <a:off x="4992" y="3120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" name="Rectangle 105" descr="Diagonali scure verso l'alto"/>
            <p:cNvSpPr>
              <a:spLocks noChangeArrowheads="1"/>
            </p:cNvSpPr>
            <p:nvPr/>
          </p:nvSpPr>
          <p:spPr bwMode="auto">
            <a:xfrm>
              <a:off x="4896" y="3024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" name="Rectangle 106" descr="Diagonali scure verso l'alto"/>
            <p:cNvSpPr>
              <a:spLocks noChangeArrowheads="1"/>
            </p:cNvSpPr>
            <p:nvPr/>
          </p:nvSpPr>
          <p:spPr bwMode="auto">
            <a:xfrm>
              <a:off x="4704" y="2832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6" name="Group 107"/>
            <p:cNvGrpSpPr>
              <a:grpSpLocks/>
            </p:cNvGrpSpPr>
            <p:nvPr/>
          </p:nvGrpSpPr>
          <p:grpSpPr bwMode="auto">
            <a:xfrm>
              <a:off x="4608" y="2832"/>
              <a:ext cx="96" cy="384"/>
              <a:chOff x="2736" y="2448"/>
              <a:chExt cx="96" cy="384"/>
            </a:xfrm>
          </p:grpSpPr>
          <p:sp>
            <p:nvSpPr>
              <p:cNvPr id="57" name="Rectangle 108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" name="Rectangle 109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2736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" name="Rectangle 110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2640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" name="Rectangle 111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254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7" name="Group 112"/>
            <p:cNvGrpSpPr>
              <a:grpSpLocks/>
            </p:cNvGrpSpPr>
            <p:nvPr/>
          </p:nvGrpSpPr>
          <p:grpSpPr bwMode="auto">
            <a:xfrm>
              <a:off x="4704" y="2928"/>
              <a:ext cx="96" cy="384"/>
              <a:chOff x="2736" y="2448"/>
              <a:chExt cx="96" cy="384"/>
            </a:xfrm>
          </p:grpSpPr>
          <p:sp>
            <p:nvSpPr>
              <p:cNvPr id="53" name="Rectangle 113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4" name="Rectangle 114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2736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5" name="Rectangle 115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2640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" name="Rectangle 116" descr="Diagonali scure verso l'alto"/>
              <p:cNvSpPr>
                <a:spLocks noChangeArrowheads="1"/>
              </p:cNvSpPr>
              <p:nvPr/>
            </p:nvSpPr>
            <p:spPr bwMode="auto">
              <a:xfrm>
                <a:off x="2736" y="2544"/>
                <a:ext cx="96" cy="96"/>
              </a:xfrm>
              <a:prstGeom prst="rect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8" name="Rectangle 117" descr="Diagonali scure verso l'alto"/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" name="Rectangle 118" descr="Diagonali scure verso l'alto"/>
            <p:cNvSpPr>
              <a:spLocks noChangeArrowheads="1"/>
            </p:cNvSpPr>
            <p:nvPr/>
          </p:nvSpPr>
          <p:spPr bwMode="auto">
            <a:xfrm>
              <a:off x="4896" y="3120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" name="Rectangle 119" descr="Diagonali scure verso l'alto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" name="Arc 7"/>
            <p:cNvSpPr>
              <a:spLocks/>
            </p:cNvSpPr>
            <p:nvPr/>
          </p:nvSpPr>
          <p:spPr bwMode="auto">
            <a:xfrm flipH="1">
              <a:off x="4319" y="2784"/>
              <a:ext cx="522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34"/>
                <a:gd name="T1" fmla="*/ 0 h 21600"/>
                <a:gd name="T2" fmla="*/ 21334 w 21334"/>
                <a:gd name="T3" fmla="*/ 18221 h 21600"/>
                <a:gd name="T4" fmla="*/ 0 w 213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34" h="21600" fill="none" extrusionOk="0">
                  <a:moveTo>
                    <a:pt x="-1" y="0"/>
                  </a:moveTo>
                  <a:cubicBezTo>
                    <a:pt x="10624" y="0"/>
                    <a:pt x="19671" y="7726"/>
                    <a:pt x="21334" y="18220"/>
                  </a:cubicBezTo>
                </a:path>
                <a:path w="21334" h="21600" stroke="0" extrusionOk="0">
                  <a:moveTo>
                    <a:pt x="-1" y="0"/>
                  </a:moveTo>
                  <a:cubicBezTo>
                    <a:pt x="10624" y="0"/>
                    <a:pt x="19671" y="7726"/>
                    <a:pt x="21334" y="1822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" name="Arc 12"/>
            <p:cNvSpPr>
              <a:spLocks/>
            </p:cNvSpPr>
            <p:nvPr/>
          </p:nvSpPr>
          <p:spPr bwMode="auto">
            <a:xfrm>
              <a:off x="4807" y="2784"/>
              <a:ext cx="288" cy="5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3317"/>
                <a:gd name="T2" fmla="*/ 21532 w 21600"/>
                <a:gd name="T3" fmla="*/ 23317 h 23317"/>
                <a:gd name="T4" fmla="*/ 0 w 21600"/>
                <a:gd name="T5" fmla="*/ 21600 h 23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31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73"/>
                    <a:pt x="21577" y="22745"/>
                    <a:pt x="21531" y="23316"/>
                  </a:cubicBezTo>
                </a:path>
                <a:path w="21600" h="2331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73"/>
                    <a:pt x="21577" y="22745"/>
                    <a:pt x="21531" y="2331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continua, è possibile ottenere un’ac-curatezza arbitrariamente alta mediante formule composite, scegliendo </a:t>
            </a: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(la spazia-tura tra due valutazioni successive della funzione) sufficientemente piccolo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formule composite con suddivisione uni-forme dell’intervallo di integrazione sono ormai superate, tranne in casi particolari (funzioni periodiche, Regola dei Trapezi)</a:t>
            </a:r>
          </a:p>
          <a:p>
            <a:pPr marL="720000" lvl="1" indent="-360000" algn="just">
              <a:buClr>
                <a:srgbClr val="FF0000"/>
              </a:buClr>
              <a:buFont typeface="Wingdings" pitchFamily="2" charset="2"/>
              <a:buChar char="ð"/>
              <a:defRPr/>
            </a:pP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usano formule di tipo </a:t>
            </a:r>
            <a:r>
              <a:rPr lang="it-IT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adattivo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0960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Formule adattive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la funzione integranda presenta ir-regolarità, si presenta la necessità di adden-sare i nodi in corrispondenza di queste</a:t>
            </a:r>
            <a:endParaRPr lang="it-IT" altLang="en-US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L’intervallo viene suddiviso in sottointervalli di ampiezza diversa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Viene applicata una formula base (con po-chi nodi) concentrandoli là dove è neces-sario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096000" cy="85566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Formule adattive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71628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Integrazione numerica “manuale” </a:t>
            </a:r>
            <a:r>
              <a:rPr lang="it-IT" altLang="en-US" sz="3600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3</a:t>
            </a:r>
            <a:endParaRPr lang="it-IT" altLang="en-US" sz="3600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4115400"/>
            <a:ext cx="4267200" cy="228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77200" lvl="2" indent="-360000" algn="just">
              <a:buSzPct val="70000"/>
              <a:defRPr/>
            </a:pPr>
            <a:r>
              <a:rPr lang="it-IT" sz="2400" dirty="0" smtClean="0"/>
              <a:t>	</a:t>
            </a: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buona approssimazio-ne del valore della fun-zione in ogni intervallo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228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Altrimenti, l’area sottesa alla funzione può essere approssimata, dividendola in strisce verticali, aventi altezza pari al valore della funzione calcolato nel punto medio di ogni striscia</a:t>
            </a:r>
          </a:p>
          <a:p>
            <a:pPr marL="1177200" lvl="2" indent="-360000" algn="just">
              <a:buSzPct val="70000"/>
              <a:buBlip>
                <a:blip r:embed="rId5"/>
              </a:buBlip>
              <a:defRPr/>
            </a:pPr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assume che il valore della funzione nel punto medio rappresenti una</a:t>
            </a: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1" name="Group 159"/>
          <p:cNvGrpSpPr>
            <a:grpSpLocks/>
          </p:cNvGrpSpPr>
          <p:nvPr/>
        </p:nvGrpSpPr>
        <p:grpSpPr bwMode="auto">
          <a:xfrm>
            <a:off x="5943600" y="3962400"/>
            <a:ext cx="3048000" cy="2652713"/>
            <a:chOff x="3744" y="2496"/>
            <a:chExt cx="1920" cy="1671"/>
          </a:xfrm>
        </p:grpSpPr>
        <p:sp>
          <p:nvSpPr>
            <p:cNvPr id="122" name="Text Box 10"/>
            <p:cNvSpPr txBox="1">
              <a:spLocks noChangeArrowheads="1"/>
            </p:cNvSpPr>
            <p:nvPr/>
          </p:nvSpPr>
          <p:spPr bwMode="auto">
            <a:xfrm>
              <a:off x="4992" y="393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23" name="Text Box 11"/>
            <p:cNvSpPr txBox="1">
              <a:spLocks noChangeArrowheads="1"/>
            </p:cNvSpPr>
            <p:nvPr/>
          </p:nvSpPr>
          <p:spPr bwMode="auto">
            <a:xfrm>
              <a:off x="4224" y="3936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24" name="Line 5"/>
            <p:cNvSpPr>
              <a:spLocks noChangeShapeType="1"/>
            </p:cNvSpPr>
            <p:nvPr/>
          </p:nvSpPr>
          <p:spPr bwMode="auto">
            <a:xfrm flipV="1">
              <a:off x="3840" y="2496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5" name="Line 6"/>
            <p:cNvSpPr>
              <a:spLocks noChangeShapeType="1"/>
            </p:cNvSpPr>
            <p:nvPr/>
          </p:nvSpPr>
          <p:spPr bwMode="auto">
            <a:xfrm>
              <a:off x="3744" y="398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cxnSp>
          <p:nvCxnSpPr>
            <p:cNvPr id="126" name="AutoShape 8"/>
            <p:cNvCxnSpPr>
              <a:cxnSpLocks noChangeShapeType="1"/>
            </p:cNvCxnSpPr>
            <p:nvPr/>
          </p:nvCxnSpPr>
          <p:spPr bwMode="auto">
            <a:xfrm rot="5400000" flipV="1">
              <a:off x="3768" y="2760"/>
              <a:ext cx="672" cy="432"/>
            </a:xfrm>
            <a:prstGeom prst="curvedConnector5">
              <a:avLst>
                <a:gd name="adj1" fmla="val -21431"/>
                <a:gd name="adj2" fmla="val 32176"/>
                <a:gd name="adj3" fmla="val 1214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27" name="Line 14" descr="Diagonali scure verso l'alto"/>
            <p:cNvSpPr>
              <a:spLocks noChangeShapeType="1"/>
            </p:cNvSpPr>
            <p:nvPr/>
          </p:nvSpPr>
          <p:spPr bwMode="auto">
            <a:xfrm>
              <a:off x="4320" y="3360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cxnSp>
          <p:nvCxnSpPr>
            <p:cNvPr id="128" name="AutoShape 15" descr="Diagonali scure verso l'alto"/>
            <p:cNvCxnSpPr>
              <a:cxnSpLocks noChangeShapeType="1"/>
            </p:cNvCxnSpPr>
            <p:nvPr/>
          </p:nvCxnSpPr>
          <p:spPr bwMode="auto">
            <a:xfrm rot="16200000" flipH="1">
              <a:off x="5193" y="3260"/>
              <a:ext cx="240" cy="43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29" name="Line 16" descr="Diagonali scure verso l'alto"/>
            <p:cNvSpPr>
              <a:spLocks noChangeShapeType="1"/>
            </p:cNvSpPr>
            <p:nvPr/>
          </p:nvSpPr>
          <p:spPr bwMode="auto">
            <a:xfrm>
              <a:off x="5088" y="3312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0" name="Line 120"/>
            <p:cNvSpPr>
              <a:spLocks noChangeShapeType="1"/>
            </p:cNvSpPr>
            <p:nvPr/>
          </p:nvSpPr>
          <p:spPr bwMode="auto">
            <a:xfrm flipV="1">
              <a:off x="4608" y="2976"/>
              <a:ext cx="0" cy="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1" name="Line 121"/>
            <p:cNvSpPr>
              <a:spLocks noChangeShapeType="1"/>
            </p:cNvSpPr>
            <p:nvPr/>
          </p:nvSpPr>
          <p:spPr bwMode="auto">
            <a:xfrm flipV="1">
              <a:off x="4512" y="2885"/>
              <a:ext cx="0" cy="1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2" name="Line 123"/>
            <p:cNvSpPr>
              <a:spLocks noChangeShapeType="1"/>
            </p:cNvSpPr>
            <p:nvPr/>
          </p:nvSpPr>
          <p:spPr bwMode="auto">
            <a:xfrm flipV="1">
              <a:off x="4608" y="2822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3" name="Line 128"/>
            <p:cNvSpPr>
              <a:spLocks noChangeShapeType="1"/>
            </p:cNvSpPr>
            <p:nvPr/>
          </p:nvSpPr>
          <p:spPr bwMode="auto">
            <a:xfrm flipV="1">
              <a:off x="4320" y="31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4" name="Line 129"/>
            <p:cNvSpPr>
              <a:spLocks noChangeShapeType="1"/>
            </p:cNvSpPr>
            <p:nvPr/>
          </p:nvSpPr>
          <p:spPr bwMode="auto">
            <a:xfrm>
              <a:off x="4512" y="28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5" name="Line 131"/>
            <p:cNvSpPr>
              <a:spLocks noChangeShapeType="1"/>
            </p:cNvSpPr>
            <p:nvPr/>
          </p:nvSpPr>
          <p:spPr bwMode="auto">
            <a:xfrm flipV="1">
              <a:off x="4416" y="2969"/>
              <a:ext cx="0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" name="Line 132"/>
            <p:cNvSpPr>
              <a:spLocks noChangeShapeType="1"/>
            </p:cNvSpPr>
            <p:nvPr/>
          </p:nvSpPr>
          <p:spPr bwMode="auto">
            <a:xfrm>
              <a:off x="4416" y="295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" name="Line 133"/>
            <p:cNvSpPr>
              <a:spLocks noChangeShapeType="1"/>
            </p:cNvSpPr>
            <p:nvPr/>
          </p:nvSpPr>
          <p:spPr bwMode="auto">
            <a:xfrm>
              <a:off x="4608" y="282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8" name="Line 134"/>
            <p:cNvSpPr>
              <a:spLocks noChangeShapeType="1"/>
            </p:cNvSpPr>
            <p:nvPr/>
          </p:nvSpPr>
          <p:spPr bwMode="auto">
            <a:xfrm>
              <a:off x="4704" y="2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9" name="Line 135"/>
            <p:cNvSpPr>
              <a:spLocks noChangeShapeType="1"/>
            </p:cNvSpPr>
            <p:nvPr/>
          </p:nvSpPr>
          <p:spPr bwMode="auto">
            <a:xfrm>
              <a:off x="4704" y="2790"/>
              <a:ext cx="0" cy="1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0" name="Line 136"/>
            <p:cNvSpPr>
              <a:spLocks noChangeShapeType="1"/>
            </p:cNvSpPr>
            <p:nvPr/>
          </p:nvSpPr>
          <p:spPr bwMode="auto">
            <a:xfrm flipV="1">
              <a:off x="4800" y="278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1" name="Line 137"/>
            <p:cNvSpPr>
              <a:spLocks noChangeShapeType="1"/>
            </p:cNvSpPr>
            <p:nvPr/>
          </p:nvSpPr>
          <p:spPr bwMode="auto">
            <a:xfrm>
              <a:off x="4800" y="279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2" name="Line 138"/>
            <p:cNvSpPr>
              <a:spLocks noChangeShapeType="1"/>
            </p:cNvSpPr>
            <p:nvPr/>
          </p:nvSpPr>
          <p:spPr bwMode="auto">
            <a:xfrm flipV="1">
              <a:off x="4896" y="2806"/>
              <a:ext cx="0" cy="1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3" name="Line 139"/>
            <p:cNvSpPr>
              <a:spLocks noChangeShapeType="1"/>
            </p:cNvSpPr>
            <p:nvPr/>
          </p:nvSpPr>
          <p:spPr bwMode="auto">
            <a:xfrm>
              <a:off x="4896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4" name="Line 140"/>
            <p:cNvSpPr>
              <a:spLocks noChangeShapeType="1"/>
            </p:cNvSpPr>
            <p:nvPr/>
          </p:nvSpPr>
          <p:spPr bwMode="auto">
            <a:xfrm flipV="1">
              <a:off x="4992" y="283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5" name="Line 141"/>
            <p:cNvSpPr>
              <a:spLocks noChangeShapeType="1"/>
            </p:cNvSpPr>
            <p:nvPr/>
          </p:nvSpPr>
          <p:spPr bwMode="auto">
            <a:xfrm>
              <a:off x="4992" y="30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6" name="Line 142"/>
            <p:cNvSpPr>
              <a:spLocks noChangeShapeType="1"/>
            </p:cNvSpPr>
            <p:nvPr/>
          </p:nvSpPr>
          <p:spPr bwMode="auto">
            <a:xfrm>
              <a:off x="4320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7" name="Line 143"/>
            <p:cNvSpPr>
              <a:spLocks noChangeShapeType="1"/>
            </p:cNvSpPr>
            <p:nvPr/>
          </p:nvSpPr>
          <p:spPr bwMode="auto">
            <a:xfrm flipV="1">
              <a:off x="5088" y="30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48" name="Rectangle 145" descr="Diagonali scure verso l'alto"/>
            <p:cNvSpPr>
              <a:spLocks noChangeArrowheads="1"/>
            </p:cNvSpPr>
            <p:nvPr/>
          </p:nvSpPr>
          <p:spPr bwMode="auto">
            <a:xfrm>
              <a:off x="4320" y="3096"/>
              <a:ext cx="96" cy="888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9" name="Rectangle 146" descr="Diagonali scure verso l'alto"/>
            <p:cNvSpPr>
              <a:spLocks noChangeArrowheads="1"/>
            </p:cNvSpPr>
            <p:nvPr/>
          </p:nvSpPr>
          <p:spPr bwMode="auto">
            <a:xfrm>
              <a:off x="4416" y="2958"/>
              <a:ext cx="96" cy="1026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0" name="Rectangle 147" descr="Diagonali scure verso l'alto"/>
            <p:cNvSpPr>
              <a:spLocks noChangeArrowheads="1"/>
            </p:cNvSpPr>
            <p:nvPr/>
          </p:nvSpPr>
          <p:spPr bwMode="auto">
            <a:xfrm>
              <a:off x="4512" y="2869"/>
              <a:ext cx="96" cy="1115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1" name="Rectangle 149" descr="Diagonali scure verso l'alto"/>
            <p:cNvSpPr>
              <a:spLocks noChangeArrowheads="1"/>
            </p:cNvSpPr>
            <p:nvPr/>
          </p:nvSpPr>
          <p:spPr bwMode="auto">
            <a:xfrm>
              <a:off x="4608" y="2822"/>
              <a:ext cx="96" cy="1163"/>
            </a:xfrm>
            <a:prstGeom prst="rect">
              <a:avLst/>
            </a:prstGeom>
            <a:pattFill prst="dkUpDiag">
              <a:fgClr>
                <a:srgbClr val="9999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2" name="Rectangle 151" descr="Diagonali scure verso l'alto"/>
            <p:cNvSpPr>
              <a:spLocks noChangeArrowheads="1"/>
            </p:cNvSpPr>
            <p:nvPr/>
          </p:nvSpPr>
          <p:spPr bwMode="auto">
            <a:xfrm>
              <a:off x="4704" y="2792"/>
              <a:ext cx="96" cy="119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" name="Rectangle 155" descr="Diagonali scure verso l'alto"/>
            <p:cNvSpPr>
              <a:spLocks noChangeArrowheads="1"/>
            </p:cNvSpPr>
            <p:nvPr/>
          </p:nvSpPr>
          <p:spPr bwMode="auto">
            <a:xfrm>
              <a:off x="4800" y="2792"/>
              <a:ext cx="96" cy="119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4" name="Rectangle 156" descr="Diagonali scure verso l'alto"/>
            <p:cNvSpPr>
              <a:spLocks noChangeArrowheads="1"/>
            </p:cNvSpPr>
            <p:nvPr/>
          </p:nvSpPr>
          <p:spPr bwMode="auto">
            <a:xfrm>
              <a:off x="4896" y="2832"/>
              <a:ext cx="96" cy="1152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5" name="Rectangle 157" descr="Diagonali scure verso l'alto"/>
            <p:cNvSpPr>
              <a:spLocks noChangeArrowheads="1"/>
            </p:cNvSpPr>
            <p:nvPr/>
          </p:nvSpPr>
          <p:spPr bwMode="auto">
            <a:xfrm>
              <a:off x="4992" y="3010"/>
              <a:ext cx="96" cy="974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6" name="Arc 9"/>
            <p:cNvSpPr>
              <a:spLocks/>
            </p:cNvSpPr>
            <p:nvPr/>
          </p:nvSpPr>
          <p:spPr bwMode="auto">
            <a:xfrm>
              <a:off x="4807" y="2785"/>
              <a:ext cx="288" cy="57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3354"/>
                <a:gd name="T2" fmla="*/ 21529 w 21600"/>
                <a:gd name="T3" fmla="*/ 23354 h 23354"/>
                <a:gd name="T4" fmla="*/ 0 w 21600"/>
                <a:gd name="T5" fmla="*/ 21600 h 23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35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85"/>
                    <a:pt x="21576" y="22770"/>
                    <a:pt x="21528" y="23353"/>
                  </a:cubicBezTo>
                </a:path>
                <a:path w="21600" h="2335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85"/>
                    <a:pt x="21576" y="22770"/>
                    <a:pt x="21528" y="2335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7" name="Arc 7"/>
            <p:cNvSpPr>
              <a:spLocks/>
            </p:cNvSpPr>
            <p:nvPr/>
          </p:nvSpPr>
          <p:spPr bwMode="auto">
            <a:xfrm flipH="1">
              <a:off x="4320" y="2784"/>
              <a:ext cx="528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172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metodi di quadratura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1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960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4"/>
              </a:buBlip>
              <a:defRPr/>
            </a:pPr>
            <a:r>
              <a:rPr lang="en-US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</a:t>
            </a:r>
            <a:r>
              <a:rPr lang="en-US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quadratura” suggerisce l’approssi-mazione dell’area, sottesa alla curva che definisce il grafico della funzione integran-da, con l’area dei quadrilateri sottesi</a:t>
            </a: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generale il termine </a:t>
            </a:r>
            <a:r>
              <a:rPr lang="it-IT" alt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quadratura</a:t>
            </a:r>
            <a:r>
              <a:rPr lang="it-IT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usato per distinguere l’approssimazione numerica di un integrale dalla risoluzione numerica di un’equazione differenziale ordinaria, spesso indicata come </a:t>
            </a:r>
            <a:r>
              <a:rPr lang="it-IT" alt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integrazione numerica</a:t>
            </a:r>
            <a:endParaRPr lang="it-IT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4"/>
              </a:buBlip>
              <a:defRPr/>
            </a:pP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L’approssimazione di un integrale doppio è talvolta chiamata “cubatura”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192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metodi di quadratura sono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 con il metodo delle strisce: le singole “altezze” della funzione vengono moltiplicate per le larghezze degli intervalli e quindi sommate fra di loro, ad ottenere il valore dell’inte-grale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Detti metodi utilizzano i dati relativi a punti discreti, i 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nodi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Supponiamo infatti di conoscere (o di poter valutare) la funzione integranda </a:t>
            </a: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in un insieme finito di punti distinti</a:t>
            </a: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(scelti o prefissati), contenuti nell’intervallo [</a:t>
            </a: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alt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172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metodi di quadratura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219200"/>
            <a:ext cx="7239000" cy="55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20000" lvl="1" indent="-360000" algn="just">
              <a:buBlip>
                <a:blip r:embed="rId3"/>
              </a:buBlip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formula di quadratura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l’integrale definito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costruita su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1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punti, è un’approssi-mazione di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della forma</a:t>
            </a:r>
          </a:p>
          <a:p>
            <a:pPr marL="720000" lvl="1" indent="-360000" algn="just">
              <a:buBlip>
                <a:blip r:embed="rId3"/>
              </a:buBlip>
              <a:defRPr/>
            </a:pPr>
            <a:endParaRPr lang="it-IT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720000" lvl="1" indent="-360000" algn="just">
              <a:defRPr/>
            </a:pP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dove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it-IT" sz="28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</a:t>
            </a:r>
            <a:r>
              <a:rPr lang="it-IT" sz="2800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sono detti rispettivamente 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nodi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pesi</a:t>
            </a:r>
            <a:r>
              <a:rPr lang="it-IT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della formula di quadratura e vengono scelti in modo che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 </a:t>
            </a:r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6172200" cy="8556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metodi di quadratura </a:t>
            </a:r>
            <a:r>
              <a:rPr lang="it-IT" altLang="en-US" dirty="0" smtClean="0">
                <a:solidFill>
                  <a:srgbClr val="385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 2</a:t>
            </a:r>
            <a:endParaRPr lang="it-IT" altLang="en-US" dirty="0" smtClean="0">
              <a:solidFill>
                <a:srgbClr val="385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2600" cy="1752600"/>
          </a:xfrm>
          <a:prstGeom prst="rect">
            <a:avLst/>
          </a:prstGeom>
          <a:ln>
            <a:solidFill>
              <a:srgbClr val="385D8A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752600"/>
            <a:ext cx="1753200" cy="51054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81200"/>
            <a:ext cx="20859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4191000" y="3733800"/>
            <a:ext cx="2997200" cy="855663"/>
            <a:chOff x="4191000" y="3733800"/>
            <a:chExt cx="2997200" cy="855663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733800"/>
              <a:ext cx="2997200" cy="85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72608" y="4391025"/>
              <a:ext cx="123392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2376</Words>
  <Application>Microsoft Office PowerPoint</Application>
  <PresentationFormat>On-screen Show (4:3)</PresentationFormat>
  <Paragraphs>477</Paragraphs>
  <Slides>51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Le formule di quadratura</vt:lpstr>
      <vt:lpstr>L’integrazione  1</vt:lpstr>
      <vt:lpstr>L’integrazione  2</vt:lpstr>
      <vt:lpstr>Integrazione numerica “manuale”  1</vt:lpstr>
      <vt:lpstr>Integrazione numerica “manuale”  2</vt:lpstr>
      <vt:lpstr>Integrazione numerica “manuale”  3</vt:lpstr>
      <vt:lpstr>I metodi di quadratura  1</vt:lpstr>
      <vt:lpstr>I metodi di quadratura  2</vt:lpstr>
      <vt:lpstr>I metodi di quadratura  2</vt:lpstr>
      <vt:lpstr>I metodi di quadratura  3</vt:lpstr>
      <vt:lpstr>Le formule di NewtonCotes  1</vt:lpstr>
      <vt:lpstr>Le formule di NewtonCotes  2</vt:lpstr>
      <vt:lpstr>Le formule di NewtonCotes  3</vt:lpstr>
      <vt:lpstr>La Regola dei Trapezi  1</vt:lpstr>
      <vt:lpstr>La Regola dei Trapezi  2</vt:lpstr>
      <vt:lpstr>La Regola dei Trapezi  3</vt:lpstr>
      <vt:lpstr>La Regola dei Trapezi  4</vt:lpstr>
      <vt:lpstr>Errore nella Regola dei Trapezi  1</vt:lpstr>
      <vt:lpstr>Errore nella Regola dei Trapezi  2</vt:lpstr>
      <vt:lpstr>Calcolo dell’errore  1</vt:lpstr>
      <vt:lpstr>Calcolo dell’errore  2</vt:lpstr>
      <vt:lpstr>La Regola dei Trapezi composita  1</vt:lpstr>
      <vt:lpstr>La Regola dei Trapezi composita  2</vt:lpstr>
      <vt:lpstr>La Regola dei Trapezi composita  3</vt:lpstr>
      <vt:lpstr>La Regola dei Trapezi composita  4</vt:lpstr>
      <vt:lpstr>La Regola dei Trapezi composita  5</vt:lpstr>
      <vt:lpstr>Errore nella Regola dei Trapezi composita  1</vt:lpstr>
      <vt:lpstr>Errore nella Regola dei Trapezi composita  2</vt:lpstr>
      <vt:lpstr>La Regole di Simpson  1</vt:lpstr>
      <vt:lpstr>La Regole di Simpson  2</vt:lpstr>
      <vt:lpstr>La Regola di Simpson 1/3  1</vt:lpstr>
      <vt:lpstr>La Regola di Simpson 1/3  2</vt:lpstr>
      <vt:lpstr>La Regola di Simpson 1/3  3</vt:lpstr>
      <vt:lpstr>Errore nella Regola di Simpson 1/3  1</vt:lpstr>
      <vt:lpstr>Errore nella Regola di Simpson 1/3  2</vt:lpstr>
      <vt:lpstr>Calcolo dell’errore  1</vt:lpstr>
      <vt:lpstr>Calcolo dell’errore  2</vt:lpstr>
      <vt:lpstr>Calcolo dell’errore  3</vt:lpstr>
      <vt:lpstr>La Regola di Simpson 1/3 composita  1</vt:lpstr>
      <vt:lpstr>La Regola di Simpson 1/3 composita  2</vt:lpstr>
      <vt:lpstr>La Regola di Simpson 1/3 composita  3</vt:lpstr>
      <vt:lpstr>La Regola di Simpson 3/8  1</vt:lpstr>
      <vt:lpstr>La Regola di Simpson 3/8  2</vt:lpstr>
      <vt:lpstr>La Regola di Simpson 3/8  3</vt:lpstr>
      <vt:lpstr>Errore nella Regola di Simpson 3/8</vt:lpstr>
      <vt:lpstr>Ancora sulle formule di NewtonCotes  1</vt:lpstr>
      <vt:lpstr>Ancora sulle formule di NewtonCotes  2</vt:lpstr>
      <vt:lpstr>Convergenza  1</vt:lpstr>
      <vt:lpstr>Convergenza  2</vt:lpstr>
      <vt:lpstr>Formule adattive  1</vt:lpstr>
      <vt:lpstr>Formule adattive 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Utente</dc:creator>
  <cp:lastModifiedBy>Utente</cp:lastModifiedBy>
  <cp:revision>773</cp:revision>
  <dcterms:created xsi:type="dcterms:W3CDTF">2006-08-16T00:00:00Z</dcterms:created>
  <dcterms:modified xsi:type="dcterms:W3CDTF">2016-11-22T07:40:57Z</dcterms:modified>
</cp:coreProperties>
</file>