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8" r:id="rId3"/>
    <p:sldId id="289" r:id="rId4"/>
    <p:sldId id="290" r:id="rId5"/>
    <p:sldId id="29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BF"/>
    <a:srgbClr val="385D8A"/>
    <a:srgbClr val="4F81BD"/>
    <a:srgbClr val="FE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746" autoAdjust="0"/>
  </p:normalViewPr>
  <p:slideViewPr>
    <p:cSldViewPr>
      <p:cViewPr>
        <p:scale>
          <a:sx n="45" d="100"/>
          <a:sy n="45" d="100"/>
        </p:scale>
        <p:origin x="-1411" y="-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E629E-4640-45D4-B18A-90025EC4FC9A}" type="datetimeFigureOut">
              <a:rPr lang="it-IT" smtClean="0"/>
              <a:pPr/>
              <a:t>28/01/2017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CFA81-7354-4C61-8830-B1513A31D6BD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2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3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4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71D25F-29A3-43AE-9805-D71EF19D492C}" type="slidenum">
              <a:rPr lang="it-IT" altLang="en-US"/>
              <a:pPr/>
              <a:t>5</a:t>
            </a:fld>
            <a:endParaRPr lang="it-IT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371600"/>
            <a:ext cx="6172200" cy="1470025"/>
          </a:xfrm>
        </p:spPr>
        <p:txBody>
          <a:bodyPr/>
          <a:lstStyle/>
          <a:p>
            <a:pPr algn="l"/>
            <a:r>
              <a:rPr lang="it-IT" cap="small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Numerica </a:t>
            </a:r>
            <a:br>
              <a:rPr lang="it-IT" cap="small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cap="small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Presentazione del Modulo</a:t>
            </a:r>
            <a:endParaRPr lang="it-IT" cap="small" dirty="0">
              <a:solidFill>
                <a:srgbClr val="385D8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2819400"/>
            <a:ext cx="2590800" cy="6858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A.A. 2016</a:t>
            </a: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17</a:t>
            </a:r>
            <a:endParaRPr lang="it-IT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it-IT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ahoma" pitchFamily="34" charset="0"/>
            </a:endParaRPr>
          </a:p>
          <a:p>
            <a:endParaRPr lang="it-IT" dirty="0" smtClean="0"/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11137"/>
            <a:ext cx="6400800" cy="1312863"/>
          </a:xfrm>
        </p:spPr>
        <p:txBody>
          <a:bodyPr>
            <a:noAutofit/>
          </a:bodyPr>
          <a:lstStyle/>
          <a:p>
            <a:pPr algn="l"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Presentazione del modulo </a:t>
            </a:r>
            <a:b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(30 ore)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798637"/>
            <a:ext cx="7239000" cy="4525963"/>
          </a:xfrm>
        </p:spPr>
        <p:txBody>
          <a:bodyPr>
            <a:normAutofit/>
          </a:bodyPr>
          <a:lstStyle/>
          <a:p>
            <a:pPr marL="720000" lvl="1" indent="-360000" algn="just" eaLnBrk="1" hangingPunct="1">
              <a:spcBef>
                <a:spcPts val="0"/>
              </a:spcBef>
              <a:buNone/>
            </a:pPr>
            <a:r>
              <a:rPr lang="en-US" sz="3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Docente</a:t>
            </a:r>
            <a:endParaRPr lang="en-US" sz="3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ahoma" pitchFamily="34" charset="0"/>
            </a:endParaRPr>
          </a:p>
          <a:p>
            <a:pPr marL="720000" lvl="1" indent="-360000" algn="just" eaLnBrk="1" hangingPunct="1">
              <a:spcBef>
                <a:spcPts val="0"/>
              </a:spcBef>
              <a:buNone/>
            </a:pPr>
            <a:r>
              <a:rPr lang="en-US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Monica </a:t>
            </a:r>
            <a:r>
              <a:rPr lang="en-US" sz="3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Bianchini</a:t>
            </a:r>
            <a:endParaRPr lang="en-US" sz="3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ahoma" pitchFamily="34" charset="0"/>
            </a:endParaRPr>
          </a:p>
          <a:p>
            <a:pPr marL="720000" lvl="1" indent="-360000" algn="just" eaLnBrk="1" hangingPunct="1">
              <a:spcBef>
                <a:spcPts val="0"/>
              </a:spcBef>
              <a:buNone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Dipartimento di Ingegneria dell’Informazione e </a:t>
            </a:r>
          </a:p>
          <a:p>
            <a:pPr marL="720000" lvl="1" indent="-360000" algn="just" eaLnBrk="1" hangingPunct="1">
              <a:spcBef>
                <a:spcPts val="0"/>
              </a:spcBef>
              <a:buNone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Scienze Matematiche</a:t>
            </a:r>
          </a:p>
          <a:p>
            <a:pPr marL="720000" lvl="1" indent="-360000" algn="just" eaLnBrk="1" hangingPunct="1">
              <a:spcBef>
                <a:spcPts val="0"/>
              </a:spcBef>
              <a:buNone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  <a:sym typeface="Symbol" pitchFamily="18" charset="2"/>
              </a:rPr>
              <a:t>E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mail: monica@diism.unisi.it </a:t>
            </a:r>
          </a:p>
          <a:p>
            <a:pPr marL="720000" lvl="1" indent="-360000" algn="just" eaLnBrk="1" hangingPunct="1">
              <a:spcBef>
                <a:spcPts val="0"/>
              </a:spcBef>
              <a:buNone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Telefono: 0577 234850</a:t>
            </a: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  <a:sym typeface="Symbol" pitchFamily="18" charset="2"/>
              </a:rPr>
              <a:t>1012</a:t>
            </a:r>
          </a:p>
          <a:p>
            <a:pPr marL="720000" lvl="1" indent="-360000" algn="just" eaLnBrk="1" hangingPunct="1">
              <a:spcBef>
                <a:spcPts val="0"/>
              </a:spcBef>
              <a:buNone/>
            </a:pPr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Cellulare: 320 4355875</a:t>
            </a:r>
          </a:p>
          <a:p>
            <a:pPr marL="720000" lvl="1" indent="-360000" algn="just" eaLnBrk="1" hangingPunct="1">
              <a:spcBef>
                <a:spcPts val="0"/>
              </a:spcBef>
              <a:buNone/>
            </a:pPr>
            <a:endParaRPr lang="it-IT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ahoma" pitchFamily="34" charset="0"/>
            </a:endParaRPr>
          </a:p>
          <a:p>
            <a:pPr marL="720000" lvl="1" indent="-360000" algn="just" eaLnBrk="1" hangingPunct="1">
              <a:spcBef>
                <a:spcPts val="0"/>
              </a:spcBef>
              <a:buNone/>
            </a:pPr>
            <a:r>
              <a:rPr lang="it-IT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Ricevimento  Studenti</a:t>
            </a:r>
          </a:p>
          <a:p>
            <a:pPr marL="720000" lvl="1" indent="-360000" algn="just" eaLnBrk="1" hangingPunct="1">
              <a:spcBef>
                <a:spcPts val="0"/>
              </a:spcBef>
              <a:buNone/>
            </a:pPr>
            <a:r>
              <a:rPr lang="it-IT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Lunedì 14.30</a:t>
            </a:r>
            <a:r>
              <a:rPr lang="it-IT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  <a:sym typeface="Symbol" pitchFamily="18" charset="2"/>
              </a:rPr>
              <a:t>16.30 e su appuntamento</a:t>
            </a:r>
            <a:endParaRPr lang="it-IT" sz="3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ahoma" pitchFamily="34" charset="0"/>
            </a:endParaRPr>
          </a:p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endParaRPr lang="it-IT" sz="3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048500" cy="855663"/>
          </a:xfrm>
        </p:spPr>
        <p:txBody>
          <a:bodyPr/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Programma del Modulo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296000"/>
            <a:ext cx="7467600" cy="5104800"/>
          </a:xfrm>
        </p:spPr>
        <p:txBody>
          <a:bodyPr>
            <a:normAutofit fontScale="92500" lnSpcReduction="10000"/>
          </a:bodyPr>
          <a:lstStyle/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r>
              <a:rPr lang="it-IT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Precisione finita ed aritmetica finita </a:t>
            </a:r>
          </a:p>
          <a:p>
            <a:pPr marL="1120050" lvl="2" indent="-360000" algn="just">
              <a:spcBef>
                <a:spcPts val="0"/>
              </a:spcBef>
              <a:buSzPct val="80000"/>
              <a:buBlip>
                <a:blip r:embed="rId4"/>
              </a:buBlip>
            </a:pPr>
            <a:r>
              <a:rPr lang="it-IT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 degli  errori</a:t>
            </a:r>
          </a:p>
          <a:p>
            <a:pPr marL="1120050" lvl="2" indent="-360000" algn="just">
              <a:spcBef>
                <a:spcPts val="0"/>
              </a:spcBef>
              <a:buSzPct val="80000"/>
              <a:buBlip>
                <a:blip r:embed="rId4"/>
              </a:buBlip>
            </a:pPr>
            <a:r>
              <a:rPr lang="it-IT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Stabilità e condizionamento</a:t>
            </a:r>
          </a:p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r>
              <a:rPr lang="it-IT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numerici per sistemi lineari quadrati: metodi diretti ed iterativi</a:t>
            </a:r>
          </a:p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r>
              <a:rPr lang="it-IT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Approssimazione numerica di zeri di funzione</a:t>
            </a:r>
          </a:p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r>
              <a:rPr lang="it-IT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Interpolazione ed approssimazione polino-miale e con spline</a:t>
            </a:r>
          </a:p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r>
              <a:rPr lang="it-IT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 numerici per il calcolo di integrali: le formule di quadratura </a:t>
            </a:r>
          </a:p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r>
              <a:rPr lang="it-IT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Introduzione a </a:t>
            </a:r>
            <a:r>
              <a:rPr lang="it-IT" sz="3000" cap="sm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</a:t>
            </a:r>
            <a:r>
              <a:rPr lang="it-IT" sz="3000" cap="small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©</a:t>
            </a:r>
            <a:endParaRPr lang="it-IT" sz="3000" baseline="30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sz="3000" dirty="0" smtClean="0">
                <a:solidFill>
                  <a:srgbClr val="004D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Esercitazioni frontali ed in laboratorio sugli argomenti sviluppati durante le lezioni</a:t>
            </a:r>
            <a:endParaRPr lang="it-IT" sz="3000" dirty="0" smtClean="0">
              <a:solidFill>
                <a:srgbClr val="004D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endParaRPr lang="it-IT" alt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4267200" cy="8556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76400"/>
            <a:ext cx="7391400" cy="4724400"/>
          </a:xfrm>
        </p:spPr>
        <p:txBody>
          <a:bodyPr>
            <a:normAutofit lnSpcReduction="10000"/>
          </a:bodyPr>
          <a:lstStyle/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L. Brugnano, C. Magherini e A. Sestini, </a:t>
            </a:r>
            <a:r>
              <a:rPr lang="it-IT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Calcolo Numerico</a:t>
            </a: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Master Università &amp; Pro-fessioni, Firenze 2014</a:t>
            </a:r>
          </a:p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 G. Gasparo e R. Morandi, </a:t>
            </a:r>
            <a:r>
              <a:rPr lang="it-IT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Elementi di Cal-colo Numerico: metodi e algoritmi</a:t>
            </a: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McGraw Hill, 2008</a:t>
            </a:r>
          </a:p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Mazzia, </a:t>
            </a:r>
            <a:r>
              <a:rPr lang="it-IT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Laboratorio di Calcolo Numerico. Applicazioni con Matlab e Octave</a:t>
            </a: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Pearson Italia, 2014</a:t>
            </a:r>
          </a:p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Slide </a:t>
            </a:r>
            <a:r>
              <a:rPr lang="en-US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delle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lezioni</a:t>
            </a:r>
            <a:endParaRPr 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ahoma" pitchFamily="34" charset="0"/>
            </a:endParaRPr>
          </a:p>
          <a:p>
            <a:pPr marL="720000" lvl="1" indent="-360000" algn="just" eaLnBrk="1" hangingPunct="1">
              <a:spcBef>
                <a:spcPts val="0"/>
              </a:spcBef>
              <a:buNone/>
            </a:pPr>
            <a:r>
              <a:rPr lang="it-IT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http://www3.diism.unisi.it/~monica/annum.html </a:t>
            </a:r>
          </a:p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endParaRPr lang="it-IT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457200"/>
            <a:ext cx="6362700" cy="855663"/>
          </a:xfrm>
        </p:spPr>
        <p:txBody>
          <a:bodyPr/>
          <a:lstStyle/>
          <a:p>
            <a:pPr eaLnBrk="1" hangingPunct="1"/>
            <a:r>
              <a:rPr lang="it-IT" altLang="en-US" dirty="0" smtClean="0">
                <a:solidFill>
                  <a:srgbClr val="385D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Modalità d’esame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5400"/>
            <a:ext cx="7239000" cy="4800600"/>
          </a:xfrm>
        </p:spPr>
        <p:txBody>
          <a:bodyPr>
            <a:normAutofit/>
          </a:bodyPr>
          <a:lstStyle/>
          <a:p>
            <a:pPr marL="720000" lvl="1" indent="-360000" algn="just">
              <a:spcBef>
                <a:spcPts val="0"/>
              </a:spcBef>
              <a:buBlip>
                <a:blip r:embed="rId3"/>
              </a:buBlip>
            </a:pP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Svolgimento di un elaborato in </a:t>
            </a:r>
            <a:r>
              <a:rPr lang="it-IT" cap="sm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</a:t>
            </a:r>
            <a:r>
              <a:rPr lang="it-IT" cap="small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©</a:t>
            </a: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1120050" lvl="2" indent="-360000" algn="just">
              <a:spcBef>
                <a:spcPts val="0"/>
              </a:spcBef>
              <a:buSzPct val="80000"/>
              <a:buBlip>
                <a:blip r:embed="rId4"/>
              </a:buBlip>
            </a:pPr>
            <a:r>
              <a:rPr lang="it-IT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Possibilità di lavoro in gruppo (2</a:t>
            </a:r>
            <a:r>
              <a:rPr lang="it-IT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</a:t>
            </a:r>
            <a:r>
              <a:rPr lang="it-IT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persone)</a:t>
            </a:r>
          </a:p>
          <a:p>
            <a:pPr marL="1674450" lvl="3" indent="-457200"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tema deve essere concordato con la docente</a:t>
            </a:r>
          </a:p>
          <a:p>
            <a:pPr marL="1674450" lvl="3" indent="-457200"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it-IT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L’elaborato, corredato di relazione, deve essere inviato per email almeno tre giorni lavorativi prima della prova orale</a:t>
            </a:r>
          </a:p>
          <a:p>
            <a:pPr marL="1120050" lvl="2" indent="-360000" algn="just">
              <a:spcBef>
                <a:spcPts val="0"/>
              </a:spcBef>
              <a:buSzPct val="80000"/>
              <a:buBlip>
                <a:blip r:embed="rId4"/>
              </a:buBlip>
            </a:pPr>
            <a:r>
              <a:rPr lang="it-IT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Discussione dell’elaborato come parte della prova orale</a:t>
            </a:r>
          </a:p>
          <a:p>
            <a:pPr marL="720000" lvl="1" indent="-360000" algn="just" eaLnBrk="1" hangingPunct="1">
              <a:spcBef>
                <a:spcPts val="0"/>
              </a:spcBef>
              <a:buBlip>
                <a:blip r:embed="rId3"/>
              </a:buBlip>
            </a:pPr>
            <a:r>
              <a:rPr lang="it-IT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Esame orale (su tutto il programma svolto a lezione)</a:t>
            </a:r>
            <a:endParaRPr 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" name="Picture 4" descr="mai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752600" cy="1752600"/>
          </a:xfrm>
          <a:prstGeom prst="rect">
            <a:avLst/>
          </a:prstGeom>
          <a:ln>
            <a:solidFill>
              <a:srgbClr val="385D8A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1752600"/>
            <a:ext cx="1753200" cy="5105400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On-screen Show (4:3)</PresentationFormat>
  <Paragraphs>40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Analisi Numerica  Presentazione del Modulo</vt:lpstr>
      <vt:lpstr>Presentazione del modulo  (30 ore) </vt:lpstr>
      <vt:lpstr>Programma del Modulo</vt:lpstr>
      <vt:lpstr>Testi</vt:lpstr>
      <vt:lpstr>Modalità d’esame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Utente</dc:creator>
  <cp:lastModifiedBy>Utente</cp:lastModifiedBy>
  <cp:revision>188</cp:revision>
  <dcterms:created xsi:type="dcterms:W3CDTF">2006-08-16T00:00:00Z</dcterms:created>
  <dcterms:modified xsi:type="dcterms:W3CDTF">2017-01-28T15:16:25Z</dcterms:modified>
</cp:coreProperties>
</file>