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8" r:id="rId3"/>
    <p:sldId id="289" r:id="rId4"/>
    <p:sldId id="339" r:id="rId5"/>
    <p:sldId id="290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BF"/>
    <a:srgbClr val="FE0000"/>
    <a:srgbClr val="002A68"/>
    <a:srgbClr val="003D96"/>
    <a:srgbClr val="009900"/>
    <a:srgbClr val="385D8A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76" autoAdjust="0"/>
    <p:restoredTop sz="98361" autoAdjust="0"/>
  </p:normalViewPr>
  <p:slideViewPr>
    <p:cSldViewPr>
      <p:cViewPr>
        <p:scale>
          <a:sx n="50" d="100"/>
          <a:sy n="50" d="100"/>
        </p:scale>
        <p:origin x="-17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25A7-E450-4E18-B781-68E65FC5445F}" type="datetimeFigureOut">
              <a:rPr lang="it-IT" smtClean="0"/>
              <a:pPr/>
              <a:t>01/12/2016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BBF2D-2AE9-4BE2-A319-FBF0035F351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E629E-4640-45D4-B18A-90025EC4FC9A}" type="datetimeFigureOut">
              <a:rPr lang="it-IT" smtClean="0"/>
              <a:pPr/>
              <a:t>01/12/2016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CFA81-7354-4C61-8830-B1513A31D6B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31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6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7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8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9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10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2941-F38F-4F55-B153-55621270C8B8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47EC-9AD9-418A-9D57-4BAE42E38990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3D60-8056-40AF-927C-1077E031377A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521C-3C27-44D3-985C-99F7874DD9F8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1D10-073C-48F5-86EE-035AE3F12C49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06F3-1BA6-40CE-A37D-B9C33FA44321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F717-77B8-4216-9B92-3073D31D3D78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7EB-AF7C-4FAD-8021-7C6E94DF28A3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A6CC-1C48-4D98-A86E-617A9E78E4F7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4701-A8CD-4D1F-95D0-2F895F1CBFE9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EAA-6D01-4E69-8D16-3D9F9831F15D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8FF75-F079-4249-8A59-F9DFD3EC9CD1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gi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.gif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.gif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33.png"/><Relationship Id="rId5" Type="http://schemas.openxmlformats.org/officeDocument/2006/relationships/image" Target="../media/image1.gif"/><Relationship Id="rId10" Type="http://schemas.openxmlformats.org/officeDocument/2006/relationships/image" Target="../media/image32.png"/><Relationship Id="rId4" Type="http://schemas.openxmlformats.org/officeDocument/2006/relationships/image" Target="../media/image28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wmf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2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2.gi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.gif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1.gif"/><Relationship Id="rId4" Type="http://schemas.openxmlformats.org/officeDocument/2006/relationships/image" Target="../media/image2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gif"/><Relationship Id="rId10" Type="http://schemas.openxmlformats.org/officeDocument/2006/relationships/image" Target="../media/image8.png"/><Relationship Id="rId4" Type="http://schemas.openxmlformats.org/officeDocument/2006/relationships/image" Target="../media/image1.gif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524000"/>
            <a:ext cx="7086600" cy="21336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</a:t>
            </a: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Eulero </a:t>
            </a: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it-IT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</a:t>
            </a:r>
            <a:r>
              <a:rPr lang="it-IT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equazioni differenziali ordinarie</a:t>
            </a:r>
            <a:endParaRPr lang="it-IT" dirty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6781800" cy="855663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L’equazione del pendolo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4038600"/>
            <a:ext cx="40386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77200" lvl="2" indent="-360000" algn="just">
              <a:buSzPct val="70000"/>
              <a:buBlip>
                <a:blip r:embed="rId4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L’equazione è non li-neare per la presenza del termine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sin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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1177200" lvl="2" indent="-360000" algn="just">
              <a:buBlip>
                <a:blip r:embed="rId5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274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5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utilizza un’ODE per determinare il moto oscilla-torio di un pendolo</a:t>
            </a:r>
          </a:p>
          <a:p>
            <a:pPr marL="1177200" lvl="2" indent="-360000" algn="just">
              <a:buSzPct val="70000"/>
              <a:buBlip>
                <a:blip r:embed="rId4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usa la II legge di Newton per scrivere l’equazione</a:t>
            </a:r>
          </a:p>
          <a:p>
            <a:pPr marL="1177200" lvl="2" indent="-360000" algn="just">
              <a:buSzPct val="70000"/>
              <a:buBlip>
                <a:blip r:embed="rId4"/>
              </a:buBlip>
              <a:defRPr/>
            </a:pP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1177200" lvl="2" indent="-360000" algn="just">
              <a:buSzPct val="70000"/>
              <a:buBlip>
                <a:blip r:embed="rId4"/>
              </a:buBlip>
              <a:defRPr/>
            </a:pP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1177200" lvl="2" indent="-360000" algn="just">
              <a:buSzPct val="70000"/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dove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 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è l’angolo che individua lo spostamento del pendolo,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g 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è l’accelerazione di gravità ed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l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 la lunghezza del pendolo</a:t>
            </a:r>
          </a:p>
          <a:p>
            <a:pPr marL="720000" lvl="1" indent="-360000" algn="just"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2438400"/>
            <a:ext cx="20145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5657850" y="3816350"/>
            <a:ext cx="3409950" cy="2889250"/>
            <a:chOff x="3022" y="2500"/>
            <a:chExt cx="2148" cy="1820"/>
          </a:xfrm>
        </p:grpSpPr>
        <p:pic>
          <p:nvPicPr>
            <p:cNvPr id="15" name="Picture 14" descr="pendolo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22" y="2520"/>
              <a:ext cx="2148" cy="1800"/>
            </a:xfrm>
            <a:prstGeom prst="rect">
              <a:avLst/>
            </a:prstGeom>
            <a:noFill/>
          </p:spPr>
        </p:pic>
        <p:pic>
          <p:nvPicPr>
            <p:cNvPr id="16" name="Picture 1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957" y="2500"/>
              <a:ext cx="5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6781800" cy="855663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L’equazione del pendolo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028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 ottenere una soluzione analitica occorre ipo-tizzare che per piccoli spostamenti del pendolo, cioè per piccoli valori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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,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da cui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ODE lineare e quindi risolubile in maniera analitica</a:t>
            </a:r>
          </a:p>
          <a:p>
            <a:pPr marL="720000" lvl="1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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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0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sin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t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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), con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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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it-IT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Tuttavia, per spostamenti ampi dalla posizione di equilibrio, l’equazione non è rappresentativa della dinamica del pendolo 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590800"/>
            <a:ext cx="1223962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3276600"/>
            <a:ext cx="192563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497200" y="4633200"/>
            <a:ext cx="381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239000" cy="1312863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 ai valori iniziali e al contorno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definire completamente la soluzione di un’equazione differenziale, ovvero per sce-gliere una particolare curva nella famiglia infinita delle soluzioni, occorre fissare le </a:t>
            </a: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condizioni iniziali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ODE di ordine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per avere una soluzione unica, occorrono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condizioni</a:t>
            </a:r>
          </a:p>
          <a:p>
            <a:pPr marL="1177200" lvl="2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 tutte le condizioni sono fissate per un medesimo valore (iniziale) della variabile indi-pendente si ha un</a:t>
            </a:r>
            <a:r>
              <a:rPr lang="it-IT" sz="2400" dirty="0" smtClean="0"/>
              <a:t> 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 ai valori iniziali</a:t>
            </a:r>
          </a:p>
          <a:p>
            <a:pPr marL="1177200" lvl="2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</a:t>
            </a:r>
            <a:r>
              <a:rPr lang="it-IT" sz="2400" dirty="0" smtClean="0"/>
              <a:t> 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 al contorno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 condizioni aggiun-tive sono fornite ai margini dell’insieme di definizione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62484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problema di Cauchy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Definisce la forma generale dei problemi ai valori iniziali (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IVP</a:t>
            </a: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 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Initial Value Problem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)</a:t>
            </a:r>
          </a:p>
          <a:p>
            <a:pPr marL="720000" lvl="1" indent="-360000" algn="just">
              <a:defRPr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			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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)=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))		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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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I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 [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a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b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]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2091600" lvl="4" indent="-360000" algn="just">
              <a:defRPr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 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)=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0		   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[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a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b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]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	con: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condizione iniziale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)=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0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intervallo di integrazione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[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a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b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]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4033838"/>
            <a:ext cx="3619500" cy="267176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124200" y="1956137"/>
            <a:ext cx="22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Kaiti Std R" pitchFamily="18" charset="-128"/>
                <a:ea typeface="Adobe Kaiti Std R" pitchFamily="18" charset="-128"/>
              </a:rPr>
              <a:t>{</a:t>
            </a:r>
            <a:endParaRPr lang="it-IT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Kaiti Std R" pitchFamily="18" charset="-128"/>
              <a:ea typeface="Adobe Kaiti Std R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866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metodi one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step 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3429600"/>
            <a:ext cx="3581400" cy="243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defRPr/>
            </a:pPr>
            <a:r>
              <a:rPr lang="it-IT" sz="2400" dirty="0" smtClean="0"/>
              <a:t>	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la pendenza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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viene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usata per estra-polare un nuovo va-lore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+1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dal prece-dente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, distante un passo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h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752600"/>
            <a:ext cx="1768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213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5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 data l’equazione differenziale ordinaria nella forma</a:t>
            </a: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5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metodo numerico per risolvere l’ODE consiste nel valutare</a:t>
            </a:r>
            <a:endParaRPr lang="it-IT" sz="28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5334000" y="3581400"/>
            <a:ext cx="3694113" cy="3138488"/>
            <a:chOff x="3360" y="2338"/>
            <a:chExt cx="2327" cy="1977"/>
          </a:xfrm>
        </p:grpSpPr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4624" y="3509"/>
              <a:ext cx="2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V="1">
              <a:off x="3589" y="2338"/>
              <a:ext cx="0" cy="1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409" y="3889"/>
              <a:ext cx="2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5" name="Arc 9"/>
            <p:cNvSpPr>
              <a:spLocks/>
            </p:cNvSpPr>
            <p:nvPr/>
          </p:nvSpPr>
          <p:spPr bwMode="auto">
            <a:xfrm rot="5400000" flipV="1">
              <a:off x="3850" y="3105"/>
              <a:ext cx="453" cy="474"/>
            </a:xfrm>
            <a:custGeom>
              <a:avLst/>
              <a:gdLst>
                <a:gd name="G0" fmla="+- 0 0 0"/>
                <a:gd name="G1" fmla="+- 18490 0 0"/>
                <a:gd name="G2" fmla="+- 21600 0 0"/>
                <a:gd name="T0" fmla="*/ 11166 w 21600"/>
                <a:gd name="T1" fmla="*/ 0 h 18490"/>
                <a:gd name="T2" fmla="*/ 21600 w 21600"/>
                <a:gd name="T3" fmla="*/ 18490 h 18490"/>
                <a:gd name="T4" fmla="*/ 0 w 21600"/>
                <a:gd name="T5" fmla="*/ 18490 h 18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490" fill="none" extrusionOk="0">
                  <a:moveTo>
                    <a:pt x="11166" y="-1"/>
                  </a:moveTo>
                  <a:cubicBezTo>
                    <a:pt x="17642" y="3910"/>
                    <a:pt x="21600" y="10924"/>
                    <a:pt x="21600" y="18490"/>
                  </a:cubicBezTo>
                </a:path>
                <a:path w="21600" h="18490" stroke="0" extrusionOk="0">
                  <a:moveTo>
                    <a:pt x="11166" y="-1"/>
                  </a:moveTo>
                  <a:cubicBezTo>
                    <a:pt x="17642" y="3910"/>
                    <a:pt x="21600" y="10924"/>
                    <a:pt x="21600" y="18490"/>
                  </a:cubicBezTo>
                  <a:lnTo>
                    <a:pt x="0" y="1849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Arc 10"/>
            <p:cNvSpPr>
              <a:spLocks/>
            </p:cNvSpPr>
            <p:nvPr/>
          </p:nvSpPr>
          <p:spPr bwMode="auto">
            <a:xfrm flipV="1">
              <a:off x="4313" y="2643"/>
              <a:ext cx="836" cy="9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916"/>
                <a:gd name="T1" fmla="*/ 0 h 21600"/>
                <a:gd name="T2" fmla="*/ 20916 w 20916"/>
                <a:gd name="T3" fmla="*/ 16206 h 21600"/>
                <a:gd name="T4" fmla="*/ 0 w 209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16" h="21600" fill="none" extrusionOk="0">
                  <a:moveTo>
                    <a:pt x="-1" y="0"/>
                  </a:moveTo>
                  <a:cubicBezTo>
                    <a:pt x="9851" y="0"/>
                    <a:pt x="18455" y="6666"/>
                    <a:pt x="20915" y="16206"/>
                  </a:cubicBezTo>
                </a:path>
                <a:path w="20916" h="21600" stroke="0" extrusionOk="0">
                  <a:moveTo>
                    <a:pt x="-1" y="0"/>
                  </a:moveTo>
                  <a:cubicBezTo>
                    <a:pt x="9851" y="0"/>
                    <a:pt x="18455" y="6666"/>
                    <a:pt x="20915" y="1620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4468" y="3407"/>
              <a:ext cx="425" cy="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4609" y="3492"/>
              <a:ext cx="28" cy="2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7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4624" y="3520"/>
              <a:ext cx="0" cy="369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4893" y="3407"/>
              <a:ext cx="0" cy="48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4893" y="3407"/>
              <a:ext cx="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4883" y="3278"/>
              <a:ext cx="8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 dirty="0">
                  <a:latin typeface="Times New Roman" pitchFamily="18" charset="0"/>
                </a:rPr>
                <a:t>y</a:t>
              </a:r>
              <a:r>
                <a:rPr lang="it-IT" i="1" baseline="-25000" dirty="0">
                  <a:latin typeface="Times New Roman" pitchFamily="18" charset="0"/>
                </a:rPr>
                <a:t>i+</a:t>
              </a:r>
              <a:r>
                <a:rPr lang="it-IT" baseline="-25000" dirty="0">
                  <a:latin typeface="Times New Roman" pitchFamily="18" charset="0"/>
                </a:rPr>
                <a:t>1</a:t>
              </a:r>
              <a:r>
                <a:rPr lang="it-IT" dirty="0">
                  <a:latin typeface="Times New Roman" pitchFamily="18" charset="0"/>
                </a:rPr>
                <a:t>= </a:t>
              </a:r>
              <a:r>
                <a:rPr lang="it-IT" i="1" dirty="0">
                  <a:latin typeface="Times New Roman" pitchFamily="18" charset="0"/>
                </a:rPr>
                <a:t>y</a:t>
              </a:r>
              <a:r>
                <a:rPr lang="it-IT" i="1" baseline="-25000" dirty="0">
                  <a:latin typeface="Times New Roman" pitchFamily="18" charset="0"/>
                </a:rPr>
                <a:t>i</a:t>
              </a:r>
              <a:r>
                <a:rPr lang="it-IT" i="1" dirty="0">
                  <a:latin typeface="Times New Roman" pitchFamily="18" charset="0"/>
                </a:rPr>
                <a:t>+</a:t>
              </a:r>
              <a:r>
                <a:rPr lang="it-IT" i="1" dirty="0">
                  <a:latin typeface="Times New Roman" pitchFamily="18" charset="0"/>
                  <a:sym typeface="Symbol" pitchFamily="18" charset="2"/>
                </a:rPr>
                <a:t>h</a:t>
              </a:r>
              <a:endParaRPr lang="it-IT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3402" y="2411"/>
              <a:ext cx="1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696" y="4084"/>
              <a:ext cx="1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3360" y="3407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y</a:t>
              </a:r>
              <a:r>
                <a:rPr lang="it-IT" i="1" baseline="-25000">
                  <a:latin typeface="Times New Roman" pitchFamily="18" charset="0"/>
                </a:rPr>
                <a:t>i</a:t>
              </a:r>
              <a:endParaRPr lang="it-IT" baseline="-25000">
                <a:latin typeface="Times New Roman" pitchFamily="18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H="1">
              <a:off x="3589" y="3509"/>
              <a:ext cx="102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4543" y="3828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  <a:r>
                <a:rPr lang="it-IT" i="1" baseline="-25000">
                  <a:latin typeface="Times New Roman" pitchFamily="18" charset="0"/>
                </a:rPr>
                <a:t>i</a:t>
              </a:r>
              <a:endParaRPr lang="it-IT" baseline="-25000">
                <a:latin typeface="Times New Roman" pitchFamily="18" charset="0"/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4798" y="3828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  <a:r>
                <a:rPr lang="it-IT" i="1" baseline="-25000">
                  <a:latin typeface="Times New Roman" pitchFamily="18" charset="0"/>
                </a:rPr>
                <a:t>i+</a:t>
              </a:r>
              <a:r>
                <a:rPr lang="it-IT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 rot="-5400000">
              <a:off x="4634" y="3877"/>
              <a:ext cx="243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800">
                  <a:latin typeface="Courier New" pitchFamily="49" charset="0"/>
                </a:rPr>
                <a:t>{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5273" y="3889"/>
              <a:ext cx="1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</a:p>
          </p:txBody>
        </p:sp>
      </p:grp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2971800"/>
            <a:ext cx="202247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866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metodi one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step 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formula, applicata ad intervalli successi-vi, permette di ottenere ulteriori valori e quindi di tracciare la funzione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 i </a:t>
            </a:r>
            <a:r>
              <a:rPr lang="it-IT" sz="28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one</a:t>
            </a:r>
            <a:r>
              <a:rPr lang="it-IT" sz="28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step</a:t>
            </a: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sono riconducibili a questa formulazione generale: si differen-ziano per il modo in cui viene calcolata la pendenza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Il modo più semplice per calcolare la pen-denza consiste nell’usare la derivata della funzione nel punto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8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ricavandola dall’equa-zione differenziale</a:t>
            </a:r>
          </a:p>
          <a:p>
            <a:pPr marL="742950" lvl="1" indent="-285750" algn="just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ð"/>
            </a:pPr>
            <a:r>
              <a:rPr lang="it-IT" sz="2800" i="1" dirty="0" smtClean="0">
                <a:solidFill>
                  <a:srgbClr val="F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metodo di Eulero</a:t>
            </a:r>
            <a:endParaRPr lang="it-IT" sz="2800" dirty="0" smtClean="0">
              <a:solidFill>
                <a:srgbClr val="F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213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derivata prima fornisce direttamente la penden-za nel punto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i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000" i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la derivata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(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 calcolata mediante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l’equazione differenziale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3200400"/>
            <a:ext cx="4267200" cy="3657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Pertanto la formula di Eulero è:</a:t>
            </a:r>
          </a:p>
          <a:p>
            <a:pPr marL="742950" lvl="1" indent="-285750" algn="just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ð"/>
            </a:pP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 algn="just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ð"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calcola un nuovo valore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0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0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+1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servendosi della penden-za (uguale alla derivata prima calcolata nel punto di parten-za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0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per estrapolare linear-mente lungo l’intervallo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0866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Eulero 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2066925"/>
            <a:ext cx="166211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3" name="Group 38"/>
          <p:cNvGrpSpPr>
            <a:grpSpLocks/>
          </p:cNvGrpSpPr>
          <p:nvPr/>
        </p:nvGrpSpPr>
        <p:grpSpPr bwMode="auto">
          <a:xfrm>
            <a:off x="5880100" y="3906838"/>
            <a:ext cx="3148013" cy="2384425"/>
            <a:chOff x="3704" y="2461"/>
            <a:chExt cx="1983" cy="1502"/>
          </a:xfrm>
        </p:grpSpPr>
        <p:sp>
          <p:nvSpPr>
            <p:cNvPr id="34" name="Line 37"/>
            <p:cNvSpPr>
              <a:spLocks noChangeShapeType="1"/>
            </p:cNvSpPr>
            <p:nvPr/>
          </p:nvSpPr>
          <p:spPr bwMode="auto">
            <a:xfrm flipV="1">
              <a:off x="4545" y="3182"/>
              <a:ext cx="59" cy="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4860" y="3070"/>
              <a:ext cx="4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200"/>
                <a:t>vero</a:t>
              </a: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 flipV="1">
              <a:off x="3910" y="2461"/>
              <a:ext cx="0" cy="15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3704" y="3732"/>
              <a:ext cx="1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3730" y="2537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4604" y="3433"/>
              <a:ext cx="2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400" i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H="1">
              <a:off x="3910" y="3215"/>
              <a:ext cx="64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1" name="Arc 9"/>
            <p:cNvSpPr>
              <a:spLocks/>
            </p:cNvSpPr>
            <p:nvPr/>
          </p:nvSpPr>
          <p:spPr bwMode="auto">
            <a:xfrm rot="-5400000">
              <a:off x="4273" y="3172"/>
              <a:ext cx="616" cy="542"/>
            </a:xfrm>
            <a:custGeom>
              <a:avLst/>
              <a:gdLst>
                <a:gd name="G0" fmla="+- 0 0 0"/>
                <a:gd name="G1" fmla="+- 18490 0 0"/>
                <a:gd name="G2" fmla="+- 21600 0 0"/>
                <a:gd name="T0" fmla="*/ 11166 w 21600"/>
                <a:gd name="T1" fmla="*/ 0 h 18490"/>
                <a:gd name="T2" fmla="*/ 21600 w 21600"/>
                <a:gd name="T3" fmla="*/ 18490 h 18490"/>
                <a:gd name="T4" fmla="*/ 0 w 21600"/>
                <a:gd name="T5" fmla="*/ 18490 h 18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490" fill="none" extrusionOk="0">
                  <a:moveTo>
                    <a:pt x="11166" y="-1"/>
                  </a:moveTo>
                  <a:cubicBezTo>
                    <a:pt x="17642" y="3910"/>
                    <a:pt x="21600" y="10924"/>
                    <a:pt x="21600" y="18490"/>
                  </a:cubicBezTo>
                </a:path>
                <a:path w="21600" h="18490" stroke="0" extrusionOk="0">
                  <a:moveTo>
                    <a:pt x="11166" y="-1"/>
                  </a:moveTo>
                  <a:cubicBezTo>
                    <a:pt x="17642" y="3910"/>
                    <a:pt x="21600" y="10924"/>
                    <a:pt x="21600" y="18490"/>
                  </a:cubicBezTo>
                  <a:lnTo>
                    <a:pt x="0" y="1849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Line 11"/>
            <p:cNvSpPr>
              <a:spLocks noChangeShapeType="1"/>
            </p:cNvSpPr>
            <p:nvPr/>
          </p:nvSpPr>
          <p:spPr bwMode="auto">
            <a:xfrm flipV="1">
              <a:off x="4366" y="3070"/>
              <a:ext cx="486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>
              <a:off x="4545" y="3224"/>
              <a:ext cx="0" cy="50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4852" y="3070"/>
              <a:ext cx="0" cy="65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4452" y="3691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  <a:r>
                <a:rPr lang="it-IT" i="1" baseline="-25000">
                  <a:latin typeface="Times New Roman" pitchFamily="18" charset="0"/>
                </a:rPr>
                <a:t>i</a:t>
              </a:r>
              <a:endParaRPr lang="it-IT" baseline="-25000">
                <a:latin typeface="Times New Roman" pitchFamily="18" charset="0"/>
              </a:endParaRPr>
            </a:p>
          </p:txBody>
        </p:sp>
        <p:sp>
          <p:nvSpPr>
            <p:cNvPr id="46" name="Text Box 22"/>
            <p:cNvSpPr txBox="1">
              <a:spLocks noChangeArrowheads="1"/>
            </p:cNvSpPr>
            <p:nvPr/>
          </p:nvSpPr>
          <p:spPr bwMode="auto">
            <a:xfrm>
              <a:off x="4744" y="3691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  <a:r>
                <a:rPr lang="it-IT" i="1" baseline="-25000">
                  <a:latin typeface="Times New Roman" pitchFamily="18" charset="0"/>
                </a:rPr>
                <a:t>i+</a:t>
              </a:r>
              <a:r>
                <a:rPr lang="it-IT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4993" y="3536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4531" y="3463"/>
              <a:ext cx="3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sm" len="sm"/>
              <a:tailEnd type="arrow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9" name="Oval 28"/>
            <p:cNvSpPr>
              <a:spLocks noChangeArrowheads="1"/>
            </p:cNvSpPr>
            <p:nvPr/>
          </p:nvSpPr>
          <p:spPr bwMode="auto">
            <a:xfrm>
              <a:off x="4528" y="3185"/>
              <a:ext cx="32" cy="3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7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Text Box 29"/>
            <p:cNvSpPr txBox="1">
              <a:spLocks noChangeArrowheads="1"/>
            </p:cNvSpPr>
            <p:nvPr/>
          </p:nvSpPr>
          <p:spPr bwMode="auto">
            <a:xfrm>
              <a:off x="4832" y="2952"/>
              <a:ext cx="49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200"/>
                <a:t>stimato</a:t>
              </a:r>
            </a:p>
          </p:txBody>
        </p:sp>
        <p:sp>
          <p:nvSpPr>
            <p:cNvPr id="51" name="Text Box 30"/>
            <p:cNvSpPr txBox="1">
              <a:spLocks noChangeArrowheads="1"/>
            </p:cNvSpPr>
            <p:nvPr/>
          </p:nvSpPr>
          <p:spPr bwMode="auto">
            <a:xfrm>
              <a:off x="5286" y="3012"/>
              <a:ext cx="4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200"/>
                <a:t>errore</a:t>
              </a:r>
            </a:p>
          </p:txBody>
        </p:sp>
        <p:sp>
          <p:nvSpPr>
            <p:cNvPr id="52" name="Text Box 31"/>
            <p:cNvSpPr txBox="1">
              <a:spLocks noChangeArrowheads="1"/>
            </p:cNvSpPr>
            <p:nvPr/>
          </p:nvSpPr>
          <p:spPr bwMode="auto">
            <a:xfrm>
              <a:off x="5137" y="2954"/>
              <a:ext cx="2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400">
                  <a:latin typeface="Courier New" pitchFamily="49" charset="0"/>
                </a:rPr>
                <a:t>}</a:t>
              </a:r>
            </a:p>
          </p:txBody>
        </p:sp>
        <p:sp>
          <p:nvSpPr>
            <p:cNvPr id="53" name="Oval 12"/>
            <p:cNvSpPr>
              <a:spLocks noChangeArrowheads="1"/>
            </p:cNvSpPr>
            <p:nvPr/>
          </p:nvSpPr>
          <p:spPr bwMode="auto">
            <a:xfrm>
              <a:off x="4840" y="3116"/>
              <a:ext cx="32" cy="3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7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pic>
        <p:nvPicPr>
          <p:cNvPr id="55" name="Picture 3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962400"/>
            <a:ext cx="2928937" cy="46196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</p:pic>
      <p:sp>
        <p:nvSpPr>
          <p:cNvPr id="56" name="Rectangle 55"/>
          <p:cNvSpPr/>
          <p:nvPr/>
        </p:nvSpPr>
        <p:spPr>
          <a:xfrm>
            <a:off x="2667000" y="3978000"/>
            <a:ext cx="3048000" cy="381000"/>
          </a:xfrm>
          <a:prstGeom prst="rect">
            <a:avLst/>
          </a:prstGeom>
          <a:noFill/>
          <a:ln>
            <a:solidFill>
              <a:srgbClr val="F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90987" y="431800"/>
            <a:ext cx="4900613" cy="6262688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 [x e]=eulerof(a,b,y0,m,f)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function  [x e]=eulerof(a,b,y0,m,f)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Parametri in ingresso: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a,b: estremi dell'intervallo di integrazione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y0: condizione iniziale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m: numero di intervalli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f: funzione integranda y'=f(x,y)  (passata come stringa di caratteri)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Parametri in uscita: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x: variabile indipendente (punti di integrazione)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 e: approssimazione mediante metodo di Eulero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n=m+1;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x=linspace(a,b,n)';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h=(b-a)/m;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e=zeros(n,1);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e(1)=y0;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if (length(argnames(f))==1)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for i=2:n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e(i)=e(i-1)+feval(f,x(i-1))*h;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end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else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for i=2:n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e(i)=e(i-1)+feval(f,x(i-1),e(i-1))*h;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end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363538" algn="l"/>
              </a:tabLst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end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904999" y="2184400"/>
            <a:ext cx="21336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Funzione 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im-plementa </a:t>
            </a:r>
            <a:r>
              <a:rPr 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meto-do </a:t>
            </a:r>
            <a:r>
              <a:rPr 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Eulero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 flipV="1">
            <a:off x="2960688" y="3260725"/>
            <a:ext cx="1077912" cy="765175"/>
          </a:xfrm>
          <a:custGeom>
            <a:avLst/>
            <a:gdLst>
              <a:gd name="G0" fmla="+- 15110 0 0"/>
              <a:gd name="G1" fmla="+- 3316 0 0"/>
              <a:gd name="G2" fmla="+- 12158 0 3316"/>
              <a:gd name="G3" fmla="+- G2 0 3316"/>
              <a:gd name="G4" fmla="*/ G3 32768 32059"/>
              <a:gd name="G5" fmla="*/ G4 1 2"/>
              <a:gd name="G6" fmla="+- 21600 0 15110"/>
              <a:gd name="G7" fmla="*/ G6 3316 6079"/>
              <a:gd name="G8" fmla="+- G7 15110 0"/>
              <a:gd name="T0" fmla="*/ 15110 w 21600"/>
              <a:gd name="T1" fmla="*/ 0 h 21600"/>
              <a:gd name="T2" fmla="*/ 15110 w 21600"/>
              <a:gd name="T3" fmla="*/ 12158 h 21600"/>
              <a:gd name="T4" fmla="*/ 282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10" y="0"/>
                </a:lnTo>
                <a:lnTo>
                  <a:pt x="15110" y="3316"/>
                </a:lnTo>
                <a:lnTo>
                  <a:pt x="12427" y="3316"/>
                </a:lnTo>
                <a:cubicBezTo>
                  <a:pt x="5564" y="3316"/>
                  <a:pt x="0" y="7275"/>
                  <a:pt x="0" y="12158"/>
                </a:cubicBezTo>
                <a:lnTo>
                  <a:pt x="0" y="21600"/>
                </a:lnTo>
                <a:lnTo>
                  <a:pt x="5648" y="21600"/>
                </a:lnTo>
                <a:lnTo>
                  <a:pt x="5648" y="12158"/>
                </a:lnTo>
                <a:cubicBezTo>
                  <a:pt x="5648" y="10327"/>
                  <a:pt x="8683" y="8842"/>
                  <a:pt x="12427" y="8842"/>
                </a:cubicBezTo>
                <a:lnTo>
                  <a:pt x="15110" y="8842"/>
                </a:lnTo>
                <a:lnTo>
                  <a:pt x="15110" y="12158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46482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it-IT" altLang="en-US" sz="3600" cap="small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8"/>
          <p:cNvGrpSpPr>
            <a:grpSpLocks/>
          </p:cNvGrpSpPr>
          <p:nvPr/>
        </p:nvGrpSpPr>
        <p:grpSpPr bwMode="auto">
          <a:xfrm>
            <a:off x="2514600" y="5029200"/>
            <a:ext cx="5715000" cy="609599"/>
            <a:chOff x="952" y="3606"/>
            <a:chExt cx="4054" cy="428"/>
          </a:xfrm>
        </p:grpSpPr>
        <p:pic>
          <p:nvPicPr>
            <p:cNvPr id="15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52" y="3606"/>
              <a:ext cx="405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21" y="3804"/>
              <a:ext cx="7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3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Sia                          con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da integrare in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[0,4]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con condizione iniziale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(0)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L’ODE ammette soluzione esatta 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Utilizzando il metodo di Eulero con passo di integrazione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0.5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si ottiene: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dove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(0)=1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e la pendenza per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1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Da ciò deriva: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819400" y="1219200"/>
            <a:ext cx="5375275" cy="5267325"/>
            <a:chOff x="2819400" y="1219200"/>
            <a:chExt cx="5375275" cy="5267325"/>
          </a:xfrm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3657600" y="4191000"/>
              <a:ext cx="3465512" cy="487363"/>
              <a:chOff x="1803" y="3010"/>
              <a:chExt cx="2183" cy="316"/>
            </a:xfrm>
          </p:grpSpPr>
          <p:pic>
            <p:nvPicPr>
              <p:cNvPr id="12" name="Picture 1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803" y="3010"/>
                <a:ext cx="2183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" name="Picture 16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476" y="3152"/>
                <a:ext cx="79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819400" y="1219200"/>
              <a:ext cx="17684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1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657600" y="1828800"/>
              <a:ext cx="4537075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971800" y="3048000"/>
              <a:ext cx="4964113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408362" y="6019800"/>
              <a:ext cx="4059238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3 (cont.)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La soluzione vera in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0.5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 invece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L’errore  assoluto è dato da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o anche, in termini relativi,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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e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 63.1%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Al secondo passo di integrazione si ha: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mentre la soluzione vera per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1.0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3.0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l’errore relativo è pari a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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95.8%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       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1905000"/>
            <a:ext cx="82581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2819400"/>
            <a:ext cx="4124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4057650"/>
            <a:ext cx="82486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172200" cy="1371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Modelli matematici e equazioni differenziali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modello matematico di un sistema fisico esprime la conoscenza di un fenomeno e, come tale, consente di rispondere a do-mande sul sistema senza la necessità di compiere un esperimento</a:t>
            </a:r>
          </a:p>
          <a:p>
            <a:pPr marL="1177200" lvl="2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Costituisce quindi un mezzo di previsione e descrizione del comportamento del sistema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Tipicamente, il modello matematico di un sistema consiste in un’</a:t>
            </a: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equazione differen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ziale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 stabilisce una relazione tra le variabili d’ingresso e le variabili d’uscita del sistema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3 (cont.)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Nota: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Anche se il metodo di Eulero fornisce informazioni sul comportamento generale della soluzione reale, l’errore è notevole  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071812"/>
            <a:ext cx="4732337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flipH="1">
            <a:off x="6096000" y="4519612"/>
            <a:ext cx="762000" cy="304800"/>
          </a:xfrm>
          <a:prstGeom prst="straightConnector1">
            <a:avLst/>
          </a:prstGeom>
          <a:ln w="19050">
            <a:solidFill>
              <a:srgbClr val="002A6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096000" y="3376612"/>
            <a:ext cx="762000" cy="304800"/>
          </a:xfrm>
          <a:prstGeom prst="straightConnector1">
            <a:avLst/>
          </a:prstGeom>
          <a:ln w="190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77000" y="41264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3D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esatta</a:t>
            </a:r>
            <a:endParaRPr lang="it-IT" dirty="0">
              <a:solidFill>
                <a:srgbClr val="003D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7000" y="2743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calcolata con il metodo di Eulero</a:t>
            </a:r>
            <a:endParaRPr lang="it-IT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risoluzione numerica delle ODE è accompagnata da due tipi di errore: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F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Errori di troncamento o di discretizzazione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insiti nelle tecniche usate nell’approssimare i valori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F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Errori di arrotondamento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dovuti al numero limitato di cifre significative che possono essere trattate dal calcolatore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L’errore di troncamento può essere inoltre scom-posto in:</a:t>
            </a:r>
          </a:p>
          <a:p>
            <a:pPr marL="1600200" lvl="3" indent="-228600" algn="just">
              <a:spcBef>
                <a:spcPct val="20000"/>
              </a:spcBef>
              <a:buClr>
                <a:srgbClr val="004DBF"/>
              </a:buClr>
              <a:buSzPct val="65000"/>
              <a:buFont typeface="Wingdings" pitchFamily="2" charset="2"/>
              <a:buChar char="v"/>
            </a:pPr>
            <a:r>
              <a:rPr lang="it-IT" sz="20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errore di troncamento locale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 proviene dall’applicazione del metodo ad un singolo intervallo</a:t>
            </a:r>
          </a:p>
          <a:p>
            <a:pPr marL="1600200" lvl="3" indent="-228600" algn="just">
              <a:spcBef>
                <a:spcPct val="20000"/>
              </a:spcBef>
              <a:buClr>
                <a:srgbClr val="004DBF"/>
              </a:buClr>
              <a:buSzPct val="65000"/>
              <a:buFont typeface="Wingdings" pitchFamily="2" charset="2"/>
              <a:buChar char="v"/>
            </a:pPr>
            <a:r>
              <a:rPr lang="it-IT" sz="20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errore di troncamento propagato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 dipende dalle approssimazioni introdotte nei passaggi precedenti </a:t>
            </a:r>
          </a:p>
          <a:p>
            <a:pPr marL="1143000" lvl="2" indent="-228600" algn="just">
              <a:spcBef>
                <a:spcPct val="20000"/>
              </a:spcBef>
              <a:buClr>
                <a:schemeClr val="bg2"/>
              </a:buClr>
              <a:buSzPct val="70000"/>
              <a:buBlip>
                <a:blip r:embed="rId5"/>
              </a:buBlip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somma dei due contributi costituisce l’</a:t>
            </a:r>
            <a:r>
              <a:rPr lang="it-IT" sz="22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errore globale di troncamento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dell’errore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5334000"/>
            <a:ext cx="57340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048000"/>
            <a:ext cx="16383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Possiamo studiare l’andamento dell’errore di tron-camento ricavando il metodo di Eulero diretta-mente mediante serie di Taylor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L’equazione differenziale da integrare sarà posta nella forma generale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/>
          </a:p>
          <a:p>
            <a:pPr marL="720000" lvl="1" indent="-360000" algn="just">
              <a:defRPr/>
            </a:pPr>
            <a:r>
              <a:rPr lang="it-IT" sz="2400" dirty="0" smtClean="0"/>
              <a:t>	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'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/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sono, rispettivamente, le variabili indipendente e dipendente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la soluzione, cioè la funzione che descrive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 derivate continue, può essere espressa in serie di Taylor a partire da un valore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come</a:t>
            </a: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6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+1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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endParaRPr lang="it-IT" sz="2600" dirty="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dell’errore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Inoltre,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R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è il resto, definito dalla formula</a:t>
            </a: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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incognito, compreso nell’intervallo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[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+1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]</a:t>
            </a: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modo alternativo di descrivere il calcolo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 ottiene tenendo conto che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'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 cui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O</a:t>
            </a:r>
            <a:r>
              <a:rPr lang="it-IT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it-IT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+1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indica che l’errore locale di tron-camento è proporzionale all’ampiezza dell’inter-vallo elevata all’(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+1)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esima potenza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600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dell’errore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3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1752600"/>
            <a:ext cx="27336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0538" y="3733800"/>
            <a:ext cx="86534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Mettendo a confronto le due formule, appare evidente che il metodo di Eulero è equivalente allo sviluppo in serie di Taylor fino al termine del primo ordine,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che l’errore di troncamento è dovuto a tale approssimazione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particolare, nel metodo di Eulero, l’errore di troncamento assume la forma: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sufficientemente piccolo, l’errore di tronca-mento locale può infine essere approssimato come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da cui</a:t>
            </a:r>
          </a:p>
          <a:p>
            <a:pPr marL="720000" lvl="1" indent="-360000" algn="just">
              <a:defRPr/>
            </a:pPr>
            <a:endParaRPr lang="it-IT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dell’errore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4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276600" y="3886200"/>
            <a:ext cx="4552950" cy="2674875"/>
            <a:chOff x="3276600" y="3886200"/>
            <a:chExt cx="4552950" cy="2674875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52800" y="3886200"/>
              <a:ext cx="447675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2400" y="5334000"/>
              <a:ext cx="2505075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276600" y="6037200"/>
              <a:ext cx="16478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Sia                          con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endParaRPr lang="it-IT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da integrare in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[0,4]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con condizione iniziale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(0)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Poiché si tratta di un polinomio di terzo grado, si ha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cs typeface="Arial" charset="0"/>
            </a:endParaRP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cs typeface="Arial" charset="0"/>
              </a:rPr>
              <a:t>	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3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mentre le derivate di ordine superiore sono tutte nulle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4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743200" y="1219200"/>
            <a:ext cx="5864225" cy="4295775"/>
            <a:chOff x="2743200" y="1219200"/>
            <a:chExt cx="5864225" cy="4295775"/>
          </a:xfrm>
        </p:grpSpPr>
        <p:grpSp>
          <p:nvGrpSpPr>
            <p:cNvPr id="23" name="Group 22"/>
            <p:cNvGrpSpPr/>
            <p:nvPr/>
          </p:nvGrpSpPr>
          <p:grpSpPr>
            <a:xfrm>
              <a:off x="2819400" y="1219200"/>
              <a:ext cx="5375275" cy="1082675"/>
              <a:chOff x="2819400" y="1219200"/>
              <a:chExt cx="5375275" cy="1082675"/>
            </a:xfrm>
          </p:grpSpPr>
          <p:pic>
            <p:nvPicPr>
              <p:cNvPr id="25" name="Picture 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19400" y="1219200"/>
                <a:ext cx="1768475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6" name="Picture 1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57600" y="1828800"/>
                <a:ext cx="4537075" cy="473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33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43200" y="3124200"/>
              <a:ext cx="5864225" cy="839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810000" y="4191000"/>
              <a:ext cx="3724275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Pertanto, l’errore di troncamento del meto-do di Eulero è completamente individuato dai termini relativi alle derivate prima, seconda e terza di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f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,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 particolare: </a:t>
            </a:r>
          </a:p>
          <a:p>
            <a:pPr marL="720000" lvl="1" indent="-360000" algn="just">
              <a:defRPr/>
            </a:pPr>
            <a:endParaRPr lang="it-IT" sz="2400" dirty="0" smtClean="0">
              <a:cs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4 (cont.)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3048000" y="3733800"/>
            <a:ext cx="5367338" cy="2114550"/>
            <a:chOff x="1332" y="1990"/>
            <a:chExt cx="3381" cy="1332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06" y="1990"/>
              <a:ext cx="3307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32" y="2443"/>
              <a:ext cx="265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377" y="2897"/>
              <a:ext cx="240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366138"/>
            <a:ext cx="7398000" cy="45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Sommando i contributi relativi ad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,2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,3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it-IT" sz="28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,4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si ottiene l’errore totale di troncamento</a:t>
            </a: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osservi infine come, in valore assoluto,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in accordo con l’approssimazione descritta per l’errore di troncamento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cs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4 (cont.)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4114800" y="3352800"/>
            <a:ext cx="2314575" cy="527050"/>
            <a:chOff x="2046" y="2310"/>
            <a:chExt cx="1458" cy="332"/>
          </a:xfrm>
        </p:grpSpPr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46" y="2342"/>
              <a:ext cx="145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2913" y="2310"/>
              <a:ext cx="255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000">
                  <a:sym typeface="Symbol" pitchFamily="18" charset="2"/>
                </a:rPr>
                <a:t></a:t>
              </a: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2371" y="2310"/>
              <a:ext cx="255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000" dirty="0">
                  <a:sym typeface="Symbol" pitchFamily="18" charset="2"/>
                </a:rPr>
                <a:t>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tecnica di calcolo dell’errore, che preve-de l’uso della serie di Taylor, permette di rilevare soltanto l’errore di troncamento locale, accumulato in un singolo passo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fornisce l’errore propagato e, di conseguenza, l’errore globale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Relativamente all’ODE degli Esempi 3 e 4</a:t>
            </a: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sull’errore di troncamento </a:t>
            </a:r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162800" y="5181600"/>
            <a:ext cx="1219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sull’errore di troncamento </a:t>
            </a:r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L’errore locale è stato calcolato, per ogni intervallo di tempo, utilizzando il valore esatto di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2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(seconda co-lonna) per valutare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2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i+</a:t>
            </a:r>
            <a:r>
              <a:rPr lang="it-IT" sz="22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(invece che il valore appros-simato, come nel metodo di Eulero)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prevedibile, l’errore di troncamento locale medio (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25%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è molto minore dell’errore globale medio (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90%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429000"/>
            <a:ext cx="5556956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7" descr="\Omega \subseteq \R^{n+1}, \Omega \ne \varnothing \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2" y="2468562"/>
            <a:ext cx="2147888" cy="350838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239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Equazioni differenziali ordinarie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5"/>
              </a:buBlip>
              <a:defRPr/>
            </a:pPr>
            <a:r>
              <a:rPr lang="it-IT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Definizione</a:t>
            </a: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Sia</a:t>
            </a:r>
          </a:p>
          <a:p>
            <a:pPr marL="720000" lvl="1" indent="-360000" algn="just">
              <a:buBlip>
                <a:blip r:embed="rId5"/>
              </a:buBlip>
              <a:defRPr/>
            </a:pPr>
            <a:endParaRPr lang="it-IT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           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 un  intervallo e                               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 un aperto; si dice </a:t>
            </a:r>
            <a:r>
              <a:rPr lang="it-IT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equazione differenziale ordinaria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(ODE) di ordine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relazione del tipo</a:t>
            </a:r>
          </a:p>
          <a:p>
            <a:pPr algn="just">
              <a:buFont typeface="Wingdings" pitchFamily="2" charset="2"/>
              <a:buNone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it-IT" sz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dove            è la derivata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esima della funzione</a:t>
            </a:r>
          </a:p>
          <a:p>
            <a:pPr marL="720000" lvl="1" indent="-360000" algn="just">
              <a:buBlip>
                <a:blip r:embed="rId5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un’equazione è l’ordine massimo delle derivate che vi compaiono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3" name="Picture 5" descr="F: I \times \Omega \rightarrow \R \!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2057400"/>
            <a:ext cx="1852612" cy="250825"/>
          </a:xfrm>
          <a:prstGeom prst="rect">
            <a:avLst/>
          </a:prstGeom>
          <a:noFill/>
        </p:spPr>
      </p:pic>
      <p:pic>
        <p:nvPicPr>
          <p:cNvPr id="24" name="Picture 14" descr="I \subseteq \R  \!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59125" y="2514600"/>
            <a:ext cx="803275" cy="277813"/>
          </a:xfrm>
          <a:prstGeom prst="rect">
            <a:avLst/>
          </a:prstGeom>
          <a:noFill/>
        </p:spPr>
      </p:pic>
      <p:pic>
        <p:nvPicPr>
          <p:cNvPr id="26" name="Picture 9" descr="F(x, u(x), u'(x), ..., u^n(x)) = 0 \!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33800" y="3733800"/>
            <a:ext cx="3779838" cy="336550"/>
          </a:xfrm>
          <a:prstGeom prst="rect">
            <a:avLst/>
          </a:prstGeom>
          <a:noFill/>
        </p:spPr>
      </p:pic>
      <p:pic>
        <p:nvPicPr>
          <p:cNvPr id="27" name="Picture 10" descr="u^i(x) \!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48013" y="4256087"/>
            <a:ext cx="738187" cy="392113"/>
          </a:xfrm>
          <a:prstGeom prst="rect">
            <a:avLst/>
          </a:prstGeom>
          <a:noFill/>
        </p:spPr>
      </p:pic>
      <p:pic>
        <p:nvPicPr>
          <p:cNvPr id="28" name="Picture 11" descr="u \!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82000" y="4371975"/>
            <a:ext cx="284163" cy="20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motivo per cui riusciamo a valutare l’errore esatto è che conosciamo la soluzione dell’ODE: non è questa la situazione pratica usuale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Dovremo utilizzare metodi numerici (es. Eulero) che si basano su intervalli di ampiezza diversa per ottenere una stima indiretta degli errori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Inoltre, in molti problemi, le funzioni non sono semplici polinomi: non è facile calcolare le derivate necessarie per lo sviluppo in serie di Taylor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Sebbene i problemi citati impediscano spesso la valutazione esatta dell’errore, la serie di Taylor rimane un mezzo potente per comprendere il comportamento del metodo di Eulero</a:t>
            </a: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sull’errore di troncamento </a:t>
            </a:r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3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Pertanto: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è dimostrato che l’errore locale di troncamento è proporzionale al quadrato dell’ampiezza dell’inter-vallo ed alla derivata prima di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può dimostrare che l’errore globale è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O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  <a:p>
            <a:pPr marL="720000" lvl="1" indent="-360000" algn="just">
              <a:buClr>
                <a:srgbClr val="FE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L’errore si riduce riducendo l’intervallo</a:t>
            </a:r>
          </a:p>
          <a:p>
            <a:pPr marL="720000" lvl="1" indent="-360000" algn="just">
              <a:buClr>
                <a:srgbClr val="FE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Eulero è esatto se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lineare: intuitivo, dato che utilizza segmenti di retta per approssimare la soluzione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metodo di Eulero è un</a:t>
            </a:r>
            <a:r>
              <a:rPr lang="it-IT" sz="2400" dirty="0" smtClean="0"/>
              <a:t> </a:t>
            </a:r>
            <a:r>
              <a:rPr lang="it-IT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del primo ordine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Nota</a:t>
            </a: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Malgrado la sua inefficienza, il metodo di Eulero è, per la sua semplicità, estremamente pratico per risolvere problemi di ingegneria o, almeno, per ottenerne una stima iniziale (raffina-bile) della soluzione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sull’errore di troncamento </a:t>
            </a:r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4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5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oup 22"/>
          <p:cNvGrpSpPr/>
          <p:nvPr/>
        </p:nvGrpSpPr>
        <p:grpSpPr>
          <a:xfrm>
            <a:off x="2819400" y="1219200"/>
            <a:ext cx="5375275" cy="1082675"/>
            <a:chOff x="2819400" y="1219200"/>
            <a:chExt cx="5375275" cy="1082675"/>
          </a:xfrm>
        </p:grpSpPr>
        <p:pic>
          <p:nvPicPr>
            <p:cNvPr id="25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19400" y="1219200"/>
              <a:ext cx="17684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57600" y="1828800"/>
              <a:ext cx="4537075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676400" y="6019800"/>
            <a:ext cx="7239000" cy="76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Come previsto, l’errore locale risulta ridotto ad un quarto, mentre l’errore globale viene dimezzato  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676400" y="3124200"/>
            <a:ext cx="3505200" cy="3429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Dimezzare l’interval-lo riduce l’errore glo-bale medio al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40%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ed il valore assoluto dell’errore locale al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6.4%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contro il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90%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e il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24.8%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ottenuti per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=0.5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  <a:sym typeface="Symbol" pitchFamily="18" charset="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2819400"/>
            <a:ext cx="38195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213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7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Sia                          con</a:t>
            </a:r>
          </a:p>
          <a:p>
            <a:pPr marL="720000" lvl="1" indent="-360000" algn="just">
              <a:buBlip>
                <a:blip r:embed="rId7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endParaRPr lang="it-IT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da integrare in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[0,4]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con condizione iniziale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(0)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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1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 si scelga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sym typeface="Symbol"/>
              </a:rPr>
              <a:t>0.25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1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noti inoltre che l’errore locale cambia segno all’in-terno dell’intervallo: ciò è dovuto al fatto che la deri-vata prima di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f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,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è una parabola che cambia segno nell’intervallo di integrazione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Poiché l’errore locale è proporzionale a questa funzio-ne, l’effetto dell’oscillazione del segno impedisce che l’errore globale aumenti costantemente al progredire del calcolo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Infatti, se l’errore locale cambia segno nell’intervallo di calcolo, l’effetto collaterale più significativo consiste nell’evitare la “crescita esplosiva” dell’errore globale</a:t>
            </a:r>
          </a:p>
          <a:p>
            <a:pPr marL="720000" lvl="1" indent="-360000" algn="just">
              <a:buBlip>
                <a:blip r:embed="rId3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Se invece gli errori locali hanno segno costante, la soluzione numerica può divergere sempre più dalla soluzione vera al procedere del calcolo</a:t>
            </a:r>
          </a:p>
          <a:p>
            <a:pPr marL="720000" lvl="1" indent="-360000" algn="just">
              <a:buClr>
                <a:srgbClr val="FE0000"/>
              </a:buClr>
              <a:buFont typeface="Wingdings" pitchFamily="2" charset="2"/>
              <a:buChar char="ð"/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 ottengono risultati </a:t>
            </a:r>
            <a:r>
              <a:rPr lang="it-IT" sz="22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instabili</a:t>
            </a:r>
            <a:endParaRPr lang="it-IT" sz="2200" i="1" dirty="0" smtClean="0">
              <a:solidFill>
                <a:srgbClr val="004DB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endParaRPr lang="it-IT" sz="22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096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5 (cont.)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2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sistema per ridurre l’errore insito nel metodo di Eulero consiste nell’inserire nella soluzione i termini di ordine superiore della serie di Taylor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Relativamente semplice per i polinomi, può essere invece molto complicato per 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qualunque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 alternative 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Calcolare due derivate in ogni intervallo, una nel punto iniziale, l’altra nel punto finale; si calcola quindi la media delle due che viene assunta come media per l’intero intervallo (</a:t>
            </a:r>
            <a:r>
              <a:rPr lang="it-IT" sz="22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di Heun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Si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usa il valore della pendenza calcolato nel punto intermedio dell’intervallo (</a:t>
            </a:r>
            <a:r>
              <a:rPr lang="it-IT" sz="22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metodo del poligono migliorato</a:t>
            </a: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)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Metodi di ordine superiore</a:t>
            </a:r>
            <a:endParaRPr lang="it-IT" sz="2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620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40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può fare meglio ?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239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Equazioni differenziali ordinarie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L’aggettivo </a:t>
            </a:r>
            <a:r>
              <a:rPr lang="it-IT" sz="28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ordinario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 riferisce al fatto che la funzione incognita   da integrare è una funzione di una sola variabile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parla invece di equazioni differenziali alle derivate parziali quando l’incognita è fun-zione di più variabili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Esempio: </a:t>
            </a: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legge di Newton</a:t>
            </a: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La forza è uguale alla variazione del mo-mento (massa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velocità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mv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) nel tempo</a:t>
            </a:r>
          </a:p>
          <a:p>
            <a:pPr algn="just">
              <a:buFont typeface="Wingdings" pitchFamily="2" charset="2"/>
              <a:buNone/>
              <a:tabLst>
                <a:tab pos="363538" algn="l"/>
              </a:tabLst>
            </a:pPr>
            <a:endParaRPr lang="it-IT" dirty="0" smtClean="0">
              <a:cs typeface="Arial" charset="0"/>
              <a:sym typeface="Symbol" pitchFamily="18" charset="2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/>
          </a:p>
          <a:p>
            <a:pPr algn="just">
              <a:buFont typeface="Wingdings" pitchFamily="2" charset="2"/>
              <a:buNone/>
            </a:pPr>
            <a:r>
              <a:rPr lang="it-IT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486400"/>
            <a:ext cx="3268662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 descr="u \!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1908000"/>
            <a:ext cx="284163" cy="20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Equazione differenziale del primo ordine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variabile indipendente	</a:t>
            </a:r>
          </a:p>
          <a:p>
            <a:pPr marL="1177200" lvl="2" indent="-360000" algn="just">
              <a:buSzPct val="70000"/>
              <a:buBlip>
                <a:blip r:embed="rId5"/>
              </a:buBlip>
              <a:defRPr/>
            </a:pP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variabile dipendente solo da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</a:p>
          <a:p>
            <a:pPr marL="720000" lvl="1" indent="-360000" algn="just">
              <a:buClr>
                <a:srgbClr val="FF0000"/>
              </a:buClr>
              <a:buFont typeface="Wingdings" pitchFamily="2" charset="2"/>
              <a:buChar char="ð"/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L’equazione è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ordinaria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funzione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tale che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descrive una famiglia (infinita) di soluzioni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2390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Equazioni differenziali ordinarie </a:t>
            </a:r>
            <a:r>
              <a:rPr lang="it-IT" altLang="en-US" sz="3600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3</a:t>
            </a:r>
            <a:endParaRPr lang="it-IT" altLang="en-US" sz="3600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4495800" y="1752600"/>
            <a:ext cx="1712912" cy="823913"/>
            <a:chOff x="4071" y="1475"/>
            <a:chExt cx="1079" cy="519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357" y="1589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400" i="1">
                  <a:latin typeface="Times New Roman" pitchFamily="18" charset="0"/>
                </a:rPr>
                <a:t>= f</a:t>
              </a:r>
              <a:r>
                <a:rPr lang="it-IT" sz="2400">
                  <a:latin typeface="Times New Roman" pitchFamily="18" charset="0"/>
                </a:rPr>
                <a:t>(</a:t>
              </a:r>
              <a:r>
                <a:rPr lang="it-IT" sz="2400" i="1">
                  <a:latin typeface="Times New Roman" pitchFamily="18" charset="0"/>
                </a:rPr>
                <a:t>x</a:t>
              </a:r>
              <a:r>
                <a:rPr lang="it-IT" sz="2400">
                  <a:latin typeface="Times New Roman" pitchFamily="18" charset="0"/>
                </a:rPr>
                <a:t>,</a:t>
              </a:r>
              <a:r>
                <a:rPr lang="it-IT" sz="2400" i="1">
                  <a:latin typeface="Times New Roman" pitchFamily="18" charset="0"/>
                </a:rPr>
                <a:t>y</a:t>
              </a:r>
              <a:r>
                <a:rPr lang="it-IT" sz="240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085" y="176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071" y="1706"/>
              <a:ext cx="3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400" i="1">
                  <a:latin typeface="Times New Roman" pitchFamily="18" charset="0"/>
                </a:rPr>
                <a:t>dx</a:t>
              </a:r>
              <a:r>
                <a:rPr lang="it-IT" sz="24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085" y="1475"/>
              <a:ext cx="3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400" i="1">
                  <a:latin typeface="Times New Roman" pitchFamily="18" charset="0"/>
                </a:rPr>
                <a:t>dy</a:t>
              </a:r>
              <a:r>
                <a:rPr lang="it-IT" sz="2400">
                  <a:latin typeface="Times New Roman" pitchFamily="18" charset="0"/>
                </a:rPr>
                <a:t> </a:t>
              </a:r>
            </a:p>
          </p:txBody>
        </p:sp>
      </p:grp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4495800"/>
            <a:ext cx="2814637" cy="684212"/>
          </a:xfrm>
          <a:prstGeom prst="rect">
            <a:avLst/>
          </a:prstGeom>
          <a:solidFill>
            <a:srgbClr val="CCFFFF"/>
          </a:solidFill>
          <a:ln w="9525">
            <a:solidFill>
              <a:srgbClr val="00007D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3886200" y="3505200"/>
            <a:ext cx="3222625" cy="3097212"/>
            <a:chOff x="3220" y="2207"/>
            <a:chExt cx="2030" cy="1951"/>
          </a:xfrm>
        </p:grpSpPr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3220" y="2207"/>
              <a:ext cx="2030" cy="1854"/>
              <a:chOff x="2455" y="1799"/>
              <a:chExt cx="2795" cy="2323"/>
            </a:xfrm>
          </p:grpSpPr>
          <p:pic>
            <p:nvPicPr>
              <p:cNvPr id="20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68" y="1799"/>
                <a:ext cx="2682" cy="2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1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603" y="3999"/>
                <a:ext cx="340" cy="1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2" name="Picture 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220" y="2229"/>
                <a:ext cx="652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9" name="Picture 10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455" y="3530"/>
                <a:ext cx="340" cy="1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3277" y="3521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 i="1">
                  <a:latin typeface="Times New Roman" pitchFamily="18" charset="0"/>
                </a:rPr>
                <a:t>y</a:t>
              </a:r>
              <a:r>
                <a:rPr lang="it-IT" sz="1600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424" y="3946"/>
              <a:ext cx="3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 i="1">
                  <a:latin typeface="Times New Roman" pitchFamily="18" charset="0"/>
                </a:rPr>
                <a:t>x</a:t>
              </a:r>
              <a:r>
                <a:rPr lang="it-IT" sz="1600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5035" y="3946"/>
              <a:ext cx="2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929" y="2387"/>
              <a:ext cx="6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 i="1">
                  <a:latin typeface="Times New Roman" pitchFamily="18" charset="0"/>
                </a:rPr>
                <a:t>y’</a:t>
              </a:r>
              <a:r>
                <a:rPr lang="it-IT" sz="1600"/>
                <a:t> </a:t>
              </a:r>
              <a:r>
                <a:rPr lang="it-IT" sz="1600">
                  <a:latin typeface="Times New Roman" pitchFamily="18" charset="0"/>
                </a:rPr>
                <a:t>= </a:t>
              </a:r>
              <a:r>
                <a:rPr lang="it-IT" sz="1600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317" y="2387"/>
              <a:ext cx="2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 i="1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46482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1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7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 l’equazione differenziale ordinaria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ctr">
              <a:defRPr/>
            </a:pP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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endParaRPr lang="it-IT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una famiglia di soluzioni è data da</a:t>
            </a:r>
          </a:p>
          <a:p>
            <a:pPr marL="720000" lvl="1" indent="-360000" algn="ctr">
              <a:defRPr/>
            </a:pP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ce</a:t>
            </a:r>
            <a:r>
              <a:rPr lang="it-IT" sz="28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con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c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 costante arbitraria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46482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 2</a:t>
            </a: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 l’equazione differenziale ordinaria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ctr">
              <a:defRPr/>
            </a:pP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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it-IT" sz="28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/>
              </a:rPr>
              <a:t>2</a:t>
            </a:r>
            <a:endParaRPr lang="it-IT" sz="2800" baseline="30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una famiglia di soluzioni è data da</a:t>
            </a:r>
          </a:p>
          <a:p>
            <a:pPr marL="720000" lvl="1" indent="-360000">
              <a:defRPr/>
            </a:pPr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</a:p>
          <a:p>
            <a:pPr marL="720000" lvl="1" indent="-360000">
              <a:defRPr/>
            </a:pP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y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/>
              </a:rPr>
              <a:t>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  <a:sym typeface="Symbol" pitchFamily="18" charset="2"/>
            </a:endParaRP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	</a:t>
            </a:r>
          </a:p>
          <a:p>
            <a:pPr marL="720000" lvl="1" indent="-360000" algn="just">
              <a:defRPr/>
            </a:pP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con </a:t>
            </a:r>
            <a:r>
              <a:rPr lang="it-IT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  <a:sym typeface="Symbol" pitchFamily="18" charset="2"/>
              </a:rPr>
              <a:t>C</a:t>
            </a:r>
            <a:r>
              <a:rPr lang="it-IT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 costante arbitraria</a:t>
            </a: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4343400" y="2753380"/>
            <a:ext cx="1752600" cy="894040"/>
            <a:chOff x="4343400" y="2753380"/>
            <a:chExt cx="1752600" cy="89404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4343400" y="3168000"/>
              <a:ext cx="1371600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572000" y="275338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2</a:t>
              </a:r>
              <a:endParaRPr lang="it-IT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19600" y="3124200"/>
              <a:ext cx="1676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it-IT" sz="2800" baseline="30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it-IT" sz="28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/>
                </a:rPr>
                <a:t>2</a:t>
              </a:r>
              <a:r>
                <a:rPr lang="it-IT" sz="28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endParaRPr lang="it-IT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267200"/>
            <a:ext cx="3043238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70866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“manuale” di ODE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1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Calcolare analiticamente la soluzione di un’equa-zione differenziale significa valutare un integrale indefinito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nel caso degli integrali definiti, la valutazione dell’integrale è difficilmente effettuabile in forma chiusa,  anche per ODE di uso frequente</a:t>
            </a:r>
          </a:p>
          <a:p>
            <a:pPr marL="1177200" lvl="2" indent="-360000" algn="just">
              <a:buClr>
                <a:srgbClr val="FF0000"/>
              </a:buClr>
              <a:buSzPct val="70000"/>
              <a:buFont typeface="Wingdings" pitchFamily="2" charset="2"/>
              <a:buChar char="ð"/>
              <a:defRPr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L’unica alternativa consiste nell’utilizzo di tecniche numeriche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dell’avvento dei calcolatori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 e nella pratica talvolta anche oggi 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modo per valutare soluzioni numeriche di ODE complesse presuppone una fase preventiva di </a:t>
            </a:r>
            <a:r>
              <a:rPr lang="it-IT" sz="2400" i="1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linearizzazione</a:t>
            </a:r>
            <a:r>
              <a:rPr lang="it-IT" sz="24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8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7086600" cy="855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“manuale” di ODE </a:t>
            </a: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 2</a:t>
            </a:r>
            <a:endParaRPr lang="it-IT" altLang="en-US" dirty="0" smtClean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296000"/>
            <a:ext cx="7239000" cy="55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ODE </a:t>
            </a:r>
            <a:r>
              <a:rPr lang="it-IT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lineare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esprimibile nella forma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dove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it-IT" sz="2400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l’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esima derivata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rispetto ad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a</a:t>
            </a:r>
            <a:r>
              <a:rPr lang="it-IT" sz="240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,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i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=0…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n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, ed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f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sono funzioni note di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 pitchFamily="18" charset="2"/>
              </a:rPr>
              <a:t>x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L’ODE è lineare perché non contiene prodotti o funzioni non lineari della variabile dipendente </a:t>
            </a:r>
            <a:r>
              <a:rPr lang="it-IT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delle sue derivate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L’importanza pratica delle ODE lineari consiste nel fatto che esse possono essere risolte analitica-mente, il che non è possibile per la maggior parte delle equazioni non lineari </a:t>
            </a:r>
          </a:p>
          <a:p>
            <a:pPr marL="720000" lvl="1" indent="-360000" algn="just">
              <a:buBlip>
                <a:blip r:embed="rId4"/>
              </a:buBlip>
              <a:defRPr/>
            </a:pP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1828800"/>
            <a:ext cx="5588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1747</Words>
  <Application>Microsoft Office PowerPoint</Application>
  <PresentationFormat>On-screen Show (4:3)</PresentationFormat>
  <Paragraphs>378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Il metodo di Eulero per la soluzione di equazioni differenziali ordinarie</vt:lpstr>
      <vt:lpstr>Modelli matematici e equazioni differenziali</vt:lpstr>
      <vt:lpstr>Equazioni differenziali ordinarie  1</vt:lpstr>
      <vt:lpstr>Equazioni differenziali ordinarie  2</vt:lpstr>
      <vt:lpstr>Equazioni differenziali ordinarie  3</vt:lpstr>
      <vt:lpstr>Esempio 1</vt:lpstr>
      <vt:lpstr>Esempio 2</vt:lpstr>
      <vt:lpstr>Soluzione “manuale” di ODE  1</vt:lpstr>
      <vt:lpstr>Soluzione “manuale” di ODE  2</vt:lpstr>
      <vt:lpstr>L’equazione del pendolo  1</vt:lpstr>
      <vt:lpstr>L’equazione del pendolo  2</vt:lpstr>
      <vt:lpstr>Problemi ai valori iniziali e al contorno</vt:lpstr>
      <vt:lpstr>Il problema di Cauchy</vt:lpstr>
      <vt:lpstr>I metodi onestep  1</vt:lpstr>
      <vt:lpstr>I metodi onestep  2</vt:lpstr>
      <vt:lpstr>Il metodo di Eulero </vt:lpstr>
      <vt:lpstr>In Matlab®</vt:lpstr>
      <vt:lpstr>Esempio 3</vt:lpstr>
      <vt:lpstr>Esempio 3 (cont.)</vt:lpstr>
      <vt:lpstr>Esempio 3 (cont.)</vt:lpstr>
      <vt:lpstr>Analisi dell’errore  1</vt:lpstr>
      <vt:lpstr>Analisi dell’errore  2</vt:lpstr>
      <vt:lpstr>Analisi dell’errore  3</vt:lpstr>
      <vt:lpstr>Analisi dell’errore  4</vt:lpstr>
      <vt:lpstr>Esempio 4</vt:lpstr>
      <vt:lpstr>Esempio 4 (cont.)</vt:lpstr>
      <vt:lpstr>Esempio 4 (cont.)</vt:lpstr>
      <vt:lpstr>Ancora sull’errore di troncamento  1</vt:lpstr>
      <vt:lpstr>Ancora sull’errore di troncamento  2</vt:lpstr>
      <vt:lpstr>Ancora sull’errore di troncamento  3</vt:lpstr>
      <vt:lpstr>Ancora sull’errore di troncamento  4</vt:lpstr>
      <vt:lpstr>Esempio 5</vt:lpstr>
      <vt:lpstr>Esempio 5 (cont.)</vt:lpstr>
      <vt:lpstr>Si può fare meglio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Utente</dc:creator>
  <cp:lastModifiedBy>Utente</cp:lastModifiedBy>
  <cp:revision>847</cp:revision>
  <dcterms:created xsi:type="dcterms:W3CDTF">2006-08-16T00:00:00Z</dcterms:created>
  <dcterms:modified xsi:type="dcterms:W3CDTF">2016-12-01T15:41:40Z</dcterms:modified>
</cp:coreProperties>
</file>