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306" r:id="rId10"/>
    <p:sldId id="295" r:id="rId11"/>
    <p:sldId id="296" r:id="rId12"/>
    <p:sldId id="297" r:id="rId13"/>
    <p:sldId id="30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8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74" r:id="rId51"/>
    <p:sldId id="337" r:id="rId52"/>
    <p:sldId id="338" r:id="rId53"/>
    <p:sldId id="339" r:id="rId54"/>
    <p:sldId id="340" r:id="rId55"/>
    <p:sldId id="341" r:id="rId56"/>
    <p:sldId id="342" r:id="rId57"/>
    <p:sldId id="343" r:id="rId58"/>
    <p:sldId id="344" r:id="rId59"/>
    <p:sldId id="345" r:id="rId60"/>
    <p:sldId id="346" r:id="rId61"/>
    <p:sldId id="347" r:id="rId62"/>
    <p:sldId id="348" r:id="rId63"/>
    <p:sldId id="349" r:id="rId64"/>
    <p:sldId id="350" r:id="rId65"/>
    <p:sldId id="351" r:id="rId66"/>
    <p:sldId id="352" r:id="rId67"/>
    <p:sldId id="353" r:id="rId68"/>
    <p:sldId id="354" r:id="rId69"/>
    <p:sldId id="355" r:id="rId70"/>
    <p:sldId id="376" r:id="rId71"/>
    <p:sldId id="356" r:id="rId72"/>
    <p:sldId id="357" r:id="rId73"/>
    <p:sldId id="358" r:id="rId74"/>
    <p:sldId id="359" r:id="rId75"/>
    <p:sldId id="360" r:id="rId76"/>
    <p:sldId id="361" r:id="rId77"/>
    <p:sldId id="363" r:id="rId78"/>
    <p:sldId id="364" r:id="rId79"/>
    <p:sldId id="362" r:id="rId80"/>
    <p:sldId id="365" r:id="rId81"/>
    <p:sldId id="366" r:id="rId82"/>
    <p:sldId id="367" r:id="rId83"/>
    <p:sldId id="368" r:id="rId84"/>
    <p:sldId id="369" r:id="rId85"/>
    <p:sldId id="371" r:id="rId86"/>
    <p:sldId id="370" r:id="rId87"/>
    <p:sldId id="373" r:id="rId88"/>
    <p:sldId id="372" r:id="rId8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004DBF"/>
    <a:srgbClr val="0000FF"/>
    <a:srgbClr val="CC00CC"/>
    <a:srgbClr val="FE0000"/>
    <a:srgbClr val="385D8A"/>
    <a:srgbClr val="4F81BD"/>
    <a:srgbClr val="FF66FF"/>
    <a:srgbClr val="00CC00"/>
    <a:srgbClr val="29292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8" autoAdjust="0"/>
    <p:restoredTop sz="97802" autoAdjust="0"/>
  </p:normalViewPr>
  <p:slideViewPr>
    <p:cSldViewPr>
      <p:cViewPr>
        <p:scale>
          <a:sx n="45" d="100"/>
          <a:sy n="45" d="100"/>
        </p:scale>
        <p:origin x="-1920" y="-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4317C-B430-44B1-95C5-AAC29836D196}" type="datetimeFigureOut">
              <a:rPr lang="it-IT" smtClean="0"/>
              <a:pPr/>
              <a:t>25/10/2016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4D0F3-215B-4AAF-A38C-D96B7895073D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E629E-4640-45D4-B18A-90025EC4FC9A}" type="datetimeFigureOut">
              <a:rPr lang="it-IT" smtClean="0"/>
              <a:pPr/>
              <a:t>25/10/2016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CFA81-7354-4C61-8830-B1513A31D6BD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2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11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12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13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14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15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17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18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19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20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21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3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22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23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24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25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26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27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28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29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30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32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4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33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34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35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36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37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38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39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40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42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43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5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44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45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46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47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48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49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50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51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52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53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6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54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55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56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57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59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60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61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62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63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64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7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65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66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67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68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69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70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72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73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74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75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8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76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77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78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79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80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81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82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83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84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85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9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86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87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88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10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F459-73BF-4816-A1CD-218D5B6695D3}" type="datetime1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6D76-F6D5-4802-8389-657FF10B948C}" type="datetime1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8F0E-6719-4DCE-AE73-A2400D84ACF6}" type="datetime1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5C68-40B8-4C4C-9C96-FDD836815C66}" type="datetime1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AADC-5E8E-4ABA-BD04-E822711F4456}" type="datetime1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30F5-D564-476D-88C9-D0D5E3C48CA2}" type="datetime1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7218-343C-4DC1-9A0D-080CA8417636}" type="datetime1">
              <a:rPr lang="en-US" smtClean="0"/>
              <a:pPr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09250-E141-4B71-9CF0-8129DE0572EB}" type="datetime1">
              <a:rPr lang="en-US" smtClean="0"/>
              <a:pPr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6358-8108-46B4-BE16-1A734D51EEF6}" type="datetime1">
              <a:rPr lang="en-US" smtClean="0"/>
              <a:pPr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07D2-74B2-41FE-B23E-83F82C7FC431}" type="datetime1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065-54C6-4477-B7A7-3B0D6B942AD7}" type="datetime1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C069A-9ABF-4C93-A5A7-694EBA498365}" type="datetime1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mathworks.com/" TargetMode="External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.gif"/><Relationship Id="rId4" Type="http://schemas.openxmlformats.org/officeDocument/2006/relationships/image" Target="../media/image4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.gi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4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4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806575"/>
            <a:ext cx="7772400" cy="1470025"/>
          </a:xfrm>
        </p:spPr>
        <p:txBody>
          <a:bodyPr>
            <a:normAutofit/>
          </a:bodyPr>
          <a:lstStyle/>
          <a:p>
            <a:r>
              <a:rPr lang="it-IT" sz="5400" cap="small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Nozioni di Matlab®</a:t>
            </a:r>
            <a:endParaRPr lang="it-IT" sz="5400" cap="small" dirty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9810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9325" y="4629150"/>
            <a:ext cx="3114675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variabili scalari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6000"/>
            <a:ext cx="8915400" cy="5562000"/>
          </a:xfrm>
        </p:spPr>
        <p:txBody>
          <a:bodyPr>
            <a:normAutofit/>
          </a:bodyPr>
          <a:lstStyle/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Assegnazione</a:t>
            </a:r>
          </a:p>
          <a:p>
            <a:pPr marL="720000" lvl="1" indent="-360000" algn="ctr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 variabileespressione(;)</a:t>
            </a:r>
          </a:p>
          <a:p>
            <a:pPr marL="720000" lvl="1" indent="-360000" algn="ctr">
              <a:spcBef>
                <a:spcPts val="0"/>
              </a:spcBef>
              <a:buNone/>
            </a:pPr>
            <a:endParaRPr lang="it-IT" sz="800" b="1" dirty="0" smtClean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 a2.31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nome della variabile, massimo 31 caratteri alfanumerici e underscore, il primo dei quali deve essere una lettera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Matlab®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sensitive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: lettere maiuscole e minuscole vengono distinte, sia nei nomi di variabile che nei comandi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2.31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: valore numerico assegnato alla variabile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Esempio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 a2.31 	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      produce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a 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2.31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endParaRPr lang="it-IT" sz="800" dirty="0" smtClean="0">
              <a:solidFill>
                <a:srgbClr val="002060"/>
              </a:solidFill>
            </a:endParaRP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 a2.31; 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non produce risposta</a:t>
            </a: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676400" y="1752600"/>
            <a:ext cx="5867400" cy="45720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Operazioni aritmetiche scalari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6000"/>
            <a:ext cx="8915400" cy="5562000"/>
          </a:xfrm>
        </p:spPr>
        <p:txBody>
          <a:bodyPr>
            <a:normAutofit/>
          </a:bodyPr>
          <a:lstStyle/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</a:t>
            </a:r>
            <a:r>
              <a:rPr lang="it-IT" b="1" dirty="0" smtClean="0">
                <a:solidFill>
                  <a:srgbClr val="FE0000"/>
                </a:solidFill>
                <a:latin typeface="Courier New" pitchFamily="49" charset="0"/>
                <a:cs typeface="Courier New" pitchFamily="49" charset="0"/>
                <a:sym typeface="Symbol"/>
              </a:rPr>
              <a:t></a:t>
            </a:r>
            <a:r>
              <a:rPr lang="it-IT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somma</a:t>
            </a: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</a:t>
            </a:r>
            <a:r>
              <a:rPr lang="it-IT" b="1" dirty="0" smtClean="0">
                <a:solidFill>
                  <a:srgbClr val="FE0000"/>
                </a:solidFill>
                <a:latin typeface="Courier New" pitchFamily="49" charset="0"/>
                <a:cs typeface="Courier New" pitchFamily="49" charset="0"/>
                <a:sym typeface="Symbol"/>
              </a:rPr>
              <a:t></a:t>
            </a:r>
            <a:r>
              <a:rPr lang="it-IT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sottrazione</a:t>
            </a: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</a:t>
            </a:r>
            <a:r>
              <a:rPr lang="it-IT" b="1" dirty="0" smtClean="0">
                <a:solidFill>
                  <a:srgbClr val="FE0000"/>
                </a:solidFill>
                <a:latin typeface="Courier New" pitchFamily="49" charset="0"/>
                <a:cs typeface="Courier New" pitchFamily="49" charset="0"/>
                <a:sym typeface="Symbol"/>
              </a:rPr>
              <a:t></a:t>
            </a:r>
            <a:r>
              <a:rPr lang="it-IT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moltiplicazione</a:t>
            </a: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</a:t>
            </a:r>
            <a:r>
              <a:rPr lang="it-IT" b="1" dirty="0" smtClean="0">
                <a:solidFill>
                  <a:srgbClr val="FE0000"/>
                </a:solidFill>
                <a:latin typeface="Courier New" pitchFamily="49" charset="0"/>
                <a:cs typeface="Courier New" pitchFamily="49" charset="0"/>
                <a:sym typeface="Symbol"/>
              </a:rPr>
              <a:t>/</a:t>
            </a:r>
            <a:r>
              <a:rPr lang="it-IT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divisione</a:t>
            </a: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</a:t>
            </a:r>
            <a:r>
              <a:rPr lang="it-IT" b="1" dirty="0" smtClean="0">
                <a:solidFill>
                  <a:srgbClr val="FE0000"/>
                </a:solidFill>
                <a:latin typeface="Courier New" pitchFamily="49" charset="0"/>
                <a:cs typeface="Courier New" pitchFamily="49" charset="0"/>
                <a:sym typeface="Symbol"/>
              </a:rPr>
              <a:t>^</a:t>
            </a:r>
            <a:r>
              <a:rPr lang="it-IT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elevamento a potenza </a:t>
            </a: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Esempio: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 per calcolare</a:t>
            </a: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endParaRPr lang="it-IT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urier New" pitchFamily="49" charset="0"/>
              <a:sym typeface="Symbol"/>
            </a:endParaRP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endParaRPr lang="it-IT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urier New" pitchFamily="49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 x(43^52/3)/(2(63^2))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Si osservano le regole classiche di precedenza degli operatori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Per alterare le precedenze, si utilizzano esclusivamente le parentesi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tonde</a:t>
            </a: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3962400"/>
            <a:ext cx="2600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5937"/>
            <a:ext cx="7962900" cy="855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sz="32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Formato di rappresentazione dei numeri </a:t>
            </a:r>
            <a:r>
              <a:rPr lang="it-IT" altLang="en-US" sz="32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sz="3200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0" y="3429000"/>
            <a:ext cx="9144000" cy="28194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None/>
            </a:pP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 c0.123456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c 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sz="2000" b="1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0.1235 </a:t>
            </a:r>
            <a:r>
              <a:rPr lang="it-IT" sz="2000" b="1" dirty="0" smtClean="0">
                <a:solidFill>
                  <a:srgbClr val="4D4D4D"/>
                </a:solidFill>
                <a:cs typeface="Courier New" pitchFamily="49" charset="0"/>
                <a:sym typeface="Symbol"/>
              </a:rPr>
              <a:t>	</a:t>
            </a:r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Il numero viene troncato e rappresentato con 4 cifre decimali  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 format short e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 c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c 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1.2346e-01 </a:t>
            </a:r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Formato esponenziale con 4 cifre di mantissa  arrotondamento</a:t>
            </a:r>
            <a:endParaRPr lang="it-I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295400"/>
            <a:ext cx="89154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r>
              <a:rPr lang="it-IT" sz="1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il comando </a:t>
            </a:r>
            <a:r>
              <a:rPr lang="it-IT" sz="1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</a:t>
            </a:r>
            <a:r>
              <a:rPr lang="it-IT" sz="1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possibile cambiare oppor-tunamente il formato di uscita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r>
              <a:rPr lang="en-US" sz="1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È</a:t>
            </a:r>
            <a:r>
              <a:rPr lang="it-IT" sz="1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importante ricordare che il formato di uscita con cui viene visualizzato un dato è indipendente dalla sua rappresentazione interna</a:t>
            </a:r>
            <a:endParaRPr kumimoji="0" lang="it-IT" sz="1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r>
              <a:rPr kumimoji="0" lang="it-IT" sz="1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Esempi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5937"/>
            <a:ext cx="7962900" cy="855663"/>
          </a:xfrm>
        </p:spPr>
        <p:txBody>
          <a:bodyPr>
            <a:normAutofit fontScale="90000"/>
          </a:bodyPr>
          <a:lstStyle/>
          <a:p>
            <a:pPr algn="l"/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Formato di rappresentazione dei numeri </a:t>
            </a:r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sz="3600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9144000" cy="27432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None/>
            </a:pP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 format long e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 c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c 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1.234560000000000-01 </a:t>
            </a:r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Formato esponenziale con 15 cifre di  mantissa</a:t>
            </a:r>
            <a:endParaRPr lang="it-I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 format long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 c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c 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0.123456000000000 </a:t>
            </a:r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Rappresentazione con 15 cifre di mantissa </a:t>
            </a:r>
            <a:endParaRPr lang="it-I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295400"/>
            <a:ext cx="8915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Esempi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8737"/>
            <a:ext cx="7962900" cy="1160463"/>
          </a:xfrm>
        </p:spPr>
        <p:txBody>
          <a:bodyPr>
            <a:no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 disponibili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 </a:t>
            </a:r>
            <a:r>
              <a:rPr lang="it-IT" altLang="en-US" sz="4000" b="1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help format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0" y="5105400"/>
            <a:ext cx="8915400" cy="16002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default, </a:t>
            </a:r>
            <a:r>
              <a:rPr lang="it-IT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Matlab®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lavora con variabili in doppia pre-cisione</a:t>
            </a: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Ogni numero così memorizzato occupa 8 byte</a:t>
            </a: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1447800"/>
          <a:ext cx="8229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51816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Variabile </a:t>
                      </a:r>
                      <a:endParaRPr lang="it-IT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Significato</a:t>
                      </a:r>
                      <a:endParaRPr lang="it-IT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Courier New" pitchFamily="49" charset="0"/>
                        </a:rPr>
                        <a:t>format</a:t>
                      </a:r>
                      <a:endParaRPr lang="it-IT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Courier New" pitchFamily="49" charset="0"/>
                        </a:rPr>
                        <a:t>default</a:t>
                      </a:r>
                      <a:endParaRPr lang="it-IT" sz="20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Courier New" pitchFamily="49" charset="0"/>
                        </a:rPr>
                        <a:t>format short</a:t>
                      </a:r>
                      <a:endParaRPr lang="it-IT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Courier New" pitchFamily="49" charset="0"/>
                        </a:rPr>
                        <a:t>Virgola fissa scalata con 4 cifre per la mantissa</a:t>
                      </a:r>
                      <a:endParaRPr lang="it-IT" sz="20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Courier New" pitchFamily="49" charset="0"/>
                        </a:rPr>
                        <a:t>format long</a:t>
                      </a:r>
                      <a:endParaRPr lang="it-IT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Courier New" pitchFamily="49" charset="0"/>
                        </a:rPr>
                        <a:t>Virgola fissa scalata con 15 cifre per la mantissa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Courier New" pitchFamily="49" charset="0"/>
                        </a:rPr>
                        <a:t>format short e</a:t>
                      </a:r>
                      <a:endParaRPr lang="it-IT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Courier New" pitchFamily="49" charset="0"/>
                        </a:rPr>
                        <a:t>Floating-point</a:t>
                      </a:r>
                      <a:r>
                        <a:rPr lang="it-IT" sz="2000" b="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Courier New" pitchFamily="49" charset="0"/>
                        </a:rPr>
                        <a:t> con 4 cifre di mantissa</a:t>
                      </a:r>
                      <a:endParaRPr lang="it-IT" sz="20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Courier New" pitchFamily="49" charset="0"/>
                        </a:rPr>
                        <a:t>format long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Courier New" pitchFamily="49" charset="0"/>
                        </a:rPr>
                        <a:t>Floating-point con</a:t>
                      </a:r>
                      <a:r>
                        <a:rPr lang="it-IT" sz="2000" b="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Courier New" pitchFamily="49" charset="0"/>
                        </a:rPr>
                        <a:t> 15 cifre di mantissa</a:t>
                      </a:r>
                      <a:endParaRPr lang="it-IT" sz="20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Courier New" pitchFamily="49" charset="0"/>
                        </a:rPr>
                        <a:t>format short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Courier New" pitchFamily="49" charset="0"/>
                        </a:rPr>
                        <a:t>Sceglie la rappresentazione migliore con 4 cifre</a:t>
                      </a:r>
                      <a:endParaRPr lang="it-IT" sz="20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Courier New" pitchFamily="49" charset="0"/>
                        </a:rPr>
                        <a:t>format long</a:t>
                      </a:r>
                      <a:r>
                        <a:rPr lang="it-IT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Courier New" pitchFamily="49" charset="0"/>
                        </a:rPr>
                        <a:t> g</a:t>
                      </a:r>
                      <a:endParaRPr lang="it-IT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Courier New" pitchFamily="49" charset="0"/>
                        </a:rPr>
                        <a:t>Sceglie la rappresentazione migliore con 15 cifre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  <a:r>
                        <a:rPr lang="it-IT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Courier New" pitchFamily="49" charset="0"/>
                        </a:rPr>
                        <a:t>..</a:t>
                      </a:r>
                      <a:endParaRPr lang="it-IT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0" y="5562600"/>
            <a:ext cx="8915400" cy="1295400"/>
          </a:xfrm>
        </p:spPr>
        <p:txBody>
          <a:bodyPr>
            <a:normAutofit/>
          </a:bodyPr>
          <a:lstStyle/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valore delle variabili predefinite può essere modifi-cato: è un’operazione altamente sconsigliata!</a:t>
            </a: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 predefinite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295400"/>
            <a:ext cx="7467600" cy="425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806575"/>
            <a:ext cx="7772400" cy="1470025"/>
          </a:xfrm>
        </p:spPr>
        <p:txBody>
          <a:bodyPr>
            <a:normAutofit/>
          </a:bodyPr>
          <a:lstStyle/>
          <a:p>
            <a:r>
              <a:rPr lang="it-IT" sz="4800" cap="small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Vettori e Matrici</a:t>
            </a:r>
            <a:endParaRPr lang="it-IT" sz="4800" cap="small" dirty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9810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9325" y="4629150"/>
            <a:ext cx="3114675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6000"/>
            <a:ext cx="89154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struttura dati principale di </a:t>
            </a:r>
            <a:r>
              <a:rPr lang="it-IT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Matlab®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l’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array</a:t>
            </a: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 diversi tipi di dati possono comporre un array: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char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double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sparse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cell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uint8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struct</a:t>
            </a: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Assegnazione di array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 equivalenti per generare un array 1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4 (vettore riga composto da 4 elementi)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 a[1 2 3 4];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 a[1,2,3,4];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 a1:4;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generare un array 4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1 (vettore colonna composto da 4 elementi)</a:t>
            </a:r>
          </a:p>
          <a:p>
            <a:pPr marL="1120050" lvl="2" indent="-360000" algn="just">
              <a:spcBef>
                <a:spcPts val="0"/>
              </a:spcBef>
              <a:buSzPct val="80000"/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 b[1;2;3;4];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generare un array 2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3 (matrice con 2 righe e 3 colonne)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 c[1 2 3;4 5 6];</a:t>
            </a:r>
            <a:endParaRPr lang="it-IT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Vettori e matrici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Assegnazione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sz="4000" b="1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0" y="5410200"/>
            <a:ext cx="8915400" cy="1447200"/>
          </a:xfrm>
        </p:spPr>
        <p:txBody>
          <a:bodyPr>
            <a:normAutofit/>
          </a:bodyPr>
          <a:lstStyle/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trasformare un vettore riga in un vettore colonna (e viceversa) si utilizza l’apice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che è l’operatore di traspo-sizione</a:t>
            </a:r>
            <a:endParaRPr lang="it-IT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Vettori e matrici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Assegnazione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sz="4000" b="1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7683" y="3200400"/>
            <a:ext cx="500591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1296000"/>
            <a:ext cx="8915400" cy="487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Osservazione</a:t>
            </a:r>
          </a:p>
          <a:p>
            <a:pPr marL="1120050" marR="0" lvl="2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Blip>
                <a:blip r:embed="rId6"/>
              </a:buBlip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L’istruzione</a:t>
            </a:r>
          </a:p>
          <a:p>
            <a:pPr marL="1120050" marR="0" lvl="2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Symbol"/>
              </a:rPr>
              <a:t>	 d(4,3)10;</a:t>
            </a:r>
          </a:p>
          <a:p>
            <a:pPr marL="1120050" marR="0" lvl="2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Symbol"/>
              </a:rPr>
              <a:t>	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Courier New" pitchFamily="49" charset="0"/>
                <a:sym typeface="Symbol"/>
              </a:rPr>
              <a:t>Genera una matrice 43 con tutti elementi nulli tranne quello in posizione (4,3), che vale 10</a:t>
            </a: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  <a:sym typeface="Symbo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6000"/>
            <a:ext cx="8915400" cy="5562000"/>
          </a:xfrm>
        </p:spPr>
        <p:txBody>
          <a:bodyPr>
            <a:normAutofit/>
          </a:bodyPr>
          <a:lstStyle/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Notazione due punti</a:t>
            </a: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endParaRPr lang="it-IT" sz="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20050" lvl="2" indent="-360000" algn="ctr">
              <a:spcBef>
                <a:spcPts val="0"/>
              </a:spcBef>
              <a:buNone/>
            </a:pPr>
            <a:r>
              <a:rPr lang="it-IT" sz="28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 vettore  Inizio:Passo:Fine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endParaRPr lang="it-IT" sz="800" b="1" dirty="0" smtClean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  <a:sym typeface="Symbol"/>
            </a:endParaRP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 x  1:2:15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x 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1 3 5 7 9 11 13 15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 y  1:9;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y </a:t>
            </a:r>
          </a:p>
          <a:p>
            <a:pPr marL="1120050" lvl="2" indent="-360000" algn="just">
              <a:spcBef>
                <a:spcPts val="0"/>
              </a:spcBef>
              <a:buSzPct val="80000"/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1 2 3 4 5 6 7 8 9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 z  10:2:2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z 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10 8 6 4 2</a:t>
            </a:r>
            <a:endParaRPr lang="it-IT" dirty="0" smtClean="0">
              <a:solidFill>
                <a:srgbClr val="002060"/>
              </a:solidFill>
              <a:sym typeface="Symbol"/>
            </a:endParaRP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Vettori e matrici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Sequenze uniformemente distribuite </a:t>
            </a:r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sz="3600" b="1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1905000"/>
            <a:ext cx="6553200" cy="45720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/>
          <a:lstStyle/>
          <a:p>
            <a:pPr algn="l" eaLnBrk="1" hangingPunct="1"/>
            <a:r>
              <a:rPr lang="it-IT" altLang="en-US" cap="small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Matlab®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MAtrix LABoratory 1 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6000"/>
            <a:ext cx="8915400" cy="4876200"/>
          </a:xfrm>
        </p:spPr>
        <p:txBody>
          <a:bodyPr>
            <a:normAutofit/>
          </a:bodyPr>
          <a:lstStyle/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Metalinguaggio interpretato particolarmente adatto a risolvere problemi di calcolo numerico</a:t>
            </a: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Marchio registrato da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MathWorks Inc.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(U.S.A.)</a:t>
            </a: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Versioni per Unix/Linux, Windows, Mac</a:t>
            </a: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Può essere ampliato con pacchetti specifici, detti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toolbox</a:t>
            </a:r>
            <a:endParaRPr lang="it-IT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Buone potenzialità grafiche</a:t>
            </a: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L’interprete è in grado di eseguire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Istruzioni native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(built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in)</a:t>
            </a:r>
            <a:endParaRPr lang="it-IT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Istruzioni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customizzate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salvati in file con estensione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.m</a:t>
            </a:r>
          </a:p>
          <a:p>
            <a:pPr marL="720000" lvl="1" indent="-360000" algn="just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file </a:t>
            </a:r>
            <a:r>
              <a:rPr lang="it-IT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Matlab®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sono portabili da una piattaforma all’altra</a:t>
            </a:r>
          </a:p>
          <a:p>
            <a:pPr marL="990600" lvl="1" indent="-533400" eaLnBrk="1" hangingPunct="1">
              <a:buBlip>
                <a:blip r:embed="rId3"/>
              </a:buBlip>
            </a:pPr>
            <a:endParaRPr lang="it-IT" altLang="en-US" sz="1800" dirty="0" smtClean="0"/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6000"/>
            <a:ext cx="8915400" cy="5562000"/>
          </a:xfrm>
        </p:spPr>
        <p:txBody>
          <a:bodyPr>
            <a:normAutofit/>
          </a:bodyPr>
          <a:lstStyle/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Comando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linspace</a:t>
            </a: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sz="28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 </a:t>
            </a:r>
            <a:r>
              <a:rPr lang="it-IT" sz="26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linspace(Inizio,Fine,Numero_di_Punti)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endParaRPr lang="it-IT" sz="800" b="1" dirty="0" smtClean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  <a:sym typeface="Symbol"/>
            </a:endParaRP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</a:t>
            </a: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 a0; b1; n8; </a:t>
            </a: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 xlinspace(a,b,n);</a:t>
            </a: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x </a:t>
            </a: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0 0.1429 0.2857 0.4286 0.5714 0.7143 8.571</a:t>
            </a: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1.0000</a:t>
            </a: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Osservazione</a:t>
            </a: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	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Le componenti del vettore vengono calcolate in base alla formula</a:t>
            </a: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endParaRPr lang="it-IT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urier New" pitchFamily="49" charset="0"/>
              <a:sym typeface="Symbol"/>
            </a:endParaRP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	con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=1,…,8</a:t>
            </a: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Vettori e matrici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Sequenze uniformemente distribuite </a:t>
            </a:r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sz="3600" b="1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752600"/>
            <a:ext cx="8534400" cy="53340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5419725"/>
            <a:ext cx="390635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6000"/>
            <a:ext cx="8915400" cy="5562000"/>
          </a:xfrm>
        </p:spPr>
        <p:txBody>
          <a:bodyPr>
            <a:normAutofit fontScale="92500" lnSpcReduction="20000"/>
          </a:bodyPr>
          <a:lstStyle/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r>
              <a:rPr lang="it-IT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comando </a:t>
            </a:r>
            <a:r>
              <a:rPr lang="it-IT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size</a:t>
            </a:r>
            <a:r>
              <a:rPr lang="it-IT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fornisce le dimensioni di una matrice</a:t>
            </a: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sz="3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 size(c)</a:t>
            </a: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sz="3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ans </a:t>
            </a: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sz="3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2 3</a:t>
            </a: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	produce cioè il vettore riga di due elementi che rappresentano, rispettivamente, numero di righe e nu-mero di colonne della matrice </a:t>
            </a:r>
            <a:r>
              <a:rPr lang="it-IT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c</a:t>
            </a: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r>
              <a:rPr lang="it-IT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Il comando </a:t>
            </a:r>
            <a:r>
              <a:rPr lang="it-IT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length</a:t>
            </a:r>
            <a:r>
              <a:rPr lang="it-IT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r>
              <a:rPr lang="it-IT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restituisce la lunghezza di un vettore</a:t>
            </a: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sz="3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 length(a)</a:t>
            </a: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sz="3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ans </a:t>
            </a: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sz="3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4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Nel caso di matrici, il comando </a:t>
            </a:r>
            <a:r>
              <a:rPr lang="it-IT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length</a:t>
            </a:r>
            <a:r>
              <a:rPr lang="it-IT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 fornisce la dimensione massima</a:t>
            </a:r>
          </a:p>
          <a:p>
            <a:pPr marL="720000" lvl="1" indent="-360000" algn="ctr" eaLnBrk="1" hangingPunct="1">
              <a:spcBef>
                <a:spcPts val="0"/>
              </a:spcBef>
              <a:buNone/>
            </a:pPr>
            <a:r>
              <a:rPr lang="it-IT" sz="3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length(a)  max(size(a))</a:t>
            </a: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Vettori e matrici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Dimensione di un array</a:t>
            </a:r>
            <a:endParaRPr lang="it-IT" altLang="en-US" sz="4000" b="1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038600" y="6271200"/>
            <a:ext cx="457200" cy="0"/>
          </a:xfrm>
          <a:prstGeom prst="straightConnector1">
            <a:avLst/>
          </a:prstGeom>
          <a:ln w="317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1296000"/>
            <a:ext cx="8915400" cy="5562000"/>
          </a:xfrm>
        </p:spPr>
        <p:txBody>
          <a:bodyPr>
            <a:normAutofit/>
          </a:bodyPr>
          <a:lstStyle/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accedere ad un elemento di un vettore, si fa se-guire il nome del vettore dalla posizione dell’elemento di interesse, racchiusa fra parentesi tonde</a:t>
            </a: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 a(2)</a:t>
            </a: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ans </a:t>
            </a: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2</a:t>
            </a:r>
            <a:endParaRPr lang="it-IT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  <a:sym typeface="Symbol"/>
            </a:endParaRP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Per accedere ad un elemento di una matrice si utilizza la stessa sintassi, com gli indici di riga e colonna separati dalla virgola</a:t>
            </a: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 c(2,1)</a:t>
            </a: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ans </a:t>
            </a: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4 </a:t>
            </a: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Vettori e matrici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32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Operazioni su elementi, righe e colonne </a:t>
            </a:r>
            <a:r>
              <a:rPr lang="it-IT" altLang="en-US" sz="32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sz="3200" b="1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1296000"/>
            <a:ext cx="8915400" cy="5562000"/>
          </a:xfrm>
        </p:spPr>
        <p:txBody>
          <a:bodyPr>
            <a:normAutofit/>
          </a:bodyPr>
          <a:lstStyle/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Per accedere ad un’intera riga o colonna, per esempio per estrarre la prima colonna di una matrice, si usa</a:t>
            </a:r>
          </a:p>
          <a:p>
            <a:pPr marL="720000" lvl="1" indent="-360000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 ec(:,1)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e 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 1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 4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Analogamente, per estrarre la prime due colonne di una matrice, si usa</a:t>
            </a:r>
          </a:p>
          <a:p>
            <a:pPr marL="720000" lvl="1" indent="-360000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 fc(:,1:2)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e 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 1  2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 4  5 </a:t>
            </a:r>
            <a:endParaRPr lang="it-IT" sz="3000" b="1" dirty="0" smtClean="0">
              <a:solidFill>
                <a:srgbClr val="4D4D4D"/>
              </a:solidFill>
              <a:latin typeface="Courier New" pitchFamily="49" charset="0"/>
              <a:cs typeface="Courier New" pitchFamily="49" charset="0"/>
              <a:sym typeface="Symbol"/>
            </a:endParaRP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Vettori e matrici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32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Operazioni su elementi, righe e colonne </a:t>
            </a:r>
            <a:r>
              <a:rPr lang="it-IT" altLang="en-US" sz="32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sz="3200" b="1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1296000"/>
            <a:ext cx="8915400" cy="5562000"/>
          </a:xfrm>
        </p:spPr>
        <p:txBody>
          <a:bodyPr>
            <a:normAutofit/>
          </a:bodyPr>
          <a:lstStyle/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Per modificare un elemento di una matrice</a:t>
            </a:r>
          </a:p>
          <a:p>
            <a:pPr marL="720000" lvl="1" indent="-360000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 c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c 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 1  2  3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 4  5  6</a:t>
            </a:r>
          </a:p>
          <a:p>
            <a:pPr marL="720000" lvl="1" indent="-360000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 c(2,3)20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b="1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c </a:t>
            </a: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 1  2  3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 4  5 </a:t>
            </a:r>
            <a:r>
              <a:rPr lang="it-IT" sz="1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20 </a:t>
            </a: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endParaRPr lang="it-IT" sz="3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urier New" pitchFamily="49" charset="0"/>
              <a:sym typeface="Symbol"/>
            </a:endParaRP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endParaRPr lang="it-IT" sz="3000" b="1" dirty="0" smtClean="0">
              <a:solidFill>
                <a:srgbClr val="4D4D4D"/>
              </a:solidFill>
              <a:latin typeface="Courier New" pitchFamily="49" charset="0"/>
              <a:cs typeface="Courier New" pitchFamily="49" charset="0"/>
              <a:sym typeface="Symbol"/>
            </a:endParaRP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endParaRPr lang="it-IT" sz="3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urier New" pitchFamily="49" charset="0"/>
              <a:sym typeface="Symbol"/>
            </a:endParaRP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Vettori e matrici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32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Operazioni su elementi, righe e colonne </a:t>
            </a:r>
            <a:r>
              <a:rPr lang="it-IT" altLang="en-US" sz="32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3</a:t>
            </a:r>
            <a:endParaRPr lang="it-IT" altLang="en-US" sz="3200" b="1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1296000"/>
            <a:ext cx="89154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 help matlab\ops</a:t>
            </a:r>
            <a:endParaRPr lang="it-IT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urier New" pitchFamily="49" charset="0"/>
              <a:sym typeface="Symbol"/>
            </a:endParaRP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O</a:t>
            </a:r>
            <a:r>
              <a:rPr lang="it-IT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perazioni dell’algebra lineare:</a:t>
            </a: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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somma di vettori o matrici (elemento per elemento)</a:t>
            </a: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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differenza di vettori o matrici (elemento per elemento)</a:t>
            </a: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∗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prodotto tra vettori e/o matrici (righe per colonne)</a:t>
            </a: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^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potenza di matrici (matrice quadrata ed esponente scalare)</a:t>
            </a: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Proprietà: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somma e differenza gli operandi devono avere le stesse dimensioni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il prodotto, la dimensione “interna” dei due array deve coincidere</a:t>
            </a:r>
            <a:endParaRPr lang="it-IT" sz="30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  <a:sym typeface="Symbol"/>
            </a:endParaRP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endParaRPr lang="it-IT" sz="3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urier New" pitchFamily="49" charset="0"/>
              <a:sym typeface="Symbol"/>
            </a:endParaRP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Vettori e matrici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Operazioni aritmetiche </a:t>
            </a: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sz="4000" b="1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Vettori e matrici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Operazioni aritmetiche </a:t>
            </a: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sz="4000" b="1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1296000"/>
            <a:ext cx="89154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L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’operazione backslash </a:t>
            </a:r>
            <a:r>
              <a:rPr lang="it-IT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\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divisione sinistra, se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quadrata, da come risultato la matrice divisione di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B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ovvero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inv(A)*B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 calcolata con opportuni al-goritmi (si veda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doc mldivide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Più in dettaglio: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5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una matrice quadrata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×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B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un vettore colonna di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componenti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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x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A\B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fornisce la soluzione del sistema lineare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Ax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B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attraverso il metodo di Gauss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5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una matrice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×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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B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un vettore colonna di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componenti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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x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A\B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fornisce la soluzione ai minimi quadrati del sistema lineare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Ax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B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(che sarà sottoderminato o sovradeterminato a seconda che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3000" b="1" dirty="0" smtClean="0">
              <a:solidFill>
                <a:srgbClr val="4D4D4D"/>
              </a:solidFill>
              <a:latin typeface="Courier New" pitchFamily="49" charset="0"/>
              <a:cs typeface="Courier New" pitchFamily="49" charset="0"/>
              <a:sym typeface="Symbo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Vettori e matrici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Operazioni aritmetiche </a:t>
            </a: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3</a:t>
            </a:r>
            <a:endParaRPr lang="it-IT" altLang="en-US" sz="4000" b="1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1296000"/>
            <a:ext cx="8915400" cy="49524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L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’operazione slash </a:t>
            </a:r>
            <a:r>
              <a:rPr lang="it-IT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/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divisione destra, se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quadrata, da come risultato la matrice divisione di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B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ovvero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A/B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(B’\A’)’</a:t>
            </a:r>
          </a:p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Altre operazioni utili (fra scalari o eseguite elemento per elemento in vettori e matrici delle stesse dimen-sioni)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.∗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prodotto tra gli elementi di vettori e/o matrici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.\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divisione sinistra tra gli elementi di vettori e/o matrici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./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divisione destra tra gli elementi di vettori e/o matrici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.^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elevamento a potenza tra gli elementi di vettori e/o matrici</a:t>
            </a:r>
            <a:endParaRPr lang="it-IT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  <a:sym typeface="Symbo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1296000"/>
            <a:ext cx="89154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 help elmat</a:t>
            </a:r>
            <a:endParaRPr lang="it-IT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urier New" pitchFamily="49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A=ones(m,n)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crea la matrice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dimensioni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×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 cui elementi sono tutti uguali ad 1</a:t>
            </a:r>
          </a:p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B=zeros(m,n)</a:t>
            </a:r>
            <a:r>
              <a:rPr lang="it-IT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 la matrice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B,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 cui ele-menti sono tutti uguali a 0</a:t>
            </a:r>
          </a:p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I=eye(n)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produce la matrice identità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dimensioni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×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I=eye(m,n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produce la matrice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×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che ha elementi uguali a 1 sulla diagonale principale; tutti gli altri elementi sono nulli</a:t>
            </a:r>
          </a:p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R=rand(m,n)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produce la matrice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R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×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 ele-menti pseudo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 uniformemente distribuiti</a:t>
            </a:r>
            <a:endParaRPr lang="it-IT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  <a:sym typeface="Symbol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Matrici particolari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Matrici particolari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1296000"/>
            <a:ext cx="8915400" cy="51048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v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vettore di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componenti;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diag(v,k)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una matrice quadrata di ordine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abs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 ha gli elementi di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v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sulla diagonale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esima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5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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 è la diagonale principale (coincide con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diag(v)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5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0 si trova sopra la diagonale principale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5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 0 si trova sotto la diagonale principale</a:t>
            </a:r>
          </a:p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una matrice;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diag(A,k)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un vettore colonna formato dagli elementi della diagonale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esima di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</a:t>
            </a:r>
            <a:endParaRPr lang="it-IT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5"/>
              </a:buBlip>
            </a:pP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diag(A)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la diagonale principale di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5"/>
              </a:buBlip>
            </a:pP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diag(diag(A))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la matrice diagonale che ha la stessa diagonale principale di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</a:t>
            </a:r>
            <a:endParaRPr lang="it-IT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  <a:sym typeface="Symbo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/>
          <a:lstStyle/>
          <a:p>
            <a:pPr algn="l" eaLnBrk="1" hangingPunct="1"/>
            <a:r>
              <a:rPr lang="it-IT" altLang="en-US" cap="small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Matlab®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MAtrix LABoratory 2 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6000"/>
            <a:ext cx="89154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L’ambiente </a:t>
            </a:r>
            <a:r>
              <a:rPr lang="it-IT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Matlab®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costituito da cinque componenti principali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metalinguaggio </a:t>
            </a:r>
            <a:r>
              <a:rPr lang="it-IT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Matlab®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con la relativa gestione delle prin-cipali strutture di programmazione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 </a:t>
            </a:r>
            <a:r>
              <a:rPr lang="it-IT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Matlab®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Working Environment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(l’ambiente di lavoro)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Handle Graphics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(il gestore dell’ambiente grafico)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Mathematical Functions Library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(la libreria delle funzioni matematiche)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(Application Program Interface)  per l’interazione con programmi scritti in altri linguaggi (C, FORTRAN)</a:t>
            </a:r>
          </a:p>
          <a:p>
            <a:pPr marL="720000" lvl="1" indent="-360000" algn="just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 si aggiungono…</a:t>
            </a:r>
          </a:p>
          <a:p>
            <a:pPr marL="990600" lvl="1" indent="-533400" eaLnBrk="1" hangingPunct="1">
              <a:buBlip>
                <a:blip r:embed="rId3"/>
              </a:buBlip>
            </a:pPr>
            <a:endParaRPr lang="it-IT" altLang="en-US" sz="1800" dirty="0" smtClean="0"/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7772400" y="60198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1296000"/>
            <a:ext cx="89154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 help elfun</a:t>
            </a:r>
            <a:endParaRPr lang="it-IT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urier New" pitchFamily="49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Funzioni trigonometriche: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sin(x)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cos(x)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tan(x)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asin(x)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sinh(x)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,...</a:t>
            </a:r>
          </a:p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Funzioni esponenziali: </a:t>
            </a:r>
            <a:r>
              <a:rPr lang="it-IT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exp(x)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it-IT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log(x)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it-IT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log10(x)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logm(x)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,...</a:t>
            </a:r>
          </a:p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funzioni complesse: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abs(x)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conj(x)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imag(x)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real(x)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,...</a:t>
            </a:r>
          </a:p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funzioni per arrotondamenti numerici: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ceil(x)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floor(x)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fix(x)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round(x)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,...</a:t>
            </a:r>
          </a:p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Tali funzioni eseguono la stessa operazione su ogni elemento dell’array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x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Funzioni su matrici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806575"/>
            <a:ext cx="7772400" cy="1470025"/>
          </a:xfrm>
        </p:spPr>
        <p:txBody>
          <a:bodyPr>
            <a:normAutofit/>
          </a:bodyPr>
          <a:lstStyle/>
          <a:p>
            <a:r>
              <a:rPr lang="it-IT" sz="4800" cap="small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Grafica</a:t>
            </a:r>
            <a:endParaRPr lang="it-IT" sz="4800" cap="small" dirty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9810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9325" y="4629150"/>
            <a:ext cx="3114675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1296000"/>
            <a:ext cx="89154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 help graph2d</a:t>
            </a:r>
            <a:endParaRPr lang="it-IT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urier New" pitchFamily="49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funzione </a:t>
            </a:r>
            <a:r>
              <a:rPr lang="it-IT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plot(x,y)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disegna il grafico cartesiano dei punti descritti rispettivamente dai vettori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x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(ascis-se) e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y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(ordinate), congiungendoli con una linea</a:t>
            </a:r>
          </a:p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Sintassi completa: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&gt;&gt; plot(x,y,’color linestyle marker’)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5"/>
              </a:buBlip>
            </a:pPr>
            <a:r>
              <a:rPr lang="it-IT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color:c,m,y,r,b,g,w,k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5"/>
              </a:buBlip>
            </a:pPr>
            <a:r>
              <a:rPr lang="it-IT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linestyle:-,--,:,-.,none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5"/>
              </a:buBlip>
            </a:pPr>
            <a:r>
              <a:rPr lang="it-IT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marker:+,o,∗,.,+,x,s,d,ˆ,&lt;,&gt;,p,h</a:t>
            </a:r>
          </a:p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può arricchire il grafico con le funzioni: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5"/>
              </a:buBlip>
            </a:pPr>
            <a:r>
              <a:rPr lang="it-IT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xlabel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(etichetta sulle ascisse)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5"/>
              </a:buBlip>
            </a:pPr>
            <a:r>
              <a:rPr lang="it-IT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ylabel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(etichetta sulle ordinate)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5"/>
              </a:buBlip>
            </a:pPr>
            <a:r>
              <a:rPr lang="it-IT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title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(titolo del grafico)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Grafica 2D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429000"/>
            <a:ext cx="7924800" cy="45720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Grafica 2D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3962400"/>
            <a:ext cx="8915400" cy="27426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Esempio 2</a:t>
            </a:r>
          </a:p>
          <a:p>
            <a:pPr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	x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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8:0.1:8];</a:t>
            </a:r>
          </a:p>
          <a:p>
            <a:pPr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	y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sin(x)./x;		</a:t>
            </a:r>
          </a:p>
          <a:p>
            <a:pPr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	plot(x,y)</a:t>
            </a:r>
          </a:p>
          <a:p>
            <a:pPr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	xlabel(’ascisse’)</a:t>
            </a:r>
          </a:p>
          <a:p>
            <a:pPr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	ylabel(’ordinate’)</a:t>
            </a:r>
          </a:p>
          <a:p>
            <a:pPr>
              <a:spcBef>
                <a:spcPts val="0"/>
              </a:spcBef>
              <a:buNone/>
            </a:pPr>
            <a:endParaRPr lang="it-IT" sz="2400" b="1" dirty="0" smtClean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  <a:sym typeface="Symbol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-76200" y="1296000"/>
            <a:ext cx="8915400" cy="274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/>
              </a:rPr>
              <a:t>Esempio 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x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Symbol"/>
              </a:rPr>
              <a:t>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10:0.1:10;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y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Symbol"/>
              </a:rPr>
              <a:t>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x.^3;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plot(x,y)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xlabel(’ascisse’)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ylabel(’ordinate’)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title(’cubica’)</a:t>
            </a: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  <a:sym typeface="Symbo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219199"/>
            <a:ext cx="3657600" cy="27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7123" y="4038600"/>
            <a:ext cx="3484877" cy="27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Grafica 2D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3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-76200" y="1296000"/>
            <a:ext cx="8915400" cy="5104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/>
              </a:rPr>
              <a:t>Esempio 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0:pi/10:2*pi;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	x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cos(t);</a:t>
            </a:r>
          </a:p>
          <a:p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y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sin(t);</a:t>
            </a:r>
          </a:p>
          <a:p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t1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0:pi/100:2*pi;</a:t>
            </a:r>
          </a:p>
          <a:p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x1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cos(t1);</a:t>
            </a:r>
          </a:p>
          <a:p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y1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sin(t1);</a:t>
            </a:r>
          </a:p>
          <a:p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figure</a:t>
            </a:r>
          </a:p>
          <a:p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plot(x,y,’ro’)</a:t>
            </a:r>
          </a:p>
          <a:p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hold on</a:t>
            </a:r>
          </a:p>
          <a:p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plot(x1,y1,’r-’)</a:t>
            </a:r>
          </a:p>
          <a:p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xlabel(’cos(t)’)</a:t>
            </a:r>
          </a:p>
          <a:p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ylabel(’sin(t)’)</a:t>
            </a:r>
          </a:p>
          <a:p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title(’Cerchio unitario’)</a:t>
            </a:r>
          </a:p>
          <a:p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axis square</a:t>
            </a: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cs typeface="Courier New" pitchFamily="49" charset="0"/>
              <a:sym typeface="Symbol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066800"/>
            <a:ext cx="45910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1296000"/>
            <a:ext cx="8915400" cy="48762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 help graph3d</a:t>
            </a:r>
            <a:endParaRPr lang="it-IT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urier New" pitchFamily="49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funzione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plot3(x,y)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disegna il grafico cartesiano dei punti nello spazio descritti rispettivamente dai vettori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x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y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z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congiungendoli con una linea</a:t>
            </a:r>
          </a:p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può inoltre aggiungere un quarto input, come per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plot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per specificare colore, tipo di linea e marker per i punti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sz="26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&gt;&gt; plot3(x,y,z,’color linestyle marker’)</a:t>
            </a:r>
          </a:p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endParaRPr lang="it-IT" sz="1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Analogamente si può arricchire il grafico, utilizzando le funzioni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xlabel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ylabel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zlabel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title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Grafica 3D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320000"/>
            <a:ext cx="8136000" cy="45720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Grafica 3D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-76200" y="1296000"/>
            <a:ext cx="8915400" cy="51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/>
              </a:rPr>
              <a:t>Esempio </a:t>
            </a:r>
          </a:p>
          <a:p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t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linspace(0,10*pi,200);</a:t>
            </a:r>
          </a:p>
          <a:p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figure</a:t>
            </a:r>
          </a:p>
          <a:p>
            <a:r>
              <a:rPr lang="fr-FR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plot(t.*sin(t),t.*cos(t),</a:t>
            </a:r>
            <a:r>
              <a:rPr lang="fr-FR" sz="2400" b="1" dirty="0" err="1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t,’g</a:t>
            </a:r>
            <a:r>
              <a:rPr lang="fr-FR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’)</a:t>
            </a:r>
          </a:p>
          <a:p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xlabel(’ascisse’)</a:t>
            </a:r>
          </a:p>
          <a:p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ylabel(’ordinate’)</a:t>
            </a:r>
          </a:p>
          <a:p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zlabel(’quote’)</a:t>
            </a:r>
          </a:p>
          <a:p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title(’Curva 3D’)</a:t>
            </a: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uLnTx/>
              <a:uFillTx/>
              <a:latin typeface="Courier New" pitchFamily="49" charset="0"/>
              <a:cs typeface="Courier New" pitchFamily="49" charset="0"/>
              <a:sym typeface="Symbo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200400"/>
            <a:ext cx="45339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Grafica 3D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Superfici </a:t>
            </a: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sz="4000" b="1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1296000"/>
            <a:ext cx="8915400" cy="5104800"/>
          </a:xfrm>
        </p:spPr>
        <p:txBody>
          <a:bodyPr>
            <a:normAutofit lnSpcReduction="10000"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rappresentare una funzione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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si usano le funzioni</a:t>
            </a:r>
            <a:r>
              <a:rPr lang="it-IT" sz="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mesh(xx,yy,zz)</a:t>
            </a:r>
            <a:r>
              <a:rPr lang="it-IT" sz="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t-IT" sz="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surf(xx,yy,zz)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che generano una superficie, a partire dalle matrici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5"/>
              </a:buBlip>
            </a:pP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xx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che contiene le ascisse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5"/>
              </a:buBlip>
            </a:pP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yy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che contiene le ordinate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5"/>
              </a:buBlip>
            </a:pP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zz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che contiene le quote</a:t>
            </a:r>
          </a:p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due matrici,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xx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yy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si possono costruire mediante la funzione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meshgrid(x,y)</a:t>
            </a:r>
            <a:endParaRPr lang="it-IT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[xx,yy]</a:t>
            </a: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meshgrid(x,y)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5"/>
              </a:buBlip>
            </a:pP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x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</a:rPr>
              <a:t>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y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sono due vettori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5"/>
              </a:buBlip>
            </a:pP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xx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yy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sono due matrici, entrambe di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length(y)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righe e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length(x)</a:t>
            </a:r>
            <a:r>
              <a:rPr lang="it-IT" sz="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colonne;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xx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contiene, ripetuti in ogni riga, i valori di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x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mentre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yy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contiene, ripetuti in ogni colonna, i valori di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y’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Grafica 3D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Superfici </a:t>
            </a: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sz="4000" b="1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-76200" y="1296000"/>
            <a:ext cx="8915400" cy="51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/>
              </a:rPr>
              <a:t>Esempio  1</a:t>
            </a:r>
            <a:r>
              <a:rPr lang="it-IT" sz="2400" dirty="0" smtClean="0"/>
              <a:t> 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	x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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4:0.05:4;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	y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x;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	[xx,yy]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meshgrid(x,y);</a:t>
            </a:r>
          </a:p>
          <a:p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zz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xx.^2 + yy.^2;</a:t>
            </a:r>
          </a:p>
          <a:p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mesh(xx,yy,zz)</a:t>
            </a:r>
          </a:p>
          <a:p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xlabel(’ascisse’)</a:t>
            </a:r>
          </a:p>
          <a:p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ylabel(’ordinate’)</a:t>
            </a:r>
          </a:p>
          <a:p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zlabel(’quote’)</a:t>
            </a: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cs typeface="Courier New" pitchFamily="49" charset="0"/>
              <a:sym typeface="Symbo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180842"/>
            <a:ext cx="4888371" cy="36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Grafica 3D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Superfici </a:t>
            </a: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3</a:t>
            </a:r>
            <a:endParaRPr lang="it-IT" altLang="en-US" sz="4000" b="1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-76200" y="1296000"/>
            <a:ext cx="8915400" cy="51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/>
              </a:rPr>
              <a:t>Esempio  2</a:t>
            </a:r>
            <a:r>
              <a:rPr lang="it-IT" sz="2400" dirty="0" smtClean="0"/>
              <a:t> 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dirty="0" smtClean="0"/>
              <a:t>		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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8:0.1:8;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	y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x;</a:t>
            </a:r>
          </a:p>
          <a:p>
            <a:pPr marL="720000" lvl="1" indent="-360000" algn="just">
              <a:defRPr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	[xx,yy]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meshgrid(x,y);</a:t>
            </a:r>
          </a:p>
          <a:p>
            <a:pPr marL="720000" lvl="1" indent="-360000" algn="just">
              <a:defRPr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pt-BR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pt-BR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sqrt(xx.^2</a:t>
            </a:r>
            <a:r>
              <a:rPr lang="pt-BR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</a:t>
            </a:r>
            <a:r>
              <a:rPr lang="pt-BR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yy.^2);</a:t>
            </a:r>
          </a:p>
          <a:p>
            <a:pPr marL="720000" lvl="1" indent="-360000" algn="just">
              <a:defRPr/>
            </a:pPr>
            <a:r>
              <a:rPr lang="pt-BR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zz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sin(r)./r;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	surf(xx,yy,zz)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	xlabel(’ascisse’)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	ylabel(’ordinate’)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	zlabel(’quote’)</a:t>
            </a: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cs typeface="Courier New" pitchFamily="49" charset="0"/>
              <a:sym typeface="Symbo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183894"/>
            <a:ext cx="4800600" cy="367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/>
          <a:lstStyle/>
          <a:p>
            <a:pPr algn="l"/>
            <a:r>
              <a:rPr lang="it-IT" cap="small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Matlab®</a:t>
            </a:r>
            <a:r>
              <a:rPr lang="it-IT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MAtrix LABoratory 3 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6000"/>
            <a:ext cx="8915400" cy="5562000"/>
          </a:xfrm>
        </p:spPr>
        <p:txBody>
          <a:bodyPr>
            <a:normAutofit/>
          </a:bodyPr>
          <a:lstStyle/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Toolbox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applicazioni specifiche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 fitting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Ottimizzazione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di immagini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Controllo e identificazione di sistemi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Logica fuzzy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Equazioni alle derivate parziali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 neurali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Matematica finanziaria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marL="720000" lvl="1" indent="-360000" algn="just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Simulink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per la programmazione grafica, utile nella modellazione e per la simulazione di sistemi complessi</a:t>
            </a:r>
          </a:p>
          <a:p>
            <a:pPr marL="720000" lvl="1" indent="-360000" algn="just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maggiori dettagli: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hlinkClick r:id="rId5"/>
              </a:rPr>
              <a:t>www.mathworks.com</a:t>
            </a:r>
            <a:endParaRPr lang="it-IT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Grafica 2D/3D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1296000"/>
            <a:ext cx="8915400" cy="5562000"/>
          </a:xfrm>
        </p:spPr>
        <p:txBody>
          <a:bodyPr>
            <a:normAutofit fontScale="92500" lnSpcReduction="10000"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Altri comandi utili per personalizzare: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5"/>
              </a:buBlip>
            </a:pP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assi: </a:t>
            </a: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axis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grid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box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subplot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hold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,...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5"/>
              </a:buBlip>
            </a:pP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colori (grafici 3D): </a:t>
            </a: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colormap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shading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,...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5"/>
              </a:buBlip>
            </a:pP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punto di vista (grafici 3D): </a:t>
            </a: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view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rotate3d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,...</a:t>
            </a:r>
          </a:p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il comando </a:t>
            </a:r>
            <a:r>
              <a:rPr lang="it-IT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print</a:t>
            </a:r>
            <a:r>
              <a:rPr lang="it-IT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 possono salvare i grafici spe-cificandone il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formato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(.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eps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.jpg, .tiff, .bmp, etc.)</a:t>
            </a:r>
          </a:p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t-IT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ltre funzioni per altri tipi di grafici: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5"/>
              </a:buBlip>
            </a:pP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2D: </a:t>
            </a: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loglog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polar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,...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5"/>
              </a:buBlip>
            </a:pP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contour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contour3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contourf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,...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5"/>
              </a:buBlip>
            </a:pP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fill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fill3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...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5"/>
              </a:buBlip>
            </a:pP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hist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bar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patch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...</a:t>
            </a:r>
          </a:p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figure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close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per aprire e chiudere una finestra grafica</a:t>
            </a:r>
          </a:p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 la creazione del grafico, molte modifiche possono essere fatte agendo direttamente sulla finestra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806575"/>
            <a:ext cx="7772400" cy="1470025"/>
          </a:xfrm>
        </p:spPr>
        <p:txBody>
          <a:bodyPr>
            <a:normAutofit/>
          </a:bodyPr>
          <a:lstStyle/>
          <a:p>
            <a:r>
              <a:rPr lang="it-IT" sz="4800" cap="small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 e Function</a:t>
            </a:r>
            <a:endParaRPr lang="it-IT" sz="4800" cap="small" dirty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9810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9325" y="4629150"/>
            <a:ext cx="3114675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 e function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4953000" y="4419600"/>
            <a:ext cx="4038600" cy="2133600"/>
          </a:xfrm>
        </p:spPr>
        <p:txBody>
          <a:bodyPr>
            <a:normAutofit/>
          </a:bodyPr>
          <a:lstStyle/>
          <a:p>
            <a:pPr marL="72000" lvl="1" indent="-72000" algn="just">
              <a:spcBef>
                <a:spcPts val="0"/>
              </a:spcBef>
              <a:buFont typeface="Symbol"/>
              <a:buChar char="+"/>
            </a:pPr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le variabili interne sono locali</a:t>
            </a:r>
          </a:p>
          <a:p>
            <a:pPr marL="72000" lvl="1" indent="-72000" algn="just">
              <a:spcBef>
                <a:spcPts val="0"/>
              </a:spcBef>
              <a:buFont typeface="Symbol"/>
              <a:buChar char="+"/>
            </a:pPr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accetta parametri in input</a:t>
            </a:r>
          </a:p>
          <a:p>
            <a:pPr marL="72000" lvl="1" indent="-72000" algn="just">
              <a:spcBef>
                <a:spcPts val="0"/>
              </a:spcBef>
              <a:buFont typeface="Symbol"/>
              <a:buChar char="+"/>
            </a:pPr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può produrre parametri in output</a:t>
            </a:r>
          </a:p>
          <a:p>
            <a:pPr marL="72000" lvl="1" indent="-144000" algn="just">
              <a:spcBef>
                <a:spcPts val="0"/>
              </a:spcBef>
              <a:buFont typeface="Symbol"/>
              <a:buChar char="+"/>
            </a:pPr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utile per estendere il linguaggio </a:t>
            </a:r>
            <a:r>
              <a:rPr lang="it-IT" sz="2000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Matlab®</a:t>
            </a:r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alle applicazioni personali</a:t>
            </a:r>
            <a:endParaRPr lang="it-I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4343400"/>
            <a:ext cx="838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3810000"/>
            <a:ext cx="838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-76200" y="1296000"/>
            <a:ext cx="8915400" cy="319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000" lvl="1" indent="-360000" algn="just">
              <a:buBlip>
                <a:blip r:embed="rId4"/>
              </a:buBlip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Il processo di programmazione in </a:t>
            </a:r>
            <a:r>
              <a:rPr lang="it-IT" sz="2800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Matlab®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 attua mediante:</a:t>
            </a:r>
          </a:p>
          <a:p>
            <a:pPr marL="1120050" marR="0" lvl="2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Blip>
                <a:blip r:embed="rId5"/>
              </a:buBlip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la creazione di un M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/>
              </a:rPr>
              <a:t>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file, utilizzando un editor di testi</a:t>
            </a:r>
          </a:p>
          <a:p>
            <a:pPr marL="1120050" marR="0" lvl="2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Blip>
                <a:blip r:embed="rId5"/>
              </a:buBlip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l’invocazione dell’M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/>
              </a:rPr>
              <a:t>file da linea di comando o dall’interno di un altro 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/>
              </a:rPr>
              <a:t>file 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/>
              </a:rPr>
              <a:t>Esistono due tipi di Mfile</a:t>
            </a:r>
            <a:endParaRPr kumimoji="0" lang="it-IT" sz="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Symbol"/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endParaRPr kumimoji="0" lang="it-IT" sz="1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Symbol"/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/>
              </a:rPr>
              <a:t>			  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/>
              </a:rPr>
              <a:t>Script	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/>
              </a:rPr>
              <a:t>	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	       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/>
              </a:rPr>
              <a:t>Function</a:t>
            </a: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57200" y="4495800"/>
            <a:ext cx="43434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72000" marR="0" lvl="1" indent="-72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+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/>
              </a:rPr>
              <a:t> opera sui dati presenti nello spazio di lavoro</a:t>
            </a:r>
          </a:p>
          <a:p>
            <a:pPr marL="72000" marR="0" lvl="1" indent="-72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+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/>
              </a:rPr>
              <a:t> non accetta parametri in input</a:t>
            </a:r>
          </a:p>
          <a:p>
            <a:pPr marL="72000" marR="0" lvl="1" indent="-72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+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/>
              </a:rPr>
              <a:t> non produce </a:t>
            </a:r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parame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/>
              </a:rPr>
              <a:t>tri in output</a:t>
            </a:r>
          </a:p>
          <a:p>
            <a:pPr marL="72000" marR="0" lvl="1" indent="-144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+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/>
              </a:rPr>
              <a:t> utile per automatizzare una serie di istruzioni che si devono eseguire più volte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876800" y="3810000"/>
            <a:ext cx="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 file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76200" y="1296000"/>
            <a:ext cx="8915400" cy="53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 script è un file di testo, salvato con con estensione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.m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contenente una sequenza di comandi </a:t>
            </a:r>
            <a:r>
              <a:rPr lang="it-IT" sz="2800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Matlab®</a:t>
            </a: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Puó essere creato utilizzando un qualsiasi texteditor</a:t>
            </a:r>
          </a:p>
          <a:p>
            <a:pPr marL="1177200" lvl="2" indent="-360000" algn="just">
              <a:buSzPct val="80000"/>
              <a:buBlip>
                <a:blip r:embed="rId5"/>
              </a:buBlip>
              <a:defRPr/>
            </a:pPr>
            <a:r>
              <a:rPr lang="it-IT" sz="2400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Matlab®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include un editor dove creare o modificare script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nome dello script file deve iniziare con una lettera e può contenere cifre e “_” (underscore), fino ad un massimo di 31 caratteri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Evitare di: </a:t>
            </a:r>
          </a:p>
          <a:p>
            <a:pPr marL="1177200" lvl="2" indent="-360000" algn="just">
              <a:buSzPct val="80000"/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usare nomi uguali per script file e variabili</a:t>
            </a:r>
          </a:p>
          <a:p>
            <a:pPr marL="1177200" lvl="2" indent="-360000" algn="just">
              <a:buSzPct val="80000"/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creare uno script con lo stesso nome di un comando o funzione </a:t>
            </a:r>
            <a:r>
              <a:rPr lang="it-IT" sz="2400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Matlab®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verificare se esiste già “qualcosa” che ha un certo nome si può utilizzare la funzione </a:t>
            </a:r>
            <a:r>
              <a:rPr lang="it-IT" sz="28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exist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 file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76200" y="1296000"/>
            <a:ext cx="8915400" cy="53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script servono per “definire alias”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il nome del file  per eseguire automaticamente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serie di comandi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Operano sui dati presenti nell’ambiente di lavoro e possono crearne di nuovi; i dati eventualmente gene-rati rimangono nell’ambiente di lavoro e possono essere utilizzati per calcoli successivi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“lanciare” uno script file, se ne digita il nome senza estensione</a:t>
            </a:r>
          </a:p>
          <a:p>
            <a:pPr marL="1177200" lvl="2" indent="-360000" algn="just">
              <a:buSzPct val="80000"/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file deve essere presente nella directory corrente o deve essere raggiungibile con uno dei path standard di </a:t>
            </a:r>
            <a:r>
              <a:rPr lang="it-IT" sz="2400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Matlab®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comandi al suo interno vengono eseguiti sequenzial-mente, come se fossero stati digitati nella finestra dei comandi (nello stesso ordine)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 file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3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76200" y="1296000"/>
            <a:ext cx="8915400" cy="53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cosa può contenere uno script file?</a:t>
            </a:r>
          </a:p>
          <a:p>
            <a:pPr marL="1177200" lvl="2" indent="-360000" algn="just">
              <a:buSzPct val="80000"/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Assegnazioni</a:t>
            </a:r>
          </a:p>
          <a:p>
            <a:pPr marL="1177200" lvl="2" indent="-360000" algn="just">
              <a:buSzPct val="80000"/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Istruzioni di calcolo</a:t>
            </a:r>
          </a:p>
          <a:p>
            <a:pPr marL="1177200" lvl="2" indent="-360000" algn="just">
              <a:buSzPct val="80000"/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Commenti </a:t>
            </a:r>
          </a:p>
          <a:p>
            <a:pPr marL="1177200" lvl="2" indent="-360000" algn="just">
              <a:buSzPct val="80000"/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Linee bianche</a:t>
            </a:r>
          </a:p>
          <a:p>
            <a:pPr marL="1177200" lvl="2" indent="-360000" algn="just">
              <a:buSzPct val="80000"/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Cicli  (</a:t>
            </a:r>
            <a:r>
              <a:rPr lang="it-IT" sz="24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for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it-IT" sz="24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while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177200" lvl="2" indent="-360000" algn="just">
              <a:buSzPct val="80000"/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Istruzioni di controllo del flusso (</a:t>
            </a:r>
            <a:r>
              <a:rPr lang="it-IT" sz="24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if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elseif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else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, </a:t>
            </a:r>
            <a:r>
              <a:rPr lang="it-IT" sz="24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switch</a:t>
            </a:r>
            <a:r>
              <a:rPr lang="it-IT" sz="24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</a:t>
            </a:r>
            <a:r>
              <a:rPr lang="it-IT" sz="24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case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177200" lvl="2" indent="-360000" algn="just">
              <a:buSzPct val="80000"/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Instruzioni di I/O (interattive)</a:t>
            </a:r>
          </a:p>
          <a:p>
            <a:pPr marL="1177200" lvl="2" indent="-360000" algn="just">
              <a:buSzPct val="80000"/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Comandi per la realizzazione di grafici</a:t>
            </a:r>
          </a:p>
          <a:p>
            <a:pPr marL="1177200" lvl="2" indent="-360000" algn="just">
              <a:buSzPct val="80000"/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Chiamate a funzione </a:t>
            </a:r>
          </a:p>
          <a:p>
            <a:pPr marL="1177200" lvl="2" indent="-360000" algn="just">
              <a:defRPr/>
            </a:pP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 file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4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76200" y="1296000"/>
            <a:ext cx="8915400" cy="53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Esempio 1: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 </a:t>
            </a:r>
            <a:r>
              <a:rPr lang="it-IT" sz="28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alglin.m</a:t>
            </a:r>
          </a:p>
          <a:p>
            <a:r>
              <a:rPr lang="it-IT" dirty="0" smtClean="0"/>
              <a:t>	</a:t>
            </a:r>
            <a:r>
              <a:rPr lang="it-IT" sz="2400" b="1" dirty="0" smtClean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</a:rPr>
              <a:t>% Risoluzione di un sistema lineare Ax </a:t>
            </a:r>
            <a:r>
              <a:rPr lang="it-IT" sz="2400" b="1" dirty="0" smtClean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</a:rPr>
              <a:t> b</a:t>
            </a:r>
          </a:p>
          <a:p>
            <a:r>
              <a:rPr lang="it-IT" sz="2400" b="1" dirty="0" smtClean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</a:rPr>
              <a:t>	% e calcolo dell’errore relativo</a:t>
            </a:r>
          </a:p>
          <a:p>
            <a:r>
              <a:rPr lang="it-IT" sz="2400" b="1" dirty="0" smtClean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</a:rPr>
              <a:t>	%</a:t>
            </a:r>
          </a:p>
          <a:p>
            <a:r>
              <a:rPr lang="it-IT" sz="2400" b="1" dirty="0" smtClean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</a:rPr>
              <a:t>	% A: Matrice di Hilbert</a:t>
            </a:r>
          </a:p>
          <a:p>
            <a:r>
              <a:rPr lang="it-IT" sz="2400" b="1" dirty="0" smtClean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</a:rPr>
              <a:t>	% b: Ottenuto dalla soluzione esatta</a:t>
            </a:r>
          </a:p>
          <a:p>
            <a:r>
              <a:rPr lang="it-IT" sz="2400" b="1" dirty="0" smtClean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</a:rPr>
              <a:t>	%</a:t>
            </a:r>
          </a:p>
          <a:p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n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10;</a:t>
            </a:r>
            <a:endParaRPr lang="it-IT" sz="2400" b="1" dirty="0" smtClean="0">
              <a:solidFill>
                <a:srgbClr val="4D4D4D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A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hilb(n); </a:t>
            </a:r>
            <a:r>
              <a:rPr lang="it-IT" sz="2400" b="1" dirty="0" smtClean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</a:rPr>
              <a:t>%Calcolo della matrice A</a:t>
            </a:r>
          </a:p>
          <a:p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x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[1:n]’;</a:t>
            </a:r>
          </a:p>
          <a:p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b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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x;</a:t>
            </a:r>
          </a:p>
          <a:p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x1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A\b;</a:t>
            </a:r>
          </a:p>
          <a:p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errore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norm(x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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x1)</a:t>
            </a:r>
          </a:p>
          <a:p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errore_rel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errore/norm(x)</a:t>
            </a:r>
            <a:endParaRPr lang="it-IT" sz="2400" b="1" dirty="0" smtClean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720000" lvl="1" indent="-360000" algn="just">
              <a:defRPr/>
            </a:pP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81200" y="3733800"/>
            <a:ext cx="5943600" cy="609600"/>
            <a:chOff x="1981200" y="3733800"/>
            <a:chExt cx="5943600" cy="609600"/>
          </a:xfrm>
        </p:grpSpPr>
        <p:sp>
          <p:nvSpPr>
            <p:cNvPr id="6" name="TextBox 5"/>
            <p:cNvSpPr txBox="1"/>
            <p:nvPr/>
          </p:nvSpPr>
          <p:spPr>
            <a:xfrm>
              <a:off x="5334000" y="3733800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it-IT" sz="2400" i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ij</a:t>
              </a:r>
              <a:r>
                <a:rPr lang="it-IT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(</a:t>
              </a:r>
              <a:r>
                <a:rPr lang="it-IT" sz="2400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i</a:t>
              </a:r>
              <a:r>
                <a:rPr lang="it-IT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</a:t>
              </a:r>
              <a:r>
                <a:rPr lang="it-IT" sz="2400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j</a:t>
              </a:r>
              <a:r>
                <a:rPr lang="it-IT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1)</a:t>
              </a:r>
              <a:r>
                <a:rPr lang="it-IT" sz="2400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1</a:t>
              </a:r>
              <a:endParaRPr lang="it-IT" sz="24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Straight Arrow Connector 14"/>
            <p:cNvCxnSpPr>
              <a:stCxn id="6" idx="1"/>
            </p:cNvCxnSpPr>
            <p:nvPr/>
          </p:nvCxnSpPr>
          <p:spPr>
            <a:xfrm flipH="1">
              <a:off x="1981200" y="3964633"/>
              <a:ext cx="3352800" cy="37876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 file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5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76200" y="1296000"/>
            <a:ext cx="8915400" cy="53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Esempio 2: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 </a:t>
            </a:r>
            <a:r>
              <a:rPr lang="it-IT" sz="28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flower.m</a:t>
            </a:r>
          </a:p>
          <a:p>
            <a:pPr marL="720000" lvl="1" indent="-360000" algn="just">
              <a:defRPr/>
            </a:pPr>
            <a:r>
              <a:rPr lang="it-IT" sz="2200" b="1" dirty="0" smtClean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</a:rPr>
              <a:t>% Script per realizzare</a:t>
            </a:r>
          </a:p>
          <a:p>
            <a:pPr marL="720000" lvl="1" indent="-360000" algn="just">
              <a:defRPr/>
            </a:pPr>
            <a:r>
              <a:rPr lang="it-IT" sz="2200" b="1" dirty="0" smtClean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</a:rPr>
              <a:t>% il grafico del ‘‘fiore’’</a:t>
            </a:r>
          </a:p>
          <a:p>
            <a:pPr marL="720000" lvl="1" indent="-360000" algn="just">
              <a:defRPr/>
            </a:pPr>
            <a:r>
              <a:rPr lang="it-IT" sz="22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theta</a:t>
            </a:r>
            <a:r>
              <a:rPr lang="it-IT" sz="22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</a:t>
            </a:r>
            <a:r>
              <a:rPr lang="it-IT" sz="22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pi:0.01:pi; </a:t>
            </a:r>
          </a:p>
          <a:p>
            <a:pPr marL="720000" lvl="1" indent="-360000" algn="just">
              <a:defRPr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rho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zeros(4,length(theta));</a:t>
            </a:r>
            <a:endParaRPr lang="it-IT" sz="2200" b="1" dirty="0" smtClean="0">
              <a:solidFill>
                <a:srgbClr val="4D4D4D"/>
              </a:solidFill>
              <a:latin typeface="Courier New" pitchFamily="49" charset="0"/>
              <a:cs typeface="Courier New" pitchFamily="49" charset="0"/>
            </a:endParaRPr>
          </a:p>
          <a:p>
            <a:pPr marL="720000" lvl="1" indent="-360000" algn="just">
              <a:defRPr/>
            </a:pPr>
            <a:r>
              <a:rPr lang="it-IT" sz="22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rho(1,:)</a:t>
            </a:r>
            <a:r>
              <a:rPr lang="it-IT" sz="22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2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it-IT" sz="22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(</a:t>
            </a:r>
            <a:r>
              <a:rPr lang="it-IT" sz="22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sin(5</a:t>
            </a:r>
            <a:r>
              <a:rPr lang="it-IT" sz="22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</a:t>
            </a:r>
            <a:r>
              <a:rPr lang="it-IT" sz="22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theta)).^2;</a:t>
            </a:r>
          </a:p>
          <a:p>
            <a:pPr marL="720000" lvl="1" indent="-360000" algn="just">
              <a:defRPr/>
            </a:pPr>
            <a:r>
              <a:rPr lang="it-IT" sz="22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rho(2,:)</a:t>
            </a:r>
            <a:r>
              <a:rPr lang="it-IT" sz="22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2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cos(10</a:t>
            </a:r>
            <a:r>
              <a:rPr lang="it-IT" sz="22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</a:t>
            </a:r>
            <a:r>
              <a:rPr lang="it-IT" sz="22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theta).^3;</a:t>
            </a:r>
          </a:p>
          <a:p>
            <a:pPr marL="720000" lvl="1" indent="-360000" algn="just">
              <a:defRPr/>
            </a:pPr>
            <a:r>
              <a:rPr lang="it-IT" sz="22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rho(3,:)</a:t>
            </a:r>
            <a:r>
              <a:rPr lang="it-IT" sz="22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2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sin(theta).^2;</a:t>
            </a:r>
          </a:p>
          <a:p>
            <a:pPr marL="720000" lvl="1" indent="-360000" algn="just">
              <a:defRPr/>
            </a:pPr>
            <a:r>
              <a:rPr lang="it-IT" sz="22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rho(4,:)</a:t>
            </a:r>
            <a:r>
              <a:rPr lang="it-IT" sz="22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2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it-IT" sz="22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(</a:t>
            </a:r>
            <a:r>
              <a:rPr lang="it-IT" sz="22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cos(3.5</a:t>
            </a:r>
            <a:r>
              <a:rPr lang="it-IT" sz="22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</a:t>
            </a:r>
            <a:r>
              <a:rPr lang="it-IT" sz="22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theta)).^3;</a:t>
            </a:r>
          </a:p>
          <a:p>
            <a:pPr marL="720000" lvl="1" indent="-360000" algn="just">
              <a:defRPr/>
            </a:pPr>
            <a:r>
              <a:rPr lang="it-IT" sz="22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t-IT" sz="22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k </a:t>
            </a:r>
            <a:r>
              <a:rPr lang="it-IT" sz="22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2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1:4</a:t>
            </a:r>
          </a:p>
          <a:p>
            <a:pPr marL="720000" lvl="1" indent="-360000" algn="just">
              <a:defRPr/>
            </a:pPr>
            <a:r>
              <a:rPr lang="it-IT" sz="22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polar(theta,rho(k,:))</a:t>
            </a:r>
            <a:endParaRPr lang="it-IT" sz="2200" b="1" dirty="0" smtClean="0">
              <a:solidFill>
                <a:srgbClr val="00CC00"/>
              </a:solidFill>
              <a:latin typeface="Courier New" pitchFamily="49" charset="0"/>
              <a:cs typeface="Courier New" pitchFamily="49" charset="0"/>
            </a:endParaRPr>
          </a:p>
          <a:p>
            <a:pPr marL="720000" lvl="1" indent="-360000" algn="just">
              <a:defRPr/>
            </a:pPr>
            <a:r>
              <a:rPr lang="it-IT" sz="22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pause</a:t>
            </a:r>
          </a:p>
          <a:p>
            <a:pPr marL="720000" lvl="1" indent="-360000" algn="just">
              <a:defRPr/>
            </a:pPr>
            <a:r>
              <a:rPr lang="it-IT" sz="22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end</a:t>
            </a:r>
            <a:endParaRPr lang="it-IT" sz="2200" b="1" dirty="0" smtClean="0"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143000"/>
            <a:ext cx="29556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 file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6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76200" y="1296000"/>
            <a:ext cx="8915400" cy="53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Istruzioni per l’acquisizione di dati da tastiera</a:t>
            </a:r>
          </a:p>
          <a:p>
            <a:pPr marL="720000" lvl="1" indent="-360000" algn="just">
              <a:defRPr/>
            </a:pPr>
            <a:r>
              <a:rPr lang="it-IT" sz="8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720000" lvl="1" indent="-360000" algn="just">
              <a:defRPr/>
            </a:pPr>
            <a:r>
              <a:rPr lang="it-IT" sz="24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	input</a:t>
            </a:r>
          </a:p>
          <a:p>
            <a:pPr marL="720000" lvl="1" indent="-360000" algn="just">
              <a:defRPr/>
            </a:pPr>
            <a:r>
              <a:rPr lang="it-IT" sz="24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	v</a:t>
            </a:r>
            <a:r>
              <a:rPr lang="it-IT" sz="24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input(’stringa di testo’)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 apparire sul prompt “stringa di testo” e attende un input da tastiera che verrà memorizzato in 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v</a:t>
            </a:r>
          </a:p>
          <a:p>
            <a:pPr marL="720000" lvl="1" indent="-360000" algn="just">
              <a:defRPr/>
            </a:pPr>
            <a:r>
              <a:rPr lang="it-IT" sz="8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720000" lvl="1" indent="-360000" algn="just">
              <a:defRPr/>
            </a:pPr>
            <a:r>
              <a:rPr lang="it-IT" sz="24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	menu</a:t>
            </a:r>
          </a:p>
          <a:p>
            <a:pPr marL="720000" lvl="1" indent="-360000" algn="just">
              <a:defRPr/>
            </a:pPr>
            <a:r>
              <a:rPr lang="it-IT" sz="24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	choice</a:t>
            </a:r>
            <a:r>
              <a:rPr lang="it-IT" sz="24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menu(’titolo’,’scelta1’,’scelta2’,…)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genera un menu di scelta per l’utente, costituito da un titolo e da varie possibili scelte; occorre cliccare una scelta e 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choice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assumerà il valore numerico corrispondente alla scelta effettuata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 file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7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76200" y="1296000"/>
            <a:ext cx="8915400" cy="53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Istruzioni  per la stampa di risultati a video</a:t>
            </a:r>
          </a:p>
          <a:p>
            <a:pPr marL="720000" lvl="1" indent="-360000" algn="just">
              <a:defRPr/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disp</a:t>
            </a:r>
          </a:p>
          <a:p>
            <a:pPr marL="720000" lvl="1" indent="-360000" algn="just"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	disp(x)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 apparire sul prompt il contenuto dell’array 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x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(senza il nome); se 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x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una stringa appare il testo contenuto; si vedano anche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int2str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num2str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format</a:t>
            </a:r>
          </a:p>
          <a:p>
            <a:pPr marL="720000" lvl="1" indent="-360000" algn="just">
              <a:defRPr/>
            </a:pPr>
            <a:endParaRPr lang="it-IT" sz="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720000" lvl="1" indent="-360000" algn="just"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sprintf</a:t>
            </a:r>
          </a:p>
          <a:p>
            <a:pPr marL="720000" lvl="1" indent="-360000" algn="just"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sprintf(format,A)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formatta i dati in 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secondo le specifiche contenute in format e li memorizza in 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</a:t>
            </a:r>
          </a:p>
          <a:p>
            <a:pPr marL="720000" lvl="1" indent="-360000" algn="just"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format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una stringa che contiene specifiche di conversione del linguaggio C precedute da ’%’, (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d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o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u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x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X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e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E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g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G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c)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altri formati speciali sono usati per produrre linee di interruzioni (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\n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\r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\t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\b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\f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720000" lvl="1" indent="-360000" algn="just">
              <a:defRPr/>
            </a:pPr>
            <a:r>
              <a:rPr lang="it-IT" sz="24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>
            <a:normAutofit/>
          </a:bodyPr>
          <a:lstStyle/>
          <a:p>
            <a:pPr algn="l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Avviare </a:t>
            </a:r>
            <a:r>
              <a:rPr lang="it-IT" cap="small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Matlab®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6000"/>
            <a:ext cx="8915400" cy="5257200"/>
          </a:xfrm>
        </p:spPr>
        <p:txBody>
          <a:bodyPr>
            <a:normAutofit lnSpcReduction="10000"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All’avvio di </a:t>
            </a:r>
            <a:r>
              <a:rPr lang="it-IT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Matlab®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vengono mostrate alcune informa-zioni, relative alla versione ed al sito di riferimento</a:t>
            </a: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endParaRPr lang="it-IT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endParaRPr lang="it-IT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endParaRPr lang="it-IT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endParaRPr lang="it-IT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endParaRPr lang="it-IT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endParaRPr lang="it-IT" sz="1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endParaRPr lang="it-IT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endParaRPr lang="it-IT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endParaRPr lang="it-IT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Successivamente viene presentato il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prompt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che defi-nisce l’inizio della linea di comando</a:t>
            </a:r>
          </a:p>
          <a:p>
            <a:pPr marL="720000" lvl="1" indent="-360000" algn="just" eaLnBrk="1" hangingPunct="1">
              <a:spcBef>
                <a:spcPts val="0"/>
              </a:spcBef>
              <a:buNone/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	</a:t>
            </a:r>
            <a:r>
              <a:rPr lang="it-IT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 help</a:t>
            </a:r>
            <a:endParaRPr lang="it-IT" altLang="en-US" sz="1800" b="1" dirty="0" smtClean="0">
              <a:solidFill>
                <a:srgbClr val="4D4D4D"/>
              </a:solidFill>
            </a:endParaRP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286000"/>
            <a:ext cx="282156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 file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8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76200" y="1296000"/>
            <a:ext cx="8915400" cy="53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Esempio: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 </a:t>
            </a:r>
            <a:r>
              <a:rPr lang="it-IT" sz="28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sintab.m</a:t>
            </a:r>
          </a:p>
          <a:p>
            <a:pPr marL="720000" lvl="1" indent="-360000" algn="just">
              <a:defRPr/>
            </a:pPr>
            <a:r>
              <a:rPr lang="it-IT" sz="2000" b="1" dirty="0" smtClean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</a:rPr>
              <a:t>% Stampa una tabella dei valori di sen(2</a:t>
            </a:r>
            <a:r>
              <a:rPr lang="it-IT" sz="2000" b="1" dirty="0" smtClean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  <a:sym typeface="Symbol"/>
              </a:rPr>
              <a:t></a:t>
            </a:r>
            <a:r>
              <a:rPr lang="it-IT" sz="2000" b="1" dirty="0" smtClean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</a:rPr>
              <a:t>x) </a:t>
            </a:r>
          </a:p>
          <a:p>
            <a:pPr marL="720000" lvl="1" indent="-360000" algn="just">
              <a:defRPr/>
            </a:pP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21</a:t>
            </a: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720000" lvl="1" indent="-360000" algn="just">
              <a:defRPr/>
            </a:pP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xlinspace(0,1,n)</a:t>
            </a: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720000" lvl="1" indent="-360000" algn="just">
              <a:defRPr/>
            </a:pP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sin</a:t>
            </a: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(2</a:t>
            </a: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pix</a:t>
            </a: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720000" lvl="1" indent="-360000" algn="just">
              <a:defRPr/>
            </a:pP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disp(</a:t>
            </a:r>
            <a:r>
              <a:rPr lang="it-IT" sz="2000" dirty="0" smtClean="0">
                <a:solidFill>
                  <a:srgbClr val="CC00CC"/>
                </a:solidFill>
              </a:rPr>
              <a:t>'</a:t>
            </a:r>
            <a:r>
              <a:rPr lang="it-IT" sz="2000" b="1" dirty="0" smtClean="0">
                <a:solidFill>
                  <a:srgbClr val="CC00CC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000" dirty="0" smtClean="0">
                <a:solidFill>
                  <a:srgbClr val="CC00CC"/>
                </a:solidFill>
              </a:rPr>
              <a:t>'</a:t>
            </a: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)  </a:t>
            </a:r>
          </a:p>
          <a:p>
            <a:pPr marL="720000" lvl="1" indent="-360000" algn="just">
              <a:defRPr/>
            </a:pP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disp(</a:t>
            </a:r>
            <a:r>
              <a:rPr lang="it-IT" sz="2000" dirty="0" smtClean="0">
                <a:solidFill>
                  <a:srgbClr val="CC00CC"/>
                </a:solidFill>
              </a:rPr>
              <a:t>'</a:t>
            </a:r>
            <a:r>
              <a:rPr lang="it-IT" sz="2000" b="1" dirty="0" smtClean="0">
                <a:solidFill>
                  <a:srgbClr val="CC00CC"/>
                </a:solidFill>
                <a:latin typeface="Courier New" pitchFamily="49" charset="0"/>
                <a:cs typeface="Courier New" pitchFamily="49" charset="0"/>
              </a:rPr>
              <a:t> k   x(k) sin(x(k))</a:t>
            </a:r>
            <a:r>
              <a:rPr lang="it-IT" sz="2000" dirty="0" smtClean="0">
                <a:solidFill>
                  <a:srgbClr val="CC00CC"/>
                </a:solidFill>
              </a:rPr>
              <a:t> ' </a:t>
            </a: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720000" lvl="1" indent="-360000" algn="just">
              <a:defRPr/>
            </a:pP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disp(</a:t>
            </a:r>
            <a:r>
              <a:rPr lang="it-IT" sz="2000" dirty="0" smtClean="0">
                <a:solidFill>
                  <a:srgbClr val="CC00CC"/>
                </a:solidFill>
              </a:rPr>
              <a:t>'</a:t>
            </a:r>
            <a:r>
              <a:rPr lang="it-IT" sz="2000" b="1" dirty="0" smtClean="0">
                <a:solidFill>
                  <a:srgbClr val="CC00CC"/>
                </a:solidFill>
                <a:latin typeface="Courier New" pitchFamily="49" charset="0"/>
                <a:cs typeface="Courier New" pitchFamily="49" charset="0"/>
              </a:rPr>
              <a:t>--------------------</a:t>
            </a:r>
            <a:r>
              <a:rPr lang="it-IT" sz="2000" dirty="0" smtClean="0">
                <a:solidFill>
                  <a:srgbClr val="CC00CC"/>
                </a:solidFill>
              </a:rPr>
              <a:t>'</a:t>
            </a:r>
            <a:r>
              <a:rPr lang="it-IT" sz="2000" dirty="0" smtClean="0"/>
              <a:t> </a:t>
            </a: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720000" lvl="1" indent="-360000" algn="just">
              <a:defRPr/>
            </a:pPr>
            <a:r>
              <a:rPr lang="it-IT" sz="20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k</a:t>
            </a: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1:21</a:t>
            </a:r>
          </a:p>
          <a:p>
            <a:pPr marL="720000" lvl="1" indent="-360000" algn="just">
              <a:defRPr/>
            </a:pP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</a:t>
            </a: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degrees</a:t>
            </a: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(k1)360/</a:t>
            </a: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(n</a:t>
            </a: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1</a:t>
            </a: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720000" lvl="1" indent="-360000" algn="just">
              <a:defRPr/>
            </a:pP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disp(sprintf(</a:t>
            </a:r>
            <a:r>
              <a:rPr lang="it-IT" sz="2000" dirty="0" smtClean="0">
                <a:solidFill>
                  <a:srgbClr val="CC00CC"/>
                </a:solidFill>
              </a:rPr>
              <a:t>'</a:t>
            </a:r>
            <a:r>
              <a:rPr lang="it-IT" sz="2000" b="1" dirty="0" smtClean="0">
                <a:solidFill>
                  <a:srgbClr val="CC00CC"/>
                </a:solidFill>
                <a:latin typeface="Courier New" pitchFamily="49" charset="0"/>
                <a:cs typeface="Courier New" pitchFamily="49" charset="0"/>
              </a:rPr>
              <a:t>%2.0f  %3.0f  %6.3f</a:t>
            </a:r>
            <a:r>
              <a:rPr lang="it-IT" sz="2000" dirty="0" smtClean="0">
                <a:solidFill>
                  <a:srgbClr val="CC00CC"/>
                </a:solidFill>
              </a:rPr>
              <a:t>'</a:t>
            </a: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,k,degrees,y(k)))  </a:t>
            </a:r>
            <a:r>
              <a:rPr lang="it-IT" sz="20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720000" lvl="1" indent="-360000" algn="just">
              <a:defRPr/>
            </a:pPr>
            <a:r>
              <a:rPr lang="it-IT" sz="20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720000" lvl="1" indent="-360000" algn="just">
              <a:defRPr/>
            </a:pP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disp(</a:t>
            </a:r>
            <a:r>
              <a:rPr lang="it-IT" sz="2000" dirty="0" smtClean="0">
                <a:solidFill>
                  <a:srgbClr val="CC00CC"/>
                </a:solidFill>
              </a:rPr>
              <a:t>'</a:t>
            </a:r>
            <a:r>
              <a:rPr lang="it-IT" sz="2000" b="1" dirty="0" smtClean="0">
                <a:solidFill>
                  <a:srgbClr val="CC00CC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000" dirty="0" smtClean="0">
                <a:solidFill>
                  <a:srgbClr val="CC00CC"/>
                </a:solidFill>
              </a:rPr>
              <a:t>'</a:t>
            </a: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)  </a:t>
            </a:r>
          </a:p>
          <a:p>
            <a:pPr marL="720000" lvl="1" indent="-360000" algn="just">
              <a:defRPr/>
            </a:pP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disp(</a:t>
            </a:r>
            <a:r>
              <a:rPr lang="it-IT" sz="2000" dirty="0" smtClean="0">
                <a:solidFill>
                  <a:srgbClr val="CC00CC"/>
                </a:solidFill>
              </a:rPr>
              <a:t>'</a:t>
            </a:r>
            <a:r>
              <a:rPr lang="it-IT" sz="2000" b="1" dirty="0" smtClean="0">
                <a:solidFill>
                  <a:srgbClr val="CC00CC"/>
                </a:solidFill>
                <a:latin typeface="Courier New" pitchFamily="49" charset="0"/>
                <a:cs typeface="Courier New" pitchFamily="49" charset="0"/>
              </a:rPr>
              <a:t>x(k) è espresso in gradi</a:t>
            </a:r>
            <a:r>
              <a:rPr lang="it-IT" sz="2000" dirty="0" smtClean="0">
                <a:solidFill>
                  <a:srgbClr val="CC00CC"/>
                </a:solidFill>
              </a:rPr>
              <a:t>'</a:t>
            </a: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720000" lvl="1" indent="-360000" algn="just">
              <a:defRPr/>
            </a:pP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disp(sprintf(</a:t>
            </a:r>
            <a:r>
              <a:rPr lang="it-IT" sz="2000" dirty="0" smtClean="0">
                <a:solidFill>
                  <a:srgbClr val="CC00CC"/>
                </a:solidFill>
              </a:rPr>
              <a:t>'</a:t>
            </a:r>
            <a:r>
              <a:rPr lang="it-IT" sz="2000" b="1" dirty="0" smtClean="0">
                <a:solidFill>
                  <a:srgbClr val="CC00CC"/>
                </a:solidFill>
                <a:latin typeface="Courier New" pitchFamily="49" charset="0"/>
                <a:cs typeface="Courier New" pitchFamily="49" charset="0"/>
              </a:rPr>
              <a:t>1°=%5.3e radianti</a:t>
            </a:r>
            <a:r>
              <a:rPr lang="it-IT" sz="2000" dirty="0" smtClean="0">
                <a:solidFill>
                  <a:srgbClr val="CC00CC"/>
                </a:solidFill>
              </a:rPr>
              <a:t>'</a:t>
            </a: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,pi/180))</a:t>
            </a:r>
          </a:p>
          <a:p>
            <a:pPr marL="720000" lvl="1" indent="-360000" algn="just">
              <a:defRPr/>
            </a:pPr>
            <a:endParaRPr lang="it-IT" sz="2000" b="1" dirty="0" smtClean="0">
              <a:solidFill>
                <a:srgbClr val="4D4D4D"/>
              </a:solidFill>
              <a:latin typeface="Courier New" pitchFamily="49" charset="0"/>
              <a:cs typeface="Courier New" pitchFamily="49" charset="0"/>
            </a:endParaRPr>
          </a:p>
          <a:p>
            <a:pPr marL="720000" lvl="1" indent="-360000" algn="just">
              <a:defRPr/>
            </a:pPr>
            <a:r>
              <a:rPr lang="it-IT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720000" lvl="1" indent="-360000" algn="just">
              <a:defRPr/>
            </a:pPr>
            <a:endParaRPr lang="it-IT" sz="2000" b="1" dirty="0" smtClean="0"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file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Struttura </a:t>
            </a: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sz="4000" b="1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1296000"/>
            <a:ext cx="8915400" cy="5562000"/>
          </a:xfrm>
        </p:spPr>
        <p:txBody>
          <a:bodyPr>
            <a:normAutofit lnSpcReduction="10000"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Riga di definizione: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definisce il nome della function, il numero e l’ordine delle variabili in ingresso e in uscita 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dirty="0" smtClean="0"/>
              <a:t>	</a:t>
            </a:r>
            <a:r>
              <a:rPr lang="it-IT" sz="2400" b="1" dirty="0" smtClean="0">
                <a:solidFill>
                  <a:srgbClr val="FF66FF"/>
                </a:solidFill>
                <a:latin typeface="Courier New" pitchFamily="49" charset="0"/>
                <a:cs typeface="Courier New" pitchFamily="49" charset="0"/>
              </a:rPr>
              <a:t>function</a:t>
            </a:r>
            <a:r>
              <a:rPr lang="it-IT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it-IT" sz="2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output</a:t>
            </a:r>
            <a:r>
              <a:rPr lang="it-IT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] </a:t>
            </a:r>
            <a:r>
              <a:rPr lang="it-IT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nome_function</a:t>
            </a:r>
            <a:r>
              <a:rPr lang="it-IT" sz="2400" b="1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it-IT" sz="2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it-IT" sz="24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sz="2400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sola variabile in uscita 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	     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[output] 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 [x]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Più variabili in uscita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x, y, z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     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[output] 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 [x,y,z]</a:t>
            </a:r>
            <a:endParaRPr lang="it-IT" b="1" dirty="0" smtClean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  <a:sym typeface="Symbol"/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Nessuna variabile in uscita:	     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[output] 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 []</a:t>
            </a:r>
          </a:p>
          <a:p>
            <a:pPr algn="just">
              <a:buNone/>
            </a:pPr>
            <a:r>
              <a:rPr lang="it-IT" dirty="0" smtClean="0"/>
              <a:t>	</a:t>
            </a:r>
            <a:r>
              <a:rPr lang="it-IT" sz="2400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</a:p>
          <a:p>
            <a:pPr algn="just">
              <a:buNone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Le variabili in input possono essere array (scalari, vettori, matrici) ma anche il nome di altre function separati da virgola (notazione posizionale) :</a:t>
            </a:r>
          </a:p>
          <a:p>
            <a:pPr>
              <a:buNone/>
            </a:pPr>
            <a:r>
              <a:rPr lang="it-IT" dirty="0" smtClean="0"/>
              <a:t>		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function [t,y] 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ode45('f',[t0,tf],y0)</a:t>
            </a:r>
          </a:p>
          <a:p>
            <a:pPr>
              <a:buNone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</a:rPr>
              <a:t>(risolve numericamente l’equazione differenziale 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y’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  <a:sym typeface="Symbol"/>
              </a:rPr>
              <a:t>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  <a:sym typeface="Symbol"/>
              </a:rPr>
              <a:t>(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  <a:sym typeface="Symbol"/>
              </a:rPr>
              <a:t>,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y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  <a:sym typeface="Symbol"/>
              </a:rPr>
              <a:t>))</a:t>
            </a: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ourier New" pitchFamily="49" charset="0"/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sz="2400" b="1" dirty="0" smtClean="0">
              <a:solidFill>
                <a:srgbClr val="4D4D4D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file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Struttura </a:t>
            </a: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sz="4000" b="1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1296000"/>
            <a:ext cx="89154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Riga H1: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la prima riga del testo di help; poiché è una riga di commento inizia con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%</a:t>
            </a:r>
          </a:p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Testo di help: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può creare un aiuto in linea per la propria function, introducendo una o più righe di commento immediatamente dopo la riga H1</a:t>
            </a:r>
            <a:endParaRPr lang="it-IT" dirty="0" smtClean="0"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urier New" pitchFamily="49" charset="0"/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720000" lvl="1" indent="-360000" algn="just"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help nome_function </a:t>
            </a: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sz="2400" b="1" dirty="0" smtClean="0">
              <a:solidFill>
                <a:srgbClr val="4D4D4D"/>
              </a:solidFill>
              <a:latin typeface="Courier New" pitchFamily="49" charset="0"/>
              <a:cs typeface="Courier New" pitchFamily="49" charset="0"/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sz="2400" b="1" dirty="0" smtClean="0">
              <a:solidFill>
                <a:srgbClr val="4D4D4D"/>
              </a:solidFill>
              <a:latin typeface="Courier New" pitchFamily="49" charset="0"/>
              <a:cs typeface="Courier New" pitchFamily="49" charset="0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il comando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help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un’intera cartella, </a:t>
            </a:r>
            <a:r>
              <a:rPr lang="it-IT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Matlab®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scrive la riga H1 per ogni M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 della cartella</a:t>
            </a:r>
            <a:endParaRPr lang="it-IT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urier New" pitchFamily="49" charset="0"/>
            </a:endParaRPr>
          </a:p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Inoltre,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il comando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lookfor nome_function </a:t>
            </a:r>
            <a:r>
              <a:rPr lang="it-IT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Matlab®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scrive  “</a:t>
            </a:r>
            <a:r>
              <a:rPr lang="it-IT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nome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-Riga H1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it-IT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5906870" y="1865530"/>
            <a:ext cx="1292662" cy="45720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/>
            <a:r>
              <a:rPr lang="it-IT" sz="2400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Matlab®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scrive le righe di commen-to contenute fra la riga di definizio-ne e la prima riga “eseguibile”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file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Struttura </a:t>
            </a: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3</a:t>
            </a:r>
            <a:endParaRPr lang="it-IT" altLang="en-US" sz="4000" b="1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1296000"/>
            <a:ext cx="8915400" cy="5562000"/>
          </a:xfrm>
        </p:spPr>
        <p:txBody>
          <a:bodyPr>
            <a:normAutofit fontScale="92500"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sz="3000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 della function: </a:t>
            </a:r>
            <a:r>
              <a:rPr lang="it-IT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contiene le istruzioni per il cal-colo e assegna il valore alle variabili di uscita (analoga-mente agli script file)</a:t>
            </a:r>
          </a:p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sz="3000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Commenti:</a:t>
            </a:r>
            <a:r>
              <a:rPr lang="it-IT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righe non eseguibili, aiutano la compren-sione del codice; le righe di commento iniziano con </a:t>
            </a:r>
            <a:r>
              <a:rPr lang="it-IT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%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5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possono inserire righe di commento in qualsiasi punto della function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5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possono aggiungere commenti alla fine (a lato) di righe di codice</a:t>
            </a:r>
          </a:p>
          <a:p>
            <a:pPr marL="720000" lvl="1" indent="-360000" algn="just">
              <a:spcBef>
                <a:spcPts val="0"/>
              </a:spcBef>
              <a:buSzPct val="100000"/>
              <a:buBlip>
                <a:blip r:embed="rId4"/>
              </a:buBlip>
            </a:pPr>
            <a:r>
              <a:rPr lang="it-IT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nel caso degli script, le function possono essere memorizzate come file di testo, con nome coincidente con il nome della funzione e estensione </a:t>
            </a:r>
            <a:r>
              <a:rPr lang="it-IT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.m</a:t>
            </a:r>
            <a:endParaRPr lang="it-IT" sz="3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spcBef>
                <a:spcPts val="0"/>
              </a:spcBef>
              <a:buSzPct val="100000"/>
              <a:buBlip>
                <a:blip r:embed="rId4"/>
              </a:buBlip>
            </a:pPr>
            <a:r>
              <a:rPr lang="it-IT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Attenzione a non ridefinire funzioni esistenti: </a:t>
            </a:r>
            <a:r>
              <a:rPr lang="it-IT" sz="30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exist(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'</a:t>
            </a:r>
            <a:r>
              <a:rPr lang="it-IT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nomeFunzione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'</a:t>
            </a:r>
            <a:r>
              <a:rPr lang="it-IT" sz="30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file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Esecuzione e workspace</a:t>
            </a:r>
            <a:endParaRPr lang="it-IT" altLang="en-US" sz="4000" b="1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1296000"/>
            <a:ext cx="8915400" cy="55620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si esegue una function, viene creato un work-space locale in cui vengono memorizzate tutte le va-riabili usate nella function (inclusi i parametri formali)</a:t>
            </a:r>
          </a:p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si invoca una function: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5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vengono calcolati i valori dei parametri attuali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5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viene creato un workspace locale per la funzione, all’interno del quale si copiano i valori dei parametri attuali (nei para-metri formali all’interno del workspace locale)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5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viene eseguita la function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5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vengono copiati i valori di ritorno dal workspace locale a quello principale (nei corrispondenti parametri attuali)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5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workspace locale viene eliminato</a:t>
            </a:r>
            <a:endParaRPr lang="it-IT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file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</a:t>
            </a:r>
            <a:endParaRPr lang="it-IT" altLang="en-US" sz="4000" b="1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1296000"/>
            <a:ext cx="8915400" cy="5562000"/>
          </a:xfrm>
        </p:spPr>
        <p:txBody>
          <a:bodyPr>
            <a:normAutofit fontScale="92500" lnSpcReduction="20000"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Calcolo della trasposta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sz="2800" dirty="0" smtClean="0"/>
              <a:t>	</a:t>
            </a:r>
            <a:r>
              <a:rPr lang="it-IT" sz="28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function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[t]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trasposta(m)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[r,c]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size(m);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28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i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1:r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it-IT" sz="28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j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1:c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	  t(j,i)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m(i,j);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it-IT" sz="28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end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28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end</a:t>
            </a: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sz="800" dirty="0" smtClean="0"/>
          </a:p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Calcolo del fattoriale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sz="3000" dirty="0" smtClean="0"/>
              <a:t>	</a:t>
            </a:r>
            <a:r>
              <a:rPr lang="it-IT" sz="28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function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[f]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factRic(n)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28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(n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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0)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	f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1;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28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	f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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factRic(n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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1);</a:t>
            </a:r>
          </a:p>
          <a:p>
            <a:pPr marL="1120050" lvl="2" indent="-360000" algn="just">
              <a:spcBef>
                <a:spcPts val="0"/>
              </a:spcBef>
              <a:buNone/>
            </a:pP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28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end</a:t>
            </a:r>
            <a:endParaRPr lang="it-IT" sz="2800" b="1" dirty="0" smtClean="0"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 funzione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76200" y="1296000"/>
            <a:ext cx="8915400" cy="53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Versioni recenti di </a:t>
            </a:r>
            <a:r>
              <a:rPr lang="it-IT" sz="2800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Matlab®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definiscono il tipo funzione, permettendo di: </a:t>
            </a:r>
          </a:p>
          <a:p>
            <a:pPr marL="1177200" lvl="2" indent="-360000" algn="just">
              <a:buSzPct val="80000"/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assegnare a variabili valori di questo tipo</a:t>
            </a:r>
          </a:p>
          <a:p>
            <a:pPr marL="1177200" lvl="2" indent="-360000" algn="just">
              <a:buSzPct val="80000"/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definire funzioni che ricevono parametri di tipo funzione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valore di tipo funzione può essere applicato a opportuni argomenti: si ottiene una invocazione della funzione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Esempio</a:t>
            </a:r>
          </a:p>
          <a:p>
            <a:pPr marL="720000" lvl="1" indent="-360000" algn="just">
              <a:defRPr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	&gt;&gt; f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@(x)(x.^2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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4)</a:t>
            </a:r>
          </a:p>
          <a:p>
            <a:pPr marL="720000" lvl="1" indent="-360000" algn="just">
              <a:defRPr/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una variabile di tipo funzione,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it-IT" sz="28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−4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che può essere valutata come segue:</a:t>
            </a:r>
          </a:p>
          <a:p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&gt;&gt; f(3), f([2,4,5,7])</a:t>
            </a:r>
          </a:p>
          <a:p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&gt;&gt; feval(f,5)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 funzione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76200" y="1296000"/>
            <a:ext cx="8915400" cy="53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può assegnare una variabile di tipo funzione anche utilizzando la funzione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inline</a:t>
            </a:r>
          </a:p>
          <a:p>
            <a:pPr marL="720000" lvl="1" indent="-360000" algn="just"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&gt;&gt; g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inline('x.^2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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4')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Entrambe le definizioni possono creare funzioni a piú variabili:</a:t>
            </a:r>
          </a:p>
          <a:p>
            <a:pPr marL="720000" lvl="1" indent="-360000" algn="just"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&gt;&gt; z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inline('x.^2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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y','x','y')</a:t>
            </a:r>
          </a:p>
          <a:p>
            <a:pPr marL="720000" lvl="1" indent="-360000" algn="just">
              <a:defRPr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	&gt;&gt; z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@(x,y)(x.^2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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y)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z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simula la funzione di due variabili,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it-IT" sz="28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 cui è stato specificato l’ordine delle variabili; la si valuta assegnando valori agli array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720000" lvl="1" indent="-360000" algn="just"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&gt;&gt; z(3,4)</a:t>
            </a:r>
          </a:p>
          <a:p>
            <a:pPr marL="720000" lvl="1" indent="-360000" algn="just">
              <a:defRPr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	&gt;&gt; feval(z,5,7)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806575"/>
            <a:ext cx="7772400" cy="1470025"/>
          </a:xfrm>
        </p:spPr>
        <p:txBody>
          <a:bodyPr>
            <a:normAutofit/>
          </a:bodyPr>
          <a:lstStyle/>
          <a:p>
            <a:r>
              <a:rPr lang="it-IT" sz="4800" cap="small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Strutture di Controllo</a:t>
            </a:r>
            <a:endParaRPr lang="it-IT" sz="4800" cap="small" dirty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9810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9325" y="4629150"/>
            <a:ext cx="3114675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Variabili booleane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76200" y="1296000"/>
            <a:ext cx="8915400" cy="53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un tipo di dato che può assumere solo due valori</a:t>
            </a:r>
          </a:p>
          <a:p>
            <a:pPr marL="1177200" lvl="2" indent="-360000" algn="just">
              <a:buSzPct val="80000"/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: true (vero)</a:t>
            </a:r>
          </a:p>
          <a:p>
            <a:pPr marL="1177200" lvl="2" indent="-360000" algn="just">
              <a:buSzPct val="80000"/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: false (falso)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valori di questo tipo possono essere generati…</a:t>
            </a:r>
          </a:p>
          <a:p>
            <a:pPr marL="1177200" lvl="2" indent="-360000" algn="just">
              <a:buSzPct val="80000"/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direttamente da due funzioni speciali: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true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false</a:t>
            </a:r>
          </a:p>
          <a:p>
            <a:pPr marL="1177200" lvl="2" indent="-360000" algn="just">
              <a:buSzPct val="80000"/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dagli operatori relazionali</a:t>
            </a:r>
          </a:p>
          <a:p>
            <a:pPr marL="1177200" lvl="2" indent="-360000" algn="just">
              <a:buSzPct val="80000"/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dagli operatori logici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valori logici occupano un solo byte di memoria (mentre i numeri ne occupano 8)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Esempio</a:t>
            </a:r>
          </a:p>
          <a:p>
            <a:pPr marL="1177200" lvl="2" indent="-360000" algn="just"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&gt;&gt; a 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true;</a:t>
            </a:r>
          </a:p>
          <a:p>
            <a:pPr marL="720000" lvl="1" indent="-360000" algn="just"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un vettore 1×1 che occupa 1 byte e appartiene alla classe tipo logico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>
            <a:normAutofit/>
          </a:bodyPr>
          <a:lstStyle/>
          <a:p>
            <a:pPr algn="l"/>
            <a:r>
              <a:rPr lang="it-IT" b="1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 help</a:t>
            </a:r>
            <a:endParaRPr lang="it-IT" altLang="en-US" b="1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383161"/>
            <a:ext cx="7467600" cy="531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Operatori relazionali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76200" y="1296000"/>
            <a:ext cx="8915400" cy="53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operatori relazionali operano su tipi numerici o su stringhe; la forma generale d’uso è:</a:t>
            </a:r>
            <a:endParaRPr lang="it-IT" sz="1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ctr">
              <a:defRPr/>
            </a:pPr>
            <a:r>
              <a:rPr lang="it-IT" sz="28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 OP b</a:t>
            </a:r>
          </a:p>
          <a:p>
            <a:pPr marL="720000" lvl="1" indent="-360000" algn="just"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dove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b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possono essere espressioni aritmetiche, variabili, stringhe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Operatori relazionali: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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∼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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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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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</a:t>
            </a:r>
            <a:endParaRPr lang="it-IT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urier New" pitchFamily="49" charset="0"/>
            </a:endParaRPr>
          </a:p>
          <a:p>
            <a:pPr marL="720000" lvl="1" indent="-360000" algn="just"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3 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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4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equivale a true (1)</a:t>
            </a:r>
          </a:p>
          <a:p>
            <a:pPr marL="720000" lvl="1" indent="-360000" algn="just">
              <a:defRPr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	3 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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4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equivale a false (0)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operatori relazionali possono essere usati per con-frontare vettori con vettori della stessa dimensione:</a:t>
            </a:r>
          </a:p>
          <a:p>
            <a:pPr marL="1177200" lvl="2" indent="-360000" algn="just">
              <a:defRPr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[1 0;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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2 1] 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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0 		   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equivale a [0 0; 1 0]</a:t>
            </a:r>
          </a:p>
          <a:p>
            <a:pPr marL="1177200" lvl="2" indent="-360000" algn="just">
              <a:defRPr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[1 0;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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2 1] 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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[2 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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1;0 0]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equivale a [0 1; 0 1]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0" y="2209800"/>
            <a:ext cx="1524000" cy="381000"/>
          </a:xfrm>
          <a:prstGeom prst="rect">
            <a:avLst/>
          </a:prstGeom>
          <a:noFill/>
          <a:ln w="3175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Operatori logici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76200" y="1296000"/>
            <a:ext cx="8915400" cy="53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defRPr/>
            </a:pPr>
            <a:r>
              <a:rPr lang="it-IT" sz="28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	&amp;&amp;,&amp;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</a:rPr>
              <a:t>(AND)</a:t>
            </a:r>
          </a:p>
          <a:p>
            <a:pPr marL="720000" lvl="1" indent="-360000" algn="just">
              <a:defRPr/>
            </a:pPr>
            <a:r>
              <a:rPr lang="it-IT" sz="28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	</a:t>
            </a:r>
            <a:r>
              <a:rPr lang="it-IT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it-IT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</a:t>
            </a:r>
            <a:r>
              <a:rPr lang="it-IT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it-IT" sz="28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</a:t>
            </a:r>
            <a:r>
              <a:rPr lang="it-IT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it-IT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</a:t>
            </a:r>
            <a:r>
              <a:rPr lang="it-IT" sz="28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(OR)</a:t>
            </a:r>
          </a:p>
          <a:p>
            <a:pPr marL="720000" lvl="1" indent="-360000" algn="just">
              <a:defRPr/>
            </a:pPr>
            <a:r>
              <a:rPr lang="it-IT" sz="28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	∼   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(NOT)</a:t>
            </a:r>
          </a:p>
          <a:p>
            <a:pPr marL="720000" lvl="1" indent="-360000" algn="just"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urier New" pitchFamily="49" charset="0"/>
            </a:endParaRPr>
          </a:p>
          <a:p>
            <a:pPr marL="720000" lvl="1" indent="-360000" algn="just">
              <a:buBlip>
                <a:blip r:embed="rId4"/>
              </a:buBlip>
              <a:defRPr/>
            </a:pPr>
            <a:endParaRPr lang="it-IT" sz="1000" b="1" dirty="0" smtClean="0">
              <a:solidFill>
                <a:srgbClr val="F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&amp;&amp;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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funzionano con gli scalari e valutano prima l’operando di sinistra; se questo è sufficiente per decidere il valore di verità dell’espressione non vanno oltre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(b∼</a:t>
            </a:r>
            <a:r>
              <a:rPr lang="it-IT" sz="28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8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0)&amp;&amp;(a/b</a:t>
            </a:r>
            <a:r>
              <a:rPr lang="it-IT" sz="28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</a:t>
            </a:r>
            <a:r>
              <a:rPr lang="it-IT" sz="28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10)</a:t>
            </a:r>
            <a:r>
              <a:rPr lang="it-IT" sz="8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controlla prima se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b∼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0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se questo è falso non valuta il secondo termine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&amp;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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funzionano con scalari e vettori e valutano tutti gli operandi prima di valutare l’espressione complessiva</a:t>
            </a:r>
            <a:endParaRPr lang="it-IT" sz="1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191000" y="914400"/>
          <a:ext cx="411480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393"/>
                <a:gridCol w="922283"/>
                <a:gridCol w="922283"/>
                <a:gridCol w="922283"/>
                <a:gridCol w="567559"/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it-IT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endParaRPr lang="it-IT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Courier New" pitchFamily="49" charset="0"/>
                        </a:rPr>
                        <a:t>a&amp;&amp;b</a:t>
                      </a:r>
                      <a:endParaRPr lang="it-IT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it-IT" altLang="en-US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</a:t>
                      </a:r>
                      <a:r>
                        <a:rPr lang="it-IT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endParaRPr lang="it-IT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Courier New" pitchFamily="49" charset="0"/>
                          <a:sym typeface="Symbol"/>
                        </a:rPr>
                        <a:t>a</a:t>
                      </a:r>
                      <a:endParaRPr lang="it-IT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it-I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it-I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it-I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it-I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it-I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it-I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it-I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it-I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it-I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it-I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it-I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it-I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it-I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it-I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it-I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it-I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it-I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it-I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it-I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it-I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Precedenza fra operatori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76200" y="1296000"/>
            <a:ext cx="8915400" cy="53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Un’espressione contenente i diversi tipi di operatori viene valutata considerandoli nel seguente ordine (e, relativamente a ciascuna classe, da sinistra verso destra)</a:t>
            </a:r>
          </a:p>
          <a:p>
            <a:pPr marL="1177200" lvl="2" indent="-360000" algn="just">
              <a:buSzPct val="80000"/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operatori aritmetici </a:t>
            </a:r>
          </a:p>
          <a:p>
            <a:pPr marL="1177200" lvl="2" indent="-360000" algn="just">
              <a:buSzPct val="80000"/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operatori relazionali </a:t>
            </a:r>
          </a:p>
          <a:p>
            <a:pPr marL="1177200" lvl="2" indent="-360000" algn="just">
              <a:buSzPct val="80000"/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(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∼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	</a:t>
            </a:r>
          </a:p>
          <a:p>
            <a:pPr marL="1177200" lvl="2" indent="-360000" algn="just">
              <a:buSzPct val="80000"/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(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&amp;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&amp;&amp;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marL="1177200" lvl="2" indent="-360000" algn="just">
              <a:buSzPct val="80000"/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(</a:t>
            </a:r>
            <a:r>
              <a:rPr lang="it-IT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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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marL="1177200" lvl="2" indent="-360000" algn="just">
              <a:buSzPct val="80000"/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funzioni logiche predefinite</a:t>
            </a:r>
          </a:p>
          <a:p>
            <a:pPr marL="720000" lvl="1" indent="-360000" algn="just">
              <a:buSzPct val="100000"/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Funzioni logiche: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all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any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sinf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isempty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finite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ischar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isnumeric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isreal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Istruzioni di controllo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if</a:t>
            </a:r>
            <a:r>
              <a:rPr lang="it-IT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thenelse</a:t>
            </a:r>
            <a:r>
              <a:rPr lang="it-IT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  <a:sym typeface="Symbol"/>
              </a:rPr>
              <a:t> </a:t>
            </a: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  <a:sym typeface="Symbol"/>
              </a:rPr>
              <a:t> 1</a:t>
            </a:r>
            <a:endParaRPr lang="it-IT" altLang="en-US" sz="4000" b="1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1296000"/>
            <a:ext cx="8915400" cy="5562000"/>
          </a:xfrm>
        </p:spPr>
        <p:txBody>
          <a:bodyPr>
            <a:normAutofit fontScale="85000" lnSpcReduction="20000"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if</a:t>
            </a:r>
            <a:r>
              <a:rPr lang="it-IT" sz="3300" dirty="0" smtClean="0"/>
              <a:t> </a:t>
            </a:r>
            <a:r>
              <a:rPr lang="it-IT" sz="3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 un’espressione logica ed esegue un gruppo di istruzioni in dipendenza dal suo valore</a:t>
            </a: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sz="1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it-IT" sz="3300" dirty="0" smtClean="0"/>
              <a:t>		</a:t>
            </a:r>
            <a:r>
              <a:rPr lang="it-IT" sz="31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it-IT" sz="3100" dirty="0" smtClean="0"/>
              <a:t>  </a:t>
            </a:r>
            <a:r>
              <a:rPr lang="it-IT" sz="31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espressione logica</a:t>
            </a:r>
          </a:p>
          <a:p>
            <a:pPr>
              <a:buNone/>
            </a:pPr>
            <a:r>
              <a:rPr lang="it-IT" sz="3100" i="1" dirty="0" smtClean="0"/>
              <a:t>		    </a:t>
            </a:r>
            <a:r>
              <a:rPr lang="it-IT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istruzioni</a:t>
            </a:r>
          </a:p>
          <a:p>
            <a:pPr>
              <a:buNone/>
            </a:pPr>
            <a:r>
              <a:rPr lang="it-IT" sz="3100" dirty="0" smtClean="0"/>
              <a:t>		</a:t>
            </a:r>
            <a:r>
              <a:rPr lang="it-IT" sz="31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end</a:t>
            </a:r>
          </a:p>
          <a:p>
            <a:pPr>
              <a:buNone/>
            </a:pPr>
            <a:endParaRPr lang="it-IT" sz="2100" dirty="0" smtClean="0"/>
          </a:p>
          <a:p>
            <a:pPr>
              <a:buNone/>
            </a:pPr>
            <a:r>
              <a:rPr lang="it-IT" sz="3600" dirty="0" smtClean="0"/>
              <a:t>		</a:t>
            </a:r>
            <a:r>
              <a:rPr lang="it-IT" sz="31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it-IT" sz="3100" dirty="0" smtClean="0"/>
              <a:t> </a:t>
            </a:r>
            <a:r>
              <a:rPr lang="it-IT" sz="31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espressione logica</a:t>
            </a:r>
          </a:p>
          <a:p>
            <a:pPr>
              <a:buNone/>
            </a:pPr>
            <a:r>
              <a:rPr lang="it-IT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istruzioni</a:t>
            </a:r>
          </a:p>
          <a:p>
            <a:pPr>
              <a:buNone/>
            </a:pPr>
            <a:r>
              <a:rPr lang="it-IT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it-IT" sz="31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elseif </a:t>
            </a:r>
            <a:r>
              <a:rPr lang="it-IT" sz="31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espressione logica</a:t>
            </a:r>
          </a:p>
          <a:p>
            <a:pPr>
              <a:buNone/>
            </a:pPr>
            <a:r>
              <a:rPr lang="it-IT" sz="31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</a:t>
            </a:r>
            <a:r>
              <a:rPr lang="it-IT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istruzioni</a:t>
            </a:r>
          </a:p>
          <a:p>
            <a:pPr>
              <a:buNone/>
            </a:pPr>
            <a:r>
              <a:rPr lang="it-IT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it-IT" sz="31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>
              <a:buNone/>
            </a:pPr>
            <a:r>
              <a:rPr lang="it-IT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istruzioni</a:t>
            </a:r>
          </a:p>
          <a:p>
            <a:pPr>
              <a:buNone/>
            </a:pPr>
            <a:r>
              <a:rPr lang="it-IT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</a:t>
            </a:r>
            <a:r>
              <a:rPr lang="it-IT" sz="31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3183" y="1752600"/>
            <a:ext cx="29130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Istruzioni di controllo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if</a:t>
            </a:r>
            <a:r>
              <a:rPr lang="it-IT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thenelse</a:t>
            </a:r>
            <a:r>
              <a:rPr lang="it-IT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  <a:sym typeface="Symbol"/>
              </a:rPr>
              <a:t> </a:t>
            </a: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  <a:sym typeface="Symbol"/>
              </a:rPr>
              <a:t> 2</a:t>
            </a:r>
            <a:endParaRPr lang="it-IT" altLang="en-US" sz="4000" b="1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4725000"/>
            <a:ext cx="3657600" cy="1066200"/>
          </a:xfrm>
        </p:spPr>
        <p:txBody>
          <a:bodyPr>
            <a:normAutofit/>
          </a:bodyPr>
          <a:lstStyle/>
          <a:p>
            <a:pPr marL="0" lvl="1" indent="0" algn="just">
              <a:spcBef>
                <a:spcPts val="0"/>
              </a:spcBef>
              <a:buNone/>
            </a:pPr>
            <a:endParaRPr lang="it-IT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Eq2grado_funstab.m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76200" y="1296000"/>
            <a:ext cx="8915400" cy="106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5"/>
              </a:buBlip>
              <a:tabLst/>
              <a:defRPr/>
            </a:pPr>
            <a:r>
              <a:rPr kumimoji="0" lang="it-IT" sz="2800" b="0" i="0" u="none" strike="noStrike" kern="1200" cap="none" spc="0" normalizeH="0" baseline="0" noProof="0" smtClean="0">
                <a:ln>
                  <a:noFill/>
                </a:ln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Esempio:</a:t>
            </a:r>
            <a:r>
              <a:rPr kumimoji="0" lang="it-IT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formula stabile per il calcolo delle radici delle equazioni di secondo grado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3100" b="1" i="0" u="none" strike="noStrike" kern="1200" cap="none" spc="0" normalizeH="0" baseline="0" noProof="0" dirty="0" smtClean="0">
              <a:ln>
                <a:noFill/>
              </a:ln>
              <a:solidFill>
                <a:srgbClr val="004DBF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2209800"/>
            <a:ext cx="2819400" cy="134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810" y="3505200"/>
            <a:ext cx="281879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4867276"/>
            <a:ext cx="5257800" cy="192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76200" y="2134200"/>
            <a:ext cx="8915400" cy="281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5"/>
              </a:buBlip>
              <a:tabLst/>
              <a:defRPr/>
            </a:pPr>
            <a:endParaRPr kumimoji="0" lang="it-IT" sz="28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5"/>
              </a:buBlip>
              <a:tabLst/>
              <a:defRPr/>
            </a:pPr>
            <a:endParaRPr kumimoji="0" lang="it-IT" sz="8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5"/>
              </a:buBlip>
              <a:tabLst/>
              <a:defRPr/>
            </a:pPr>
            <a:r>
              <a:rPr kumimoji="0" lang="it-IT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 </a:t>
            </a:r>
            <a:r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</a:t>
            </a:r>
            <a:r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Symbol"/>
              </a:rPr>
              <a:t>0</a:t>
            </a:r>
            <a:r>
              <a:rPr kumimoji="0" lang="it-IT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/>
              </a:rPr>
              <a:t>: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5"/>
              </a:buBlip>
              <a:tabLst/>
              <a:defRPr/>
            </a:pPr>
            <a:endParaRPr kumimoji="0" lang="it-IT" sz="28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Symbol"/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5"/>
              </a:buBlip>
              <a:tabLst/>
              <a:defRPr/>
            </a:pPr>
            <a:r>
              <a:rPr kumimoji="0" lang="it-IT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Altrimenti: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3100" b="1" i="0" u="none" strike="noStrike" kern="1200" cap="none" spc="0" normalizeH="0" baseline="0" noProof="0" dirty="0" smtClean="0">
              <a:ln>
                <a:noFill/>
              </a:ln>
              <a:solidFill>
                <a:srgbClr val="004DBF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447800" y="5791200"/>
            <a:ext cx="1524000" cy="609600"/>
          </a:xfrm>
          <a:prstGeom prst="rightArrow">
            <a:avLst/>
          </a:prstGeom>
          <a:solidFill>
            <a:srgbClr val="4F81B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ctangle 17"/>
          <p:cNvSpPr/>
          <p:nvPr/>
        </p:nvSpPr>
        <p:spPr>
          <a:xfrm>
            <a:off x="3657600" y="4800600"/>
            <a:ext cx="5257800" cy="1926000"/>
          </a:xfrm>
          <a:prstGeom prst="rect">
            <a:avLst/>
          </a:prstGeom>
          <a:noFill/>
          <a:ln w="4445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Istruzioni di controllo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switch</a:t>
            </a:r>
            <a:r>
              <a:rPr lang="it-IT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case</a:t>
            </a:r>
            <a:r>
              <a:rPr lang="it-IT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  <a:sym typeface="Symbol"/>
              </a:rPr>
              <a:t> </a:t>
            </a: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  <a:sym typeface="Symbol"/>
              </a:rPr>
              <a:t> 1</a:t>
            </a:r>
            <a:endParaRPr lang="it-IT" altLang="en-US" sz="4000" b="1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1296000"/>
            <a:ext cx="8915400" cy="5562000"/>
          </a:xfrm>
        </p:spPr>
        <p:txBody>
          <a:bodyPr>
            <a:normAutofit fontScale="70000" lnSpcReduction="20000"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4"/>
              </a:buBlip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switch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case</a:t>
            </a:r>
            <a:r>
              <a:rPr lang="it-IT" sz="4000" dirty="0" smtClean="0"/>
              <a:t> </a:t>
            </a:r>
            <a:r>
              <a:rPr lang="it-IT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 una espressione ed esegue un unico gruppo di istruzioni (in generale fra un certo nu-mero di gruppi); se il valore calcolato non corrisponde a nessuno dei valori previsti nei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case</a:t>
            </a:r>
            <a:r>
              <a:rPr lang="it-IT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vengono eseguite le istruzioni in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otherwise</a:t>
            </a:r>
            <a:endParaRPr lang="it-IT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spcBef>
                <a:spcPts val="0"/>
              </a:spcBef>
              <a:buNone/>
            </a:pPr>
            <a:endParaRPr lang="it-IT" sz="1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it-IT" sz="3300" dirty="0" smtClean="0"/>
              <a:t>		</a:t>
            </a:r>
            <a:r>
              <a:rPr lang="it-IT" sz="37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switch</a:t>
            </a:r>
            <a:r>
              <a:rPr lang="it-IT" sz="3700" dirty="0" smtClean="0"/>
              <a:t>  </a:t>
            </a:r>
            <a:r>
              <a:rPr lang="it-IT" sz="37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espressione</a:t>
            </a:r>
            <a:endParaRPr lang="it-IT" sz="37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it-IT" sz="3700" dirty="0" smtClean="0"/>
              <a:t>		   </a:t>
            </a:r>
            <a:r>
              <a:rPr lang="it-IT" sz="37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case </a:t>
            </a:r>
            <a:r>
              <a:rPr lang="it-IT" sz="37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expr1</a:t>
            </a:r>
          </a:p>
          <a:p>
            <a:pPr>
              <a:buNone/>
            </a:pPr>
            <a:r>
              <a:rPr lang="it-IT" sz="37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			</a:t>
            </a:r>
            <a:r>
              <a:rPr lang="it-IT" sz="3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istruzioni</a:t>
            </a:r>
          </a:p>
          <a:p>
            <a:pPr>
              <a:buNone/>
            </a:pPr>
            <a:r>
              <a:rPr lang="it-IT" sz="37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		 case </a:t>
            </a:r>
            <a:r>
              <a:rPr lang="it-IT" sz="37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expr2</a:t>
            </a:r>
          </a:p>
          <a:p>
            <a:pPr>
              <a:buNone/>
            </a:pPr>
            <a:r>
              <a:rPr lang="it-IT" sz="3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			</a:t>
            </a:r>
            <a:r>
              <a:rPr lang="it-IT" sz="3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</a:rPr>
              <a:t>istruzioni</a:t>
            </a:r>
          </a:p>
          <a:p>
            <a:pPr>
              <a:buNone/>
            </a:pPr>
            <a:r>
              <a:rPr lang="it-IT" sz="37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		 … …</a:t>
            </a:r>
          </a:p>
          <a:p>
            <a:pPr>
              <a:buNone/>
            </a:pPr>
            <a:r>
              <a:rPr lang="it-IT" sz="37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		 otherwise</a:t>
            </a:r>
          </a:p>
          <a:p>
            <a:pPr>
              <a:buNone/>
            </a:pPr>
            <a:r>
              <a:rPr lang="it-IT" sz="37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			</a:t>
            </a:r>
            <a:r>
              <a:rPr lang="it-IT" sz="3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istruzioni</a:t>
            </a:r>
          </a:p>
          <a:p>
            <a:pPr>
              <a:buNone/>
            </a:pPr>
            <a:r>
              <a:rPr lang="it-IT" sz="37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	  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76200" y="1296000"/>
            <a:ext cx="9220200" cy="51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Esempio: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Courier New" pitchFamily="49" charset="0"/>
              </a:rPr>
              <a:t>file 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cs typeface="Courier New" pitchFamily="49" charset="0"/>
              </a:rPr>
              <a:t>esempio_while.m</a:t>
            </a:r>
            <a:endParaRPr lang="it-IT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37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26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switch</a:t>
            </a:r>
            <a:r>
              <a:rPr lang="it-IT" sz="2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6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numero</a:t>
            </a:r>
          </a:p>
          <a:p>
            <a:pPr>
              <a:buNone/>
            </a:pPr>
            <a:r>
              <a:rPr lang="it-IT" sz="2600" dirty="0" smtClean="0">
                <a:latin typeface="Courier New" pitchFamily="49" charset="0"/>
                <a:cs typeface="Courier New" pitchFamily="49" charset="0"/>
              </a:rPr>
              <a:t>	  </a:t>
            </a:r>
            <a:r>
              <a:rPr lang="it-IT" sz="26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case </a:t>
            </a:r>
            <a:r>
              <a:rPr lang="it-IT" sz="26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1</a:t>
            </a:r>
            <a:endParaRPr lang="it-IT" sz="2600" b="1" dirty="0" smtClean="0">
              <a:solidFill>
                <a:srgbClr val="4D4D4D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26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it-IT" sz="26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disp (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it-IT" sz="26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uno negativo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it-IT" sz="26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it-IT" sz="26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	  case </a:t>
            </a:r>
            <a:r>
              <a:rPr lang="it-IT" sz="26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pPr>
              <a:buNone/>
            </a:pPr>
            <a:r>
              <a:rPr lang="it-IT" sz="26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    disp (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it-IT" sz="26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zero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it-IT" sz="26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it-IT" sz="26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	  case </a:t>
            </a:r>
            <a:r>
              <a:rPr lang="it-IT" sz="26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>
              <a:buNone/>
            </a:pPr>
            <a:r>
              <a:rPr lang="it-IT" sz="26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    disp (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it-IT" sz="26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uno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it-IT" sz="26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it-IT" sz="26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	  otherwise</a:t>
            </a:r>
            <a:endParaRPr lang="it-IT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it-IT" sz="26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disp (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it-IT" sz="26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valore diverso da </a:t>
            </a:r>
            <a:r>
              <a:rPr lang="it-IT" sz="26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1,0,1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it-IT" sz="26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it-IT" sz="26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	  end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solidFill>
                <a:srgbClr val="004DBF"/>
              </a:solidFill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3100" b="1" i="0" u="none" strike="noStrike" kern="1200" cap="none" spc="0" normalizeH="0" baseline="0" noProof="0" dirty="0" smtClean="0">
              <a:ln>
                <a:noFill/>
              </a:ln>
              <a:solidFill>
                <a:srgbClr val="004DBF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Istruzioni di controllo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switch</a:t>
            </a:r>
            <a:r>
              <a:rPr lang="it-IT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case</a:t>
            </a:r>
            <a:r>
              <a:rPr lang="it-IT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 </a:t>
            </a: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  <a:sym typeface="Symbol"/>
              </a:rPr>
              <a:t> 2</a:t>
            </a:r>
            <a:endParaRPr lang="it-IT" altLang="en-US" sz="4000" b="1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Istruzioni di controllo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for</a:t>
            </a:r>
            <a:r>
              <a:rPr lang="it-IT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</a:rPr>
              <a:t> </a:t>
            </a: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  <a:sym typeface="Symbol"/>
              </a:rPr>
              <a:t> 1</a:t>
            </a:r>
            <a:endParaRPr lang="it-IT" altLang="en-US" sz="4000" b="1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-75600" y="4038600"/>
            <a:ext cx="8915400" cy="2209800"/>
          </a:xfrm>
        </p:spPr>
        <p:txBody>
          <a:bodyPr>
            <a:normAutofit/>
          </a:bodyPr>
          <a:lstStyle/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Per default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incremento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1, e può essere omesso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Se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incremento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0, allora il ciclo termina quando la variabile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indice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è maggiore di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fine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Se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incremento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0, allora il ciclo termina quando la variabile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indice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è minore di 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fine</a:t>
            </a:r>
            <a:endParaRPr lang="it-IT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20050" lvl="2" indent="-360000" algn="just">
              <a:spcBef>
                <a:spcPts val="0"/>
              </a:spcBef>
              <a:buBlip>
                <a:blip r:embed="rId5"/>
              </a:buBlip>
            </a:pPr>
            <a:endParaRPr lang="it-IT" sz="29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76200" y="1296000"/>
            <a:ext cx="8915400" cy="55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5"/>
              </a:buBlip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Courier New" pitchFamily="49" charset="0"/>
              </a:rPr>
              <a:t>Il ciclo 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for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esegue un gruppo di istruzioni per un numero fissato di volte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it-IT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B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for</a:t>
            </a:r>
            <a:r>
              <a:rPr kumimoji="0" lang="it-I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it-IT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indice</a:t>
            </a:r>
            <a:r>
              <a:rPr kumimoji="0" lang="it-IT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</a:t>
            </a:r>
            <a:r>
              <a:rPr kumimoji="0" lang="it-IT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 inizio</a:t>
            </a:r>
            <a:r>
              <a:rPr kumimoji="0" lang="it-IT" sz="2600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:</a:t>
            </a:r>
            <a:r>
              <a:rPr kumimoji="0" lang="it-IT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incremento</a:t>
            </a:r>
            <a:r>
              <a:rPr kumimoji="0" lang="it-IT" sz="2600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:</a:t>
            </a:r>
            <a:r>
              <a:rPr kumimoji="0" lang="it-IT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fine</a:t>
            </a:r>
            <a:endParaRPr kumimoji="0" lang="it-IT" sz="26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B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it-IT" sz="2600" b="1" i="0" u="none" strike="noStrike" kern="1200" cap="none" spc="0" normalizeH="0" noProof="0" dirty="0" smtClean="0">
                <a:ln>
                  <a:noFill/>
                </a:ln>
                <a:solidFill>
                  <a:srgbClr val="004DB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</a:t>
            </a:r>
            <a:r>
              <a:rPr kumimoji="0" lang="it-IT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Courier New" pitchFamily="49" charset="0"/>
              </a:rPr>
              <a:t>istruzioni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B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76200" y="1296000"/>
            <a:ext cx="8991600" cy="51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Esempio: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Courier New" pitchFamily="49" charset="0"/>
              </a:rPr>
              <a:t>calcolo della sommatoria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lang="it-IT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urier New" pitchFamily="49" charset="0"/>
            </a:endParaRPr>
          </a:p>
          <a:p>
            <a:pPr>
              <a:buNone/>
            </a:pPr>
            <a:r>
              <a:rPr lang="it-IT" sz="26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s</a:t>
            </a:r>
            <a:r>
              <a:rPr lang="it-IT" sz="26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0;</a:t>
            </a:r>
            <a:endParaRPr lang="it-IT" sz="2600" b="1" dirty="0" smtClean="0">
              <a:solidFill>
                <a:srgbClr val="4D4D4D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26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26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for </a:t>
            </a:r>
            <a:r>
              <a:rPr lang="it-IT" sz="26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i1:n</a:t>
            </a:r>
            <a:endParaRPr lang="it-IT" sz="2600" b="1" dirty="0" smtClean="0">
              <a:solidFill>
                <a:srgbClr val="4D4D4D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26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	  </a:t>
            </a:r>
            <a:r>
              <a:rPr lang="it-IT" sz="26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s </a:t>
            </a:r>
            <a:r>
              <a:rPr lang="it-IT" sz="26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 sb(i); </a:t>
            </a:r>
            <a:endParaRPr lang="it-IT" sz="2600" b="1" dirty="0" smtClean="0">
              <a:solidFill>
                <a:srgbClr val="4D4D4D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26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	end </a:t>
            </a: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urier New" pitchFamily="49" charset="0"/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	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	con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b(i)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 elementi dell’array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b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…ma in </a:t>
            </a:r>
            <a:r>
              <a:rPr lang="it-IT" sz="2800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Matlab®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 si utilizzerebbe la funzione predefinita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sum(b) </a:t>
            </a:r>
          </a:p>
          <a:p>
            <a:pPr>
              <a:buNone/>
            </a:pP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solidFill>
                <a:srgbClr val="004DBF"/>
              </a:solidFill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3100" b="1" i="0" u="none" strike="noStrike" kern="1200" cap="none" spc="0" normalizeH="0" baseline="0" noProof="0" dirty="0" smtClean="0">
              <a:ln>
                <a:noFill/>
              </a:ln>
              <a:solidFill>
                <a:srgbClr val="004DBF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Istruzioni di controllo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</a:t>
            </a:r>
            <a:r>
              <a:rPr lang="it-IT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or</a:t>
            </a:r>
            <a:r>
              <a:rPr lang="it-IT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  <a:sym typeface="Symbol"/>
              </a:rPr>
              <a:t> </a:t>
            </a: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  <a:sym typeface="Symbol"/>
              </a:rPr>
              <a:t> 2</a:t>
            </a:r>
            <a:endParaRPr lang="it-IT" altLang="en-US" sz="4000" b="1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914400"/>
            <a:ext cx="1009116" cy="133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Istruzioni di controllo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while</a:t>
            </a:r>
            <a:endParaRPr lang="it-IT" altLang="en-US" sz="4000" b="1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76200" y="1296000"/>
            <a:ext cx="8915400" cy="4723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Courier New" pitchFamily="49" charset="0"/>
              </a:rPr>
              <a:t>Il ciclo 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while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esegue un gruppo di istruzioni fino a quando si mantiene vera una determinata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espressione di controllo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r>
              <a:rPr lang="it-IT" sz="28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L’espressione di controllo è una qualunque espressione logica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1400" baseline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1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26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	while</a:t>
            </a:r>
            <a:r>
              <a:rPr lang="it-IT" sz="2600" dirty="0" smtClean="0"/>
              <a:t>  </a:t>
            </a:r>
            <a:r>
              <a:rPr lang="it-IT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espressione di controllo</a:t>
            </a:r>
          </a:p>
          <a:p>
            <a:pPr>
              <a:buNone/>
            </a:pPr>
            <a:r>
              <a:rPr lang="it-IT" sz="2600" i="1" dirty="0" smtClean="0"/>
              <a:t>	    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istruzioni</a:t>
            </a:r>
          </a:p>
          <a:p>
            <a:pPr>
              <a:buNone/>
            </a:pPr>
            <a:r>
              <a:rPr lang="it-IT" sz="2600" dirty="0" smtClean="0"/>
              <a:t>	</a:t>
            </a:r>
            <a:r>
              <a:rPr lang="it-IT" sz="26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end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it-IT" sz="2600" b="1" i="0" u="none" strike="noStrike" kern="1200" cap="none" spc="0" normalizeH="0" baseline="0" noProof="0" dirty="0" smtClean="0">
              <a:ln>
                <a:noFill/>
              </a:ln>
              <a:solidFill>
                <a:srgbClr val="004DBF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>
            <a:normAutofit/>
          </a:bodyPr>
          <a:lstStyle/>
          <a:p>
            <a:pPr algn="l"/>
            <a:r>
              <a:rPr lang="it-IT" altLang="en-US" b="1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continua…</a:t>
            </a:r>
            <a:endParaRPr lang="it-IT" altLang="en-US" b="1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382400"/>
            <a:ext cx="8436449" cy="531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Esercizi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76200" y="4267800"/>
            <a:ext cx="6172200" cy="205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874350" lvl="1" indent="-514350" algn="just">
              <a:buFont typeface="+mj-lt"/>
              <a:buAutoNum type="arabicPeriod" startAt="3"/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</a:rPr>
              <a:t>Data la matrice ortogonale definita a lato, si scriva uno script che la inizializza, richiama la funzione </a:t>
            </a:r>
            <a:r>
              <a:rPr lang="it-IT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norm_1</a:t>
            </a:r>
            <a:r>
              <a:rPr lang="it-IT" sz="2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</a:rPr>
              <a:t> e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</a:rPr>
              <a:t>valuta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it-IT" sz="28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</a:rPr>
              <a:t>1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</a:rPr>
              <a:t>(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</a:rPr>
              <a:t>)</a:t>
            </a: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http://www.youmath.it/images/joomlatex/5/7/575b7d46e927a26ff95c36a2314bb86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343400"/>
            <a:ext cx="2362200" cy="1437862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76200" y="1296000"/>
            <a:ext cx="8915400" cy="304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874350" lvl="1" indent="-514350" algn="just">
              <a:buFont typeface="+mj-lt"/>
              <a:buAutoNum type="arabicPeriod"/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Scrivere una funzione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norm_1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 accetta in ingresso una matrice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verifica che sia quadrata e ne calcola la norma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marL="874350" lvl="1" indent="-514350" algn="just">
              <a:buFont typeface="+mj-lt"/>
              <a:buAutoNum type="arabicPeriod"/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Scrivere una funzione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sost_avanti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 accetta in ingresso una matrice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</a:rPr>
              <a:t>, triangolare inferiore, ed il vettore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</a:rPr>
              <a:t> dei </a:t>
            </a:r>
            <a:r>
              <a:rPr lang="it-IT" sz="2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</a:rPr>
              <a:t>termini noti,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</a:rPr>
              <a:t>e risolve il sistema lineare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Ax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</a:rPr>
              <a:t> con il metodo di sostituzione in avanti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806575"/>
            <a:ext cx="7772400" cy="1470025"/>
          </a:xfrm>
        </p:spPr>
        <p:txBody>
          <a:bodyPr>
            <a:normAutofit/>
          </a:bodyPr>
          <a:lstStyle/>
          <a:p>
            <a:r>
              <a:rPr lang="it-IT" sz="4800" cap="small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  <a:r>
              <a:rPr lang="it-IT" sz="4800" cap="small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Output da File</a:t>
            </a:r>
            <a:endParaRPr lang="it-IT" sz="4800" cap="small" dirty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9810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9325" y="4629150"/>
            <a:ext cx="3114675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76200" y="1296000"/>
            <a:ext cx="8991600" cy="51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it-IT" sz="2800" i="0" u="none" strike="noStrike" kern="1200" cap="small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Courier New" pitchFamily="49" charset="0"/>
              </a:rPr>
              <a:t>Matlab®</a:t>
            </a:r>
            <a:r>
              <a:rPr kumimoji="0" lang="it-IT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Courier New" pitchFamily="49" charset="0"/>
              </a:rPr>
              <a:t> gestisce sia file ascii</a:t>
            </a:r>
            <a:r>
              <a:rPr kumimoji="0" lang="it-IT" sz="28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Courier New" pitchFamily="49" charset="0"/>
              </a:rPr>
              <a:t> (file di testo) che binari (con estensione </a:t>
            </a:r>
            <a:r>
              <a:rPr kumimoji="0" lang="it-IT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cs typeface="Courier New" pitchFamily="49" charset="0"/>
              </a:rPr>
              <a:t>.mat</a:t>
            </a:r>
            <a:r>
              <a:rPr kumimoji="0" lang="it-IT" sz="28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Courier New" pitchFamily="49" charset="0"/>
              </a:rPr>
              <a:t>)</a:t>
            </a:r>
            <a:endParaRPr kumimoji="0" lang="it-IT" sz="28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Courier New" pitchFamily="49" charset="0"/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I più semplici comandi per la lettura e la scrittura di array da/su file sono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load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 e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save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Comandi con sintassi più complessa per lettura e salvataggio di dati sono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fread</a:t>
            </a:r>
            <a:r>
              <a:rPr lang="it-IT" sz="2800" dirty="0" smtClean="0">
                <a:solidFill>
                  <a:srgbClr val="002060"/>
                </a:solidFill>
              </a:rPr>
              <a:t>,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fscanf</a:t>
            </a:r>
            <a:r>
              <a:rPr lang="it-IT" sz="2800" dirty="0" smtClean="0">
                <a:solidFill>
                  <a:srgbClr val="002060"/>
                </a:solidFill>
              </a:rPr>
              <a:t>,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fwrite</a:t>
            </a:r>
            <a:r>
              <a:rPr lang="it-IT" sz="2800" dirty="0" smtClean="0">
                <a:solidFill>
                  <a:srgbClr val="002060"/>
                </a:solidFill>
              </a:rPr>
              <a:t>,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fprintf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r>
              <a:rPr kumimoji="0" lang="it-IT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Courier New" pitchFamily="49" charset="0"/>
              </a:rPr>
              <a:t>Esempio</a:t>
            </a:r>
            <a:endParaRPr lang="nn-NO" sz="2800" dirty="0" smtClean="0"/>
          </a:p>
          <a:p>
            <a:r>
              <a:rPr lang="nn-NO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fprintf(fileID,format,var1,var2,</a:t>
            </a:r>
            <a:r>
              <a:rPr lang="nn-NO" sz="2800" b="1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nn-NO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lang="it-IT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urier New" pitchFamily="49" charset="0"/>
            </a:endParaRPr>
          </a:p>
          <a:p>
            <a:pPr>
              <a:buNone/>
            </a:pPr>
            <a:r>
              <a:rPr lang="it-IT" sz="26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	</a:t>
            </a: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solidFill>
                <a:srgbClr val="004DBF"/>
              </a:solidFill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3100" b="1" i="0" u="none" strike="noStrike" kern="1200" cap="none" spc="0" normalizeH="0" baseline="0" noProof="0" dirty="0" smtClean="0">
              <a:ln>
                <a:noFill/>
              </a:ln>
              <a:solidFill>
                <a:srgbClr val="004DBF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 da file</a:t>
            </a:r>
            <a:endParaRPr lang="it-IT" altLang="en-US" sz="4000" b="1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76200" y="1296000"/>
            <a:ext cx="8991600" cy="55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it-IT" sz="28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save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filename</a:t>
            </a: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Salva su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filename.mat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tutte le variabili contenute nello spazio di lavoro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it-IT" sz="28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save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filename array1 array2</a:t>
            </a: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Salva su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filename.mat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variabili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array1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array2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file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.mat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hanno un formato compatto e contengono:</a:t>
            </a:r>
          </a:p>
          <a:p>
            <a:pPr marL="1177200" lvl="2" indent="-360000" algn="just">
              <a:buSzPct val="80000"/>
              <a:buBlip>
                <a:blip r:embed="rId4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nomi, tipi e valori di ogni variabile</a:t>
            </a:r>
          </a:p>
          <a:p>
            <a:pPr marL="1177200" lvl="2" indent="-360000" algn="just">
              <a:buSzPct val="80000"/>
              <a:buBlip>
                <a:blip r:embed="rId4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dimensione degli array</a:t>
            </a:r>
          </a:p>
          <a:p>
            <a:pPr marL="720000" lvl="1" indent="-360000" algn="just">
              <a:buFont typeface="Arial" pitchFamily="34" charset="0"/>
              <a:buBlip>
                <a:blip r:embed="rId3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Possono essere portati da un computer all’altro, anche con sistemi operativi diversi (ma devono sempre essere acceduti tramite </a:t>
            </a:r>
            <a:r>
              <a:rPr lang="it-IT" sz="2800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Matlab®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solidFill>
                <a:srgbClr val="004DBF"/>
              </a:solidFill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 da file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b="1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.mat </a:t>
            </a:r>
            <a:r>
              <a:rPr lang="it-IT" altLang="en-US" sz="40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save</a:t>
            </a: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 </a:t>
            </a:r>
            <a:endParaRPr lang="it-IT" altLang="en-US" sz="4000" b="1" dirty="0" smtClean="0">
              <a:solidFill>
                <a:srgbClr val="F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76200" y="1296000"/>
            <a:ext cx="8991600" cy="55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it-IT" sz="2800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</a:rPr>
              <a:t>Esempio</a:t>
            </a:r>
            <a:endParaRPr lang="it-IT" sz="2800" dirty="0" smtClean="0"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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x 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 [1.23 3.14 6.28; 5.1 7.00 0]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 save filename.dat </a:t>
            </a:r>
            <a:r>
              <a:rPr lang="it-IT" sz="28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ascii 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x;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	produce il file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filename.dat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con la seguente struttura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it-IT" sz="2800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Nota:</a:t>
            </a:r>
            <a:r>
              <a:rPr lang="it-IT" sz="2800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nel caso dei file ascii, si può utilizzare qualsiasi tipo di estensione; è buona norma, tuttavia, distinguerli dai file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.mat</a:t>
            </a: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 da file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</a:rPr>
              <a:t>ascii</a:t>
            </a:r>
            <a:r>
              <a:rPr lang="it-IT" altLang="en-US" sz="4000" b="1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 </a:t>
            </a:r>
            <a:r>
              <a:rPr lang="it-IT" altLang="en-US" sz="40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save</a:t>
            </a: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 </a:t>
            </a:r>
            <a:endParaRPr lang="it-IT" altLang="en-US" sz="4000" b="1" dirty="0" smtClean="0">
              <a:solidFill>
                <a:srgbClr val="F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446752"/>
            <a:ext cx="8763000" cy="127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76200" y="1296000"/>
            <a:ext cx="8991600" cy="55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it-IT" sz="28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load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filename</a:t>
            </a: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Carica, nello spazio di lavoro, tutte le variabili contenute nel file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filename.mat</a:t>
            </a:r>
            <a:endParaRPr lang="it-I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it-IT" sz="28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load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filename x y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Carica, nello spazio di lavoro, le sole variabili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x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y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filename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 ha estensione, o ha estensione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.mat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viene trattato comunque come un file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.mat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it-IT" sz="28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load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filename.dat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Crea una variabile di nome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filename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salvare i dati contenuti in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filename.dat</a:t>
            </a:r>
          </a:p>
          <a:p>
            <a:pPr marL="1177200" lvl="2" indent="-360000" algn="just">
              <a:buSzPct val="80000"/>
              <a:buBlip>
                <a:blip r:embed="rId4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file 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filename.dat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 contenere dati separati da virgole o spazi</a:t>
            </a:r>
            <a:endParaRPr lang="it-IT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 da file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load</a:t>
            </a: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 </a:t>
            </a:r>
            <a:endParaRPr lang="it-IT" altLang="en-US" sz="4000" b="1" dirty="0" smtClean="0">
              <a:solidFill>
                <a:srgbClr val="F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76200" y="1296000"/>
            <a:ext cx="8991600" cy="55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8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 xlsread(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'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filename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')</a:t>
            </a:r>
            <a:endParaRPr lang="it-IT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Importa il file di Microsoft Excel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filename.xls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lo carica nella matrice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Alcuni fogli di calcolo salvano i dati nel formato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.wk1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per caricarli nella matrice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M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si usa </a:t>
            </a:r>
          </a:p>
          <a:p>
            <a:pPr marL="720000" lvl="1" indent="-360000" algn="just">
              <a:defRPr/>
            </a:pP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	M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8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 wk1read(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'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filename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')</a:t>
            </a:r>
            <a:endParaRPr lang="it-IT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 da foglio di calcolo</a:t>
            </a:r>
            <a:endParaRPr lang="it-IT" altLang="en-US" sz="4000" b="1" dirty="0" smtClean="0">
              <a:solidFill>
                <a:srgbClr val="F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76200" y="1296000"/>
            <a:ext cx="8991600" cy="55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Legge file ascii organizzati in tabelle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lang="it-IT" sz="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dirty="0" smtClean="0"/>
              <a:t>	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[a</a:t>
            </a:r>
            <a:r>
              <a:rPr lang="it-IT" b="1" dirty="0" smtClean="0">
                <a:solidFill>
                  <a:srgbClr val="4D4D4D"/>
                </a:solidFill>
                <a:latin typeface="+mj-lt"/>
                <a:cs typeface="Courier New" pitchFamily="49" charset="0"/>
              </a:rPr>
              <a:t> 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it-IT" b="1" dirty="0" smtClean="0">
                <a:solidFill>
                  <a:srgbClr val="4D4D4D"/>
                </a:solidFill>
                <a:latin typeface="+mj-lt"/>
                <a:cs typeface="Courier New" pitchFamily="49" charset="0"/>
              </a:rPr>
              <a:t> 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t-IT" b="1" dirty="0" smtClean="0">
                <a:solidFill>
                  <a:srgbClr val="4D4D4D"/>
                </a:solidFill>
                <a:latin typeface="+mj-lt"/>
                <a:cs typeface="Courier New" pitchFamily="49" charset="0"/>
              </a:rPr>
              <a:t> </a:t>
            </a:r>
            <a:r>
              <a:rPr lang="it-IT" sz="2800" b="1" dirty="0" smtClean="0">
                <a:solidFill>
                  <a:srgbClr val="4D4D4D"/>
                </a:solidFill>
                <a:cs typeface="Courier New" pitchFamily="49" charset="0"/>
              </a:rPr>
              <a:t>...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] 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textread(filename,format,n)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800" b="1" dirty="0" smtClean="0">
              <a:solidFill>
                <a:srgbClr val="4D4D4D"/>
              </a:solidFill>
              <a:latin typeface="Courier New" pitchFamily="49" charset="0"/>
              <a:cs typeface="Courier New" pitchFamily="49" charset="0"/>
            </a:endParaRPr>
          </a:p>
          <a:p>
            <a:pPr marL="1177200" lvl="2" indent="-360000" algn="just">
              <a:buSzPct val="80000"/>
              <a:buBlip>
                <a:blip r:embed="rId4"/>
              </a:buBlip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format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stringa contenente caratteri e/o specifiche di conversione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d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o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u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x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</a:t>
            </a:r>
            <a:r>
              <a:rPr lang="it-IT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X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e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E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g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G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preceduti dal carattete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%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seguiti da lunghezze e campi di precisione opzionali</a:t>
            </a:r>
          </a:p>
          <a:p>
            <a:pPr marL="1634400" lvl="3" indent="-360000" algn="just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 speciali </a:t>
            </a: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\n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\r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\t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\b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\f 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producono linefeed, return, tab, backspace, formfeed</a:t>
            </a:r>
          </a:p>
          <a:p>
            <a:pPr marL="1634400" lvl="3" indent="-360000" algn="just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\</a:t>
            </a:r>
            <a:r>
              <a:rPr 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produce un backslash e 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%%</a:t>
            </a:r>
            <a:r>
              <a:rPr 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produce 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simbolo di </a:t>
            </a:r>
            <a:r>
              <a:rPr lang="en-US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percen-tuale</a:t>
            </a:r>
            <a:r>
              <a:rPr 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%</a:t>
            </a:r>
          </a:p>
          <a:p>
            <a:pPr marL="1177200" lvl="2" indent="-360000" algn="just">
              <a:buSzPct val="80000"/>
              <a:buBlip>
                <a:blip r:embed="rId4"/>
              </a:buBlip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n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numero di righe da leggere; se omesso,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textread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legge fino alla fine del file</a:t>
            </a:r>
          </a:p>
          <a:p>
            <a:pPr marL="1177200" lvl="2" indent="-360000" algn="just">
              <a:buSzPct val="80000"/>
              <a:buBlip>
                <a:blip r:embed="rId4"/>
              </a:buBlip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b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...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vettori colonna in cui verranno caricati i dati</a:t>
            </a:r>
            <a:endParaRPr lang="it-IT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 da file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textread</a:t>
            </a: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  1</a:t>
            </a:r>
            <a:endParaRPr lang="it-IT" altLang="en-US" sz="4000" b="1" dirty="0" smtClean="0">
              <a:solidFill>
                <a:srgbClr val="F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1905000"/>
            <a:ext cx="8153400" cy="45720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76200" y="1296000"/>
            <a:ext cx="8991600" cy="55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it-IT" sz="2800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Esempio: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 consideri il file </a:t>
            </a:r>
            <a:r>
              <a:rPr lang="it-IT" sz="28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test_input.dat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conte-nente i seguenti dati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lang="it-IT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lang="it-IT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lang="it-IT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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[nome cognome gruppo gpa eta risposta]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 ...</a:t>
            </a:r>
          </a:p>
          <a:p>
            <a:pPr marL="720000" lvl="1" indent="-360000" algn="just">
              <a:defRPr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	textread(</a:t>
            </a:r>
            <a:r>
              <a:rPr lang="it-IT" sz="24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'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test_input.dat</a:t>
            </a:r>
            <a:r>
              <a:rPr lang="it-IT" sz="24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'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,</a:t>
            </a:r>
            <a:r>
              <a:rPr lang="it-IT" sz="24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'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%s%s%s%f%d%s</a:t>
            </a:r>
            <a:r>
              <a:rPr lang="it-IT" sz="24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'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);</a:t>
            </a:r>
          </a:p>
          <a:p>
            <a:pPr marL="720000" lvl="1" indent="-360000" algn="just">
              <a:defRPr/>
            </a:pPr>
            <a:endParaRPr lang="it-IT" sz="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77200" lvl="2" indent="-360000" algn="just">
              <a:buSzPct val="80000"/>
              <a:buBlip>
                <a:blip r:embed="rId4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esegua il comando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help textread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prendere visione  delle possibili opzioni di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textread</a:t>
            </a:r>
          </a:p>
          <a:p>
            <a:pPr marL="1177200" lvl="2" indent="-360000" algn="just">
              <a:buSzPct val="80000"/>
              <a:buBlip>
                <a:blip r:embed="rId4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si desidera saltare una colonna, per esempio quella relativa all’età, si pone </a:t>
            </a:r>
          </a:p>
          <a:p>
            <a:pPr marL="720000" lvl="1" indent="-360000" algn="just">
              <a:buSzPct val="80000"/>
              <a:defRPr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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[nome cognome gruppo gpa eta risposta]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 ...</a:t>
            </a:r>
          </a:p>
          <a:p>
            <a:pPr marL="720000" lvl="1" indent="-360000" algn="just">
              <a:defRPr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		textread(</a:t>
            </a:r>
            <a:r>
              <a:rPr lang="it-IT" sz="24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'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test_input.dat</a:t>
            </a:r>
            <a:r>
              <a:rPr lang="it-IT" sz="24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'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,</a:t>
            </a:r>
            <a:r>
              <a:rPr lang="it-IT" sz="24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'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%s%s%s%f</a:t>
            </a:r>
            <a:r>
              <a:rPr lang="it-IT" sz="24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  <a:sym typeface="Symbol"/>
              </a:rPr>
              <a:t>%d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%s</a:t>
            </a:r>
            <a:r>
              <a:rPr lang="it-IT" sz="24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'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);</a:t>
            </a:r>
          </a:p>
          <a:p>
            <a:pPr marL="720000" lvl="1" indent="-360000" algn="just">
              <a:buSzPct val="80000"/>
              <a:buBlip>
                <a:blip r:embed="rId4"/>
              </a:buBlip>
              <a:defRPr/>
            </a:pP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 da file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textread</a:t>
            </a: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  2</a:t>
            </a:r>
            <a:endParaRPr lang="it-IT" altLang="en-US" sz="4000" b="1" dirty="0" smtClean="0">
              <a:solidFill>
                <a:srgbClr val="F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2209800"/>
            <a:ext cx="55721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76200" y="1296000"/>
            <a:ext cx="8991600" cy="55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Apertura di un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flusso di comunicazione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un file (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fid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un intero)</a:t>
            </a:r>
          </a:p>
          <a:p>
            <a:pPr marL="720000" lvl="1" indent="-360000" algn="just"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  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fid 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fopen(nome,permission)</a:t>
            </a:r>
          </a:p>
          <a:p>
            <a:pPr marL="720000" lvl="1" indent="-360000" algn="just">
              <a:defRPr/>
            </a:pPr>
            <a:r>
              <a:rPr lang="it-IT" sz="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720000" lvl="1" indent="-360000" algn="just">
              <a:defRPr/>
            </a:pP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	permission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una stringa specificata secondo un formato predeterminato e descrive la modalità di acces-so al file (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'r'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</a:rPr>
              <a:t>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(default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</a:rPr>
              <a:t>),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'w'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,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'a'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,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'r+'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,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'w+'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,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'a+'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,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'A'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,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'W'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,…</a:t>
            </a:r>
            <a:r>
              <a:rPr lang="it-IT" sz="2800" dirty="0" smtClean="0">
                <a:solidFill>
                  <a:srgbClr val="002060"/>
                </a:solidFill>
              </a:rPr>
              <a:t>)</a:t>
            </a: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Scrittura/lettura nel/dal file: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fwrite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fprintf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fread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fscanf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Chiusura del flusso di comunicazione</a:t>
            </a:r>
          </a:p>
          <a:p>
            <a:pPr marL="1177200" lvl="2" indent="-360000" algn="just"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status 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fclose(fid)</a:t>
            </a: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Gestione dei file di I/O</a:t>
            </a:r>
            <a:endParaRPr lang="it-IT" altLang="en-US" sz="4000" b="1" dirty="0" smtClean="0">
              <a:solidFill>
                <a:srgbClr val="F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2209800"/>
            <a:ext cx="6248400" cy="45720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2514600" y="5715000"/>
            <a:ext cx="4724400" cy="45720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 di comando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6000"/>
            <a:ext cx="8915400" cy="48762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linea di comando, </a:t>
            </a:r>
            <a:r>
              <a:rPr lang="it-IT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Matlab®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accetta definizioni di variabili, espressioni e chiamate a tutte le funzioni disponibili nell’ambiente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Tutte le funzioni di </a:t>
            </a:r>
            <a:r>
              <a:rPr lang="it-IT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Matlab®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 sono altro che file di testo, simili a quelli che l’utente può generare con un text editor, e vengono eseguite semplicemente digitan-done il nome (sulla linea di comando)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Matlab®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permette inoltre di richiamare gli ultimi co-mandi inseriti usando le frecce in alto e in basso </a:t>
            </a: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76200" y="1296000"/>
            <a:ext cx="8991600" cy="55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000" marR="0" lvl="1" indent="-360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fid 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fopen(filename,permission)</a:t>
            </a: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lang="it-IT" sz="9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fopen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apre un flusso di comunicazione con il file il cui nome è specificato come parametro del comando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nome del file può includere il percorso nell’albero delle directory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il file non esiste e la modalità di apertura è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'w'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si crea un nuovo file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fopen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</a:rPr>
              <a:t>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restituisce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e un messaggio di errore se il flusso non viene aperto correttamente, cioè se:</a:t>
            </a:r>
          </a:p>
          <a:p>
            <a:pPr marL="1177200" lvl="2" indent="-360000" algn="just">
              <a:buSzPct val="80000"/>
              <a:buBlip>
                <a:blip r:embed="rId4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file che deve essere aperto in lettura non esiste</a:t>
            </a:r>
          </a:p>
          <a:p>
            <a:pPr marL="1177200" lvl="2" indent="-360000" algn="just">
              <a:buSzPct val="80000"/>
              <a:buBlip>
                <a:blip r:embed="rId4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verifica un errore nell’interazione con il supporto di memo-rizzazione su cui il file risiede</a:t>
            </a: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 da file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fopen</a:t>
            </a:r>
            <a:r>
              <a:rPr lang="it-IT" altLang="en-US" sz="40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 </a:t>
            </a: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 1</a:t>
            </a:r>
            <a:endParaRPr lang="it-IT" altLang="en-US" sz="4000" b="1" dirty="0" smtClean="0">
              <a:solidFill>
                <a:srgbClr val="F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1295400"/>
            <a:ext cx="7010400" cy="45720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76200" y="1296000"/>
            <a:ext cx="8991600" cy="55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Modalità di apertura dei flussi di comunicazione</a:t>
            </a:r>
          </a:p>
          <a:p>
            <a:pPr marL="1177200" lvl="2" indent="-360000" algn="just">
              <a:buSzPct val="80000"/>
              <a:buBlip>
                <a:blip r:embed="rId4"/>
              </a:buBlip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r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apre un file esistente in lettura</a:t>
            </a:r>
          </a:p>
          <a:p>
            <a:pPr marL="1177200" lvl="2" indent="-360000" algn="just">
              <a:buSzPct val="80000"/>
              <a:buBlip>
                <a:blip r:embed="rId4"/>
              </a:buBlip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w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 un file esistente (con distruzione di quanto già presente nel file) o crea un nuovo file in scrittura</a:t>
            </a:r>
          </a:p>
          <a:p>
            <a:pPr marL="1177200" lvl="2" indent="-360000" algn="just">
              <a:buSzPct val="80000"/>
              <a:buBlip>
                <a:blip r:embed="rId4"/>
              </a:buBlip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 un file esistente o crea un nuovo file in scrittura con posizionamento alla fine del file</a:t>
            </a:r>
          </a:p>
          <a:p>
            <a:pPr marL="1177200" lvl="2" indent="-360000" algn="just">
              <a:buSzPct val="80000"/>
              <a:buBlip>
                <a:blip r:embed="rId4"/>
              </a:buBlip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rt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r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in modalità testuale</a:t>
            </a:r>
          </a:p>
          <a:p>
            <a:pPr marL="1177200" lvl="2" indent="-360000" algn="just">
              <a:buSzPct val="80000"/>
              <a:buBlip>
                <a:blip r:embed="rId4"/>
              </a:buBlip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wt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w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in modalità testuale</a:t>
            </a:r>
          </a:p>
          <a:p>
            <a:pPr marL="1177200" lvl="2" indent="-360000" algn="just">
              <a:buSzPct val="80000"/>
              <a:buBlip>
                <a:blip r:embed="rId4"/>
              </a:buBlip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at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in modalità testuale</a:t>
            </a:r>
          </a:p>
          <a:p>
            <a:pPr marL="1177200" lvl="2" indent="-360000" algn="just">
              <a:buSzPct val="80000"/>
              <a:buBlip>
                <a:blip r:embed="rId4"/>
              </a:buBlip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r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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rt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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r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rt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con possibilità di scrittura nel file</a:t>
            </a:r>
          </a:p>
          <a:p>
            <a:pPr marL="1177200" lvl="2" indent="-360000" algn="just">
              <a:buSzPct val="80000"/>
              <a:buBlip>
                <a:blip r:embed="rId4"/>
              </a:buBlip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w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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wt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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w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wt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con possibilità di lettura dal file</a:t>
            </a:r>
          </a:p>
          <a:p>
            <a:pPr marL="1177200" lvl="2" indent="-360000" algn="just">
              <a:buSzPct val="80000"/>
              <a:buBlip>
                <a:blip r:embed="rId4"/>
              </a:buBlip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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at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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at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con possibilità di lettura dal file</a:t>
            </a: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 da file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fopen</a:t>
            </a: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  2</a:t>
            </a:r>
            <a:endParaRPr lang="it-IT" altLang="en-US" sz="4000" b="1" dirty="0" smtClean="0">
              <a:solidFill>
                <a:srgbClr val="F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76200" y="1296000"/>
            <a:ext cx="8991600" cy="55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000" marR="0" lvl="1" indent="-360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status 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fclose(fid)</a:t>
            </a: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lang="it-IT" sz="9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fclose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determina la chiusura del flusso di comunica-zione con il file identificato da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fid</a:t>
            </a: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Restituisce il valore 0 se l’operazione di chiusura si è conclusa correttamente,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1 in caso di occorrenza di errori</a:t>
            </a: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it-IT" sz="2800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Esempio</a:t>
            </a:r>
          </a:p>
          <a:p>
            <a:pPr marL="720000" lvl="1" indent="-360000" algn="ctr">
              <a:defRPr/>
            </a:pP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status 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fclose('all')</a:t>
            </a:r>
            <a:endParaRPr lang="it-IT" sz="2800" dirty="0" smtClean="0"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defRPr/>
            </a:pPr>
            <a:r>
              <a:rPr lang="it-IT" sz="1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720000" lvl="1" indent="-360000" algn="just"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chiude tutti i file attualmente aperti in </a:t>
            </a:r>
            <a:r>
              <a:rPr lang="it-IT" sz="2800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 da file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fclose</a:t>
            </a:r>
          </a:p>
        </p:txBody>
      </p:sp>
      <p:sp>
        <p:nvSpPr>
          <p:cNvPr id="9" name="Rectangle 8"/>
          <p:cNvSpPr/>
          <p:nvPr/>
        </p:nvSpPr>
        <p:spPr>
          <a:xfrm>
            <a:off x="2133600" y="4438800"/>
            <a:ext cx="4876800" cy="45720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2362200" y="1295400"/>
            <a:ext cx="4495800" cy="45720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76200" y="1296000"/>
            <a:ext cx="8991600" cy="55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000" marR="0" lvl="1" indent="-360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cont 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fwrite(fid,array,format)</a:t>
            </a: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lang="it-IT" sz="9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cont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contiene il numero di valori effettivamente scritti all’interno del file identificato da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fid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(il file deve essere stato aperto in precedenza)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array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</a:rPr>
              <a:t>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contiene i dati da salvare 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format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specifica il formato utilizzato per salvare i dati</a:t>
            </a:r>
          </a:p>
          <a:p>
            <a:pPr marL="1177200" lvl="2" indent="-360000" algn="just">
              <a:buSzPct val="80000"/>
              <a:buBlip>
                <a:blip r:embed="rId4"/>
              </a:buBlip>
              <a:defRPr/>
            </a:pPr>
            <a:r>
              <a:rPr lang="it-IT" sz="2400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 principali</a:t>
            </a:r>
          </a:p>
          <a:p>
            <a:pPr marL="1177200" lvl="2" indent="-360000" algn="just"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char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int8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int16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int32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int64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float32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float64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(dove i numeri indicano quanti bit vengono usati per rap-presentare i valori)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 da file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fwrite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00" y="1295400"/>
            <a:ext cx="6705600" cy="45720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76200" y="1296000"/>
            <a:ext cx="8991600" cy="55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000" marR="0" lvl="1" indent="-360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[array,cont] 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fread(fid,size,format)</a:t>
            </a: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lang="it-IT" sz="9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dati letti da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fread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vengono memorizzati in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array</a:t>
            </a: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size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</a:rPr>
              <a:t>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rappresenta il numero di dati (di tipo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format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da leggere </a:t>
            </a:r>
          </a:p>
          <a:p>
            <a:pPr marL="1177200" lvl="2" indent="-360000" algn="just">
              <a:buSzPct val="80000"/>
              <a:buBlip>
                <a:blip r:embed="rId4"/>
              </a:buBlip>
              <a:defRPr/>
            </a:pP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n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: legge esattamente 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n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valori</a:t>
            </a:r>
          </a:p>
          <a:p>
            <a:pPr marL="1177200" lvl="2" indent="-360000" algn="just">
              <a:buSzPct val="80000"/>
              <a:buBlip>
                <a:blip r:embed="rId4"/>
              </a:buBlip>
              <a:defRPr/>
            </a:pP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Inf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 : legge fino alla fine del file</a:t>
            </a:r>
            <a:endParaRPr lang="it-IT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1177200" lvl="2" indent="-360000" algn="just">
              <a:buSzPct val="80000"/>
              <a:buBlip>
                <a:blip r:embed="rId4"/>
              </a:buBlip>
              <a:defRPr/>
            </a:pP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[n,m]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: legge esattamente 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n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m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 valori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Wingdings"/>
              </a:rPr>
              <a:t> dopo l’esecuzione dell’istruzione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Wingdings"/>
              </a:rPr>
              <a:t>fread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Wingdings"/>
              </a:rPr>
              <a:t>, 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Wingdings"/>
              </a:rPr>
              <a:t>array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Wingdings"/>
              </a:rPr>
              <a:t> sarà una matrice 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n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/>
              </a:rPr>
              <a:t>m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Wingdings"/>
              </a:rPr>
              <a:t> conte-nente tutti i valori letti</a:t>
            </a: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 da file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fread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1295400"/>
            <a:ext cx="7924800" cy="45720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76200" y="1296000"/>
            <a:ext cx="8991600" cy="55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Salvataggio di dati su file</a:t>
            </a: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 da file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Esempio  1</a:t>
            </a:r>
            <a:endParaRPr lang="it-IT" altLang="en-US" sz="4000" b="1" dirty="0" smtClean="0">
              <a:solidFill>
                <a:srgbClr val="F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00" y="2134800"/>
            <a:ext cx="8550000" cy="385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76200" y="1296000"/>
            <a:ext cx="8991600" cy="55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Caricamento di dati da file</a:t>
            </a: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 da file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  <a:sym typeface="Symbol"/>
              </a:rPr>
              <a:t>Esempio  2</a:t>
            </a:r>
            <a:endParaRPr lang="it-IT" altLang="en-US" sz="4000" b="1" dirty="0" smtClean="0">
              <a:solidFill>
                <a:srgbClr val="F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537" y="2133600"/>
            <a:ext cx="854870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76200" y="1296000"/>
            <a:ext cx="8991600" cy="55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000" marR="0" lvl="1" indent="-360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cont 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fprintf(fid,format,array)</a:t>
            </a: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lang="it-IT" sz="9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fprintf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formatta la parte reale in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array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</a:rPr>
              <a:t>secondo le specifiche contenute nella stringa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format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</a:rPr>
              <a:t>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e la scrive nel file identificato da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</a:rPr>
              <a:t>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fid</a:t>
            </a:r>
            <a:endParaRPr lang="it-IT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1177200" lvl="2" indent="-360000" algn="just">
              <a:buSzPct val="80000"/>
              <a:buBlip>
                <a:blip r:embed="rId4"/>
              </a:buBlip>
              <a:defRPr/>
            </a:pPr>
            <a:r>
              <a:rPr lang="it-IT" sz="24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cont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rappresenta il numero di byte scritti con successo </a:t>
            </a:r>
          </a:p>
          <a:p>
            <a:pPr marL="720000" lvl="1" indent="-360000" algn="just">
              <a:buFont typeface="Arial" pitchFamily="34" charset="0"/>
              <a:buBlip>
                <a:blip r:embed="rId3"/>
              </a:buBlip>
              <a:defRPr/>
            </a:pPr>
            <a:r>
              <a:rPr lang="it-IT" sz="2800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Esempio</a:t>
            </a:r>
          </a:p>
          <a:p>
            <a:pPr marL="720000" lvl="1" indent="-360000" algn="just">
              <a:buFont typeface="Arial" pitchFamily="34" charset="0"/>
              <a:buBlip>
                <a:blip r:embed="rId3"/>
              </a:buBlip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Font typeface="Arial" pitchFamily="34" charset="0"/>
              <a:buBlip>
                <a:blip r:embed="rId3"/>
              </a:buBlip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si genera il file di testo </a:t>
            </a:r>
            <a:r>
              <a:rPr lang="it-IT" sz="2800" b="1" dirty="0" smtClean="0">
                <a:solidFill>
                  <a:srgbClr val="004DBF"/>
                </a:solidFill>
                <a:latin typeface="Courier New" pitchFamily="49" charset="0"/>
                <a:cs typeface="Courier New" pitchFamily="49" charset="0"/>
              </a:rPr>
              <a:t>exp.txt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, le cui prime due righe sono</a:t>
            </a: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 da file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fprintf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3000" y="1295400"/>
            <a:ext cx="6858000" cy="45720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9861" y="3810000"/>
            <a:ext cx="572493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30415" y="5715000"/>
            <a:ext cx="298938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76200" y="1296000"/>
            <a:ext cx="8991600" cy="55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720000" marR="0" lvl="1" indent="-360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[array,cont] 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8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fscanf(fid,format,size)</a:t>
            </a: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lang="it-IT" sz="9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marR="0" lvl="1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fscanf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legge i dati contenuti nel file identificato da </a:t>
            </a:r>
            <a:r>
              <a:rPr lang="it-IT" sz="28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fid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li converte secondo le specifiche contenute nella stringa </a:t>
            </a:r>
            <a:r>
              <a:rPr lang="it-IT" sz="28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format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li memorizza in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array</a:t>
            </a:r>
          </a:p>
          <a:p>
            <a:pPr marL="1177200" lvl="2" indent="-360000" algn="just">
              <a:buSzPct val="80000"/>
              <a:buBlip>
                <a:blip r:embed="rId4"/>
              </a:buBlip>
              <a:defRPr/>
            </a:pPr>
            <a:r>
              <a:rPr lang="it-IT" sz="24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size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(opzionale) limita gli elementi da leggere; 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cont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il numero di elementi letti con successo</a:t>
            </a:r>
          </a:p>
          <a:p>
            <a:pPr marL="720000" lvl="1" indent="-360000" algn="just">
              <a:buFont typeface="Arial" pitchFamily="34" charset="0"/>
              <a:buBlip>
                <a:blip r:embed="rId3"/>
              </a:buBlip>
              <a:defRPr/>
            </a:pPr>
            <a:r>
              <a:rPr lang="it-IT" sz="2800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Esempio: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consideri un file contenente i seguenti dati, il cui descrittore è contenuto in </a:t>
            </a:r>
            <a:r>
              <a:rPr lang="it-IT" sz="28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fid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720000" lvl="1" indent="-360000" algn="just"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0.00 20.00</a:t>
            </a:r>
          </a:p>
          <a:p>
            <a:pPr marL="720000" lvl="1" indent="-360000" algn="just"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30.00 40.00</a:t>
            </a:r>
          </a:p>
          <a:p>
            <a:pPr marL="1177200" lvl="2" indent="-360000" algn="just">
              <a:defRPr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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[z cont] 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fscanf(fid,</a:t>
            </a:r>
            <a:r>
              <a:rPr lang="it-IT" sz="24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'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%f</a:t>
            </a:r>
            <a:r>
              <a:rPr lang="it-IT" sz="24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'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177200" lvl="2" indent="-360000" algn="just">
              <a:defRPr/>
            </a:pPr>
            <a:r>
              <a:rPr lang="pl-PL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z</a:t>
            </a:r>
            <a:r>
              <a:rPr lang="pl-PL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</a:t>
            </a:r>
            <a:r>
              <a:rPr lang="pl-PL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array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composto dagli elementi </a:t>
            </a:r>
            <a:r>
              <a:rPr lang="pl-PL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[10 20 30 40]</a:t>
            </a: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77200" lvl="2" indent="-360000" algn="just">
              <a:defRPr/>
            </a:pP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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[z cont] 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  <a:sym typeface="Symbol"/>
              </a:rPr>
              <a:t>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fscanf(fid,</a:t>
            </a:r>
            <a:r>
              <a:rPr lang="it-IT" sz="24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'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%f</a:t>
            </a:r>
            <a:r>
              <a:rPr lang="it-IT" sz="24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'</a:t>
            </a:r>
            <a:r>
              <a:rPr lang="it-IT" sz="24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,[2 2]);</a:t>
            </a:r>
          </a:p>
          <a:p>
            <a:pPr marL="1177200" lvl="2" indent="-360000" algn="just">
              <a:defRPr/>
            </a:pPr>
            <a:r>
              <a:rPr lang="pl-PL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z</a:t>
            </a:r>
            <a:r>
              <a:rPr lang="pl-PL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</a:t>
            </a:r>
            <a:r>
              <a:rPr lang="pl-PL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l-PL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atrice </a:t>
            </a:r>
            <a:r>
              <a:rPr lang="pl-PL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[10 20; 30 40]</a:t>
            </a:r>
            <a:endParaRPr lang="it-IT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"/>
            <a:ext cx="7962900" cy="1160463"/>
          </a:xfrm>
        </p:spPr>
        <p:txBody>
          <a:bodyPr>
            <a:noAutofit/>
          </a:bodyPr>
          <a:lstStyle/>
          <a:p>
            <a:pPr algn="l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 da file</a:t>
            </a:r>
            <a:b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40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fscanf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1295400"/>
            <a:ext cx="8229600" cy="45720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5937"/>
            <a:ext cx="7962900" cy="855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variabili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6000"/>
            <a:ext cx="8915400" cy="4876200"/>
          </a:xfrm>
        </p:spPr>
        <p:txBody>
          <a:bodyPr>
            <a:normAutofit/>
          </a:bodyPr>
          <a:lstStyle/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 </a:t>
            </a:r>
            <a:r>
              <a:rPr lang="it-IT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Matlab®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le variabili non devono essere dichiarate, ma vengono allocate automaticamente da un memory manager in fase di utilizzo</a:t>
            </a:r>
          </a:p>
          <a:p>
            <a:pPr marL="720000" lvl="1" indent="-360000" algn="just">
              <a:spcBef>
                <a:spcPts val="0"/>
              </a:spcBef>
              <a:buBlip>
                <a:blip r:embed="rId3"/>
              </a:buBlip>
            </a:pPr>
            <a:r>
              <a:rPr lang="it-IT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Matlab®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gestisce ogni variabile come una matrice complessa, con indici a partire da uno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Le variabili scalari sono matrici 1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×1</a:t>
            </a:r>
          </a:p>
          <a:p>
            <a:pPr marL="1120050" lvl="2" indent="-360000" algn="just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 vettori sono matrici con una sola riga o una sola colonna</a:t>
            </a:r>
          </a:p>
          <a:p>
            <a:pPr marL="720000" lvl="1" indent="-360000" algn="just" eaLnBrk="1" hangingPunct="1">
              <a:spcBef>
                <a:spcPts val="0"/>
              </a:spcBef>
              <a:buBlip>
                <a:blip r:embed="rId3"/>
              </a:buBlip>
            </a:pPr>
            <a:endParaRPr lang="it-IT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itprocurement.unl.edu/software_product_images/matlab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0"/>
            <a:ext cx="1295400" cy="92698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4026</Words>
  <Application>Microsoft Office PowerPoint</Application>
  <PresentationFormat>On-screen Show (4:3)</PresentationFormat>
  <Paragraphs>998</Paragraphs>
  <Slides>88</Slides>
  <Notes>82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Office Theme</vt:lpstr>
      <vt:lpstr>Nozioni di Matlab®</vt:lpstr>
      <vt:lpstr>Matlab®  MAtrix LABoratory 1 </vt:lpstr>
      <vt:lpstr>Matlab®  MAtrix LABoratory 2 </vt:lpstr>
      <vt:lpstr>Matlab®  MAtrix LABoratory 3 </vt:lpstr>
      <vt:lpstr>Avviare Matlab® </vt:lpstr>
      <vt:lpstr> help</vt:lpstr>
      <vt:lpstr>continua…</vt:lpstr>
      <vt:lpstr>Linea di comando</vt:lpstr>
      <vt:lpstr>Le variabili</vt:lpstr>
      <vt:lpstr>Le variabili scalari</vt:lpstr>
      <vt:lpstr>Operazioni aritmetiche scalari</vt:lpstr>
      <vt:lpstr>Formato di rappresentazione dei numeri  1</vt:lpstr>
      <vt:lpstr>Formato di rappresentazione dei numeri  2</vt:lpstr>
      <vt:lpstr>Formati disponibili  help format</vt:lpstr>
      <vt:lpstr>Variabili predefinite</vt:lpstr>
      <vt:lpstr>Vettori e Matrici</vt:lpstr>
      <vt:lpstr>Vettori e matrici Assegnazione  1</vt:lpstr>
      <vt:lpstr>Vettori e matrici Assegnazione  2</vt:lpstr>
      <vt:lpstr>Vettori e matrici Sequenze uniformemente distribuite  1</vt:lpstr>
      <vt:lpstr>Vettori e matrici Sequenze uniformemente distribuite  2</vt:lpstr>
      <vt:lpstr>Vettori e matrici Dimensione di un array</vt:lpstr>
      <vt:lpstr>Vettori e matrici Operazioni su elementi, righe e colonne  1</vt:lpstr>
      <vt:lpstr>Vettori e matrici Operazioni su elementi, righe e colonne  2</vt:lpstr>
      <vt:lpstr>Vettori e matrici Operazioni su elementi, righe e colonne  3</vt:lpstr>
      <vt:lpstr>Vettori e matrici Operazioni aritmetiche  1</vt:lpstr>
      <vt:lpstr>Vettori e matrici Operazioni aritmetiche  2</vt:lpstr>
      <vt:lpstr>Vettori e matrici Operazioni aritmetiche  3</vt:lpstr>
      <vt:lpstr>Matrici particolari  1</vt:lpstr>
      <vt:lpstr>Matrici particolari  2</vt:lpstr>
      <vt:lpstr>Funzioni su matrici</vt:lpstr>
      <vt:lpstr>Grafica</vt:lpstr>
      <vt:lpstr>Grafica 2D  1</vt:lpstr>
      <vt:lpstr>Grafica 2D  2</vt:lpstr>
      <vt:lpstr>Grafica 2D  3</vt:lpstr>
      <vt:lpstr>Grafica 3D  1</vt:lpstr>
      <vt:lpstr>Grafica 3D  2</vt:lpstr>
      <vt:lpstr>Grafica 3D Superfici  1</vt:lpstr>
      <vt:lpstr>Grafica 3D Superfici  2</vt:lpstr>
      <vt:lpstr>Grafica 3D Superfici  3</vt:lpstr>
      <vt:lpstr>Grafica 2D/3D</vt:lpstr>
      <vt:lpstr>Script e Function</vt:lpstr>
      <vt:lpstr>Script e function</vt:lpstr>
      <vt:lpstr>Script file  1</vt:lpstr>
      <vt:lpstr>Script file  2</vt:lpstr>
      <vt:lpstr>Script file  3</vt:lpstr>
      <vt:lpstr>Script file  4</vt:lpstr>
      <vt:lpstr>Script file  5</vt:lpstr>
      <vt:lpstr>Script file  6</vt:lpstr>
      <vt:lpstr>Script file  7</vt:lpstr>
      <vt:lpstr>Script file  8</vt:lpstr>
      <vt:lpstr>Function file Struttura  1</vt:lpstr>
      <vt:lpstr>Function file Struttura  2</vt:lpstr>
      <vt:lpstr>Function file Struttura  3</vt:lpstr>
      <vt:lpstr>Function file Esecuzione e workspace</vt:lpstr>
      <vt:lpstr>Function file Esempi</vt:lpstr>
      <vt:lpstr>Variabili funzione  1</vt:lpstr>
      <vt:lpstr>Variabili funzione  2</vt:lpstr>
      <vt:lpstr>Strutture di Controllo</vt:lpstr>
      <vt:lpstr>Variabili booleane</vt:lpstr>
      <vt:lpstr>Operatori relazionali</vt:lpstr>
      <vt:lpstr>Operatori logici</vt:lpstr>
      <vt:lpstr>Precedenza fra operatori</vt:lpstr>
      <vt:lpstr>Istruzioni di controllo ifthenelse  1</vt:lpstr>
      <vt:lpstr>Istruzioni di controllo ifthenelse  2</vt:lpstr>
      <vt:lpstr>Istruzioni di controllo switchcase  1</vt:lpstr>
      <vt:lpstr>Istruzioni di controllo switchcase  2</vt:lpstr>
      <vt:lpstr>Istruzioni di controllo for  1</vt:lpstr>
      <vt:lpstr>Istruzioni di controllo for  2</vt:lpstr>
      <vt:lpstr>Istruzioni di controllo while</vt:lpstr>
      <vt:lpstr>Esercizi </vt:lpstr>
      <vt:lpstr>InputOutput da File</vt:lpstr>
      <vt:lpstr>I/O da file</vt:lpstr>
      <vt:lpstr>I/O da file .mat save </vt:lpstr>
      <vt:lpstr>I/O da file ascii save </vt:lpstr>
      <vt:lpstr>I/O da file load </vt:lpstr>
      <vt:lpstr>I/O da foglio di calcolo</vt:lpstr>
      <vt:lpstr>I/O da file textread  1</vt:lpstr>
      <vt:lpstr>I/O da file textread  2</vt:lpstr>
      <vt:lpstr>Gestione dei file di I/O</vt:lpstr>
      <vt:lpstr>I/O da file fopen  1</vt:lpstr>
      <vt:lpstr>I/O da file fopen  2</vt:lpstr>
      <vt:lpstr>I/O da file fclose</vt:lpstr>
      <vt:lpstr>I/O da file fwrite</vt:lpstr>
      <vt:lpstr>I/O da file fread</vt:lpstr>
      <vt:lpstr>I/O da file Esempio  1</vt:lpstr>
      <vt:lpstr>I/O da file Esempio  2</vt:lpstr>
      <vt:lpstr>I/O da file fprintf</vt:lpstr>
      <vt:lpstr>I/O da file fscanf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Utente</dc:creator>
  <cp:lastModifiedBy>Utente</cp:lastModifiedBy>
  <cp:revision>477</cp:revision>
  <dcterms:created xsi:type="dcterms:W3CDTF">2006-08-16T00:00:00Z</dcterms:created>
  <dcterms:modified xsi:type="dcterms:W3CDTF">2016-10-25T06:47:47Z</dcterms:modified>
</cp:coreProperties>
</file>