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6" r:id="rId2"/>
    <p:sldId id="288" r:id="rId3"/>
    <p:sldId id="289" r:id="rId4"/>
    <p:sldId id="290" r:id="rId5"/>
    <p:sldId id="291" r:id="rId6"/>
    <p:sldId id="293" r:id="rId7"/>
    <p:sldId id="294" r:id="rId8"/>
    <p:sldId id="292" r:id="rId9"/>
    <p:sldId id="295" r:id="rId10"/>
    <p:sldId id="334" r:id="rId11"/>
    <p:sldId id="296" r:id="rId12"/>
    <p:sldId id="297" r:id="rId13"/>
    <p:sldId id="298" r:id="rId14"/>
    <p:sldId id="299" r:id="rId15"/>
    <p:sldId id="300" r:id="rId16"/>
    <p:sldId id="302" r:id="rId17"/>
    <p:sldId id="301" r:id="rId18"/>
    <p:sldId id="303" r:id="rId19"/>
    <p:sldId id="304" r:id="rId20"/>
    <p:sldId id="332" r:id="rId21"/>
    <p:sldId id="305" r:id="rId22"/>
    <p:sldId id="306" r:id="rId23"/>
    <p:sldId id="307" r:id="rId24"/>
    <p:sldId id="308" r:id="rId25"/>
    <p:sldId id="333" r:id="rId26"/>
    <p:sldId id="309" r:id="rId27"/>
    <p:sldId id="310" r:id="rId28"/>
    <p:sldId id="311" r:id="rId29"/>
    <p:sldId id="312" r:id="rId30"/>
    <p:sldId id="313" r:id="rId31"/>
    <p:sldId id="314" r:id="rId32"/>
    <p:sldId id="315" r:id="rId33"/>
    <p:sldId id="316" r:id="rId34"/>
    <p:sldId id="317" r:id="rId35"/>
    <p:sldId id="318" r:id="rId36"/>
    <p:sldId id="327" r:id="rId37"/>
    <p:sldId id="319" r:id="rId38"/>
    <p:sldId id="321" r:id="rId39"/>
    <p:sldId id="322" r:id="rId40"/>
    <p:sldId id="323" r:id="rId41"/>
    <p:sldId id="324" r:id="rId42"/>
    <p:sldId id="325" r:id="rId43"/>
    <p:sldId id="326" r:id="rId44"/>
    <p:sldId id="335" r:id="rId45"/>
    <p:sldId id="336" r:id="rId46"/>
    <p:sldId id="328" r:id="rId47"/>
    <p:sldId id="329" r:id="rId48"/>
    <p:sldId id="330" r:id="rId49"/>
    <p:sldId id="331" r:id="rId50"/>
    <p:sldId id="286" r:id="rId51"/>
    <p:sldId id="287" r:id="rId5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DBF"/>
    <a:srgbClr val="0047B0"/>
    <a:srgbClr val="00337E"/>
    <a:srgbClr val="FE0000"/>
    <a:srgbClr val="4F81BD"/>
    <a:srgbClr val="385D8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746" autoAdjust="0"/>
  </p:normalViewPr>
  <p:slideViewPr>
    <p:cSldViewPr>
      <p:cViewPr>
        <p:scale>
          <a:sx n="50" d="100"/>
          <a:sy n="50" d="100"/>
        </p:scale>
        <p:origin x="-1762"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24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3D21921-6AAF-4B97-9710-DFB857E140AD}" type="datetimeFigureOut">
              <a:rPr lang="it-IT" smtClean="0"/>
              <a:pPr/>
              <a:t>04/10/2016</a:t>
            </a:fld>
            <a:endParaRPr lang="it-IT"/>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81AE36F-BCD1-46F2-B6F3-BE0F8EF19293}" type="slidenum">
              <a:rPr lang="it-IT" smtClean="0"/>
              <a:pPr/>
              <a:t>‹#›</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1BE629E-4640-45D4-B18A-90025EC4FC9A}" type="datetimeFigureOut">
              <a:rPr lang="it-IT" smtClean="0"/>
              <a:pPr/>
              <a:t>04/10/2016</a:t>
            </a:fld>
            <a:endParaRPr lang="it-I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46CFA81-7354-4C61-8830-B1513A31D6BD}" type="slidenum">
              <a:rPr lang="it-IT" smtClean="0"/>
              <a:pPr/>
              <a:t>‹#›</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11</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12</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13</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14</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15</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16</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17</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18</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19</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20</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21</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22</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23</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24</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25</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26</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27</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28</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29</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30</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31</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32</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33</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34</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35</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36</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37</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38</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39</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40</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5</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41</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42</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43</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44</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45</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46</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47</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48</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49</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6</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7</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8</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9</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3671D25F-29A3-43AE-9805-D71EF19D492C}" type="slidenum">
              <a:rPr lang="it-IT" altLang="en-US"/>
              <a:pPr/>
              <a:t>10</a:t>
            </a:fld>
            <a:endParaRPr lang="it-IT" altLang="en-US"/>
          </a:p>
        </p:txBody>
      </p:sp>
      <p:sp>
        <p:nvSpPr>
          <p:cNvPr id="37891" name="Rectangle 2"/>
          <p:cNvSpPr>
            <a:spLocks noGrp="1" noRot="1" noChangeAspect="1" noChangeArrowheads="1" noTextEdit="1"/>
          </p:cNvSpPr>
          <p:nvPr>
            <p:ph type="sldImg"/>
          </p:nvPr>
        </p:nvSpPr>
        <p:spPr>
          <a:xfrm>
            <a:off x="919163" y="744538"/>
            <a:ext cx="4960937" cy="3722687"/>
          </a:xfrm>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15854C-FF27-4FD4-B085-A73A6C70BD66}" type="datetime1">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1CD481-1911-4DDB-A1C5-68A0CA20F2B8}" type="datetime1">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CCB6C6-6028-4DB0-BE49-DC3F98F1F1A0}" type="datetime1">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EA895-805E-44B8-929F-FF5FB3F9C18F}" type="datetime1">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B93EAE-F91A-4898-BD8F-A1A9393AB6CE}" type="datetime1">
              <a:rPr lang="en-US" smtClean="0"/>
              <a:pPr/>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F3C2E8-21A4-41F8-B745-277F62D64C77}" type="datetime1">
              <a:rPr lang="en-US" smtClean="0"/>
              <a:pPr/>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7BC782-96A1-48EA-83E7-722F8F34FDE5}" type="datetime1">
              <a:rPr lang="en-US" smtClean="0"/>
              <a:pPr/>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639642-7248-4070-9970-F9F73F225A1B}" type="datetime1">
              <a:rPr lang="en-US" smtClean="0"/>
              <a:pPr/>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1E3A2-2C67-46E8-ADAF-95BFA8FEAEB9}" type="datetime1">
              <a:rPr lang="en-US" smtClean="0"/>
              <a:pPr/>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BA834-29FF-46E4-A233-E1095076966F}" type="datetime1">
              <a:rPr lang="en-US" smtClean="0"/>
              <a:pPr/>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AF877A-E42C-4C6B-A475-F850B1129EB8}" type="datetime1">
              <a:rPr lang="en-US" smtClean="0"/>
              <a:pPr/>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34D2F-27D0-49B1-AE13-9DE7EDE1CC11}" type="datetime1">
              <a:rPr lang="en-US" smtClean="0"/>
              <a:pPr/>
              <a:t>10/4/2016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gif"/></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gif"/><Relationship Id="rId4" Type="http://schemas.openxmlformats.org/officeDocument/2006/relationships/image" Target="../media/image4.gif"/></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4.gif"/><Relationship Id="rId4" Type="http://schemas.openxmlformats.org/officeDocument/2006/relationships/image" Target="../media/image3.gif"/></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gif"/></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gif"/><Relationship Id="rId4" Type="http://schemas.openxmlformats.org/officeDocument/2006/relationships/image" Target="../media/image3.gi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1.gif"/><Relationship Id="rId4" Type="http://schemas.openxmlformats.org/officeDocument/2006/relationships/image" Target="../media/image3.gif"/></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5.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gif"/></Relationships>
</file>

<file path=ppt/slides/_rels/slide2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notesSlide" Target="../notesSlides/notesSlide25.xml"/><Relationship Id="rId7"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1.gif"/><Relationship Id="rId4" Type="http://schemas.openxmlformats.org/officeDocument/2006/relationships/image" Target="../media/image3.gif"/></Relationships>
</file>

<file path=ppt/slides/_rels/slide2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2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image" Target="../media/image1.gif"/><Relationship Id="rId4" Type="http://schemas.openxmlformats.org/officeDocument/2006/relationships/image" Target="../media/image3.gif"/></Relationships>
</file>

<file path=ppt/slides/_rels/slide3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gif"/><Relationship Id="rId5" Type="http://schemas.openxmlformats.org/officeDocument/2006/relationships/image" Target="../media/image3.gif"/><Relationship Id="rId4" Type="http://schemas.openxmlformats.org/officeDocument/2006/relationships/oleObject" Target="../embeddings/oleObject5.bin"/></Relationships>
</file>

<file path=ppt/slides/_rels/slide3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gif"/><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8.png"/><Relationship Id="rId7" Type="http://schemas.openxmlformats.org/officeDocument/2006/relationships/image" Target="../media/image30.pn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1.gif"/><Relationship Id="rId4" Type="http://schemas.openxmlformats.org/officeDocument/2006/relationships/image" Target="../media/image3.gif"/></Relationships>
</file>

<file path=ppt/slides/_rels/slide3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3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3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4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1.gif"/></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8.bin"/><Relationship Id="rId5" Type="http://schemas.openxmlformats.org/officeDocument/2006/relationships/image" Target="../media/image1.gif"/><Relationship Id="rId4" Type="http://schemas.openxmlformats.org/officeDocument/2006/relationships/image" Target="../media/image3.gif"/></Relationships>
</file>

<file path=ppt/slides/_rels/slide42.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3.gif"/><Relationship Id="rId3" Type="http://schemas.openxmlformats.org/officeDocument/2006/relationships/image" Target="../media/image1.gif"/><Relationship Id="rId7" Type="http://schemas.openxmlformats.org/officeDocument/2006/relationships/image" Target="../media/image38.png"/><Relationship Id="rId12" Type="http://schemas.openxmlformats.org/officeDocument/2006/relationships/image" Target="../media/image43.pn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37.png"/><Relationship Id="rId11" Type="http://schemas.openxmlformats.org/officeDocument/2006/relationships/image" Target="../media/image42.png"/><Relationship Id="rId5" Type="http://schemas.openxmlformats.org/officeDocument/2006/relationships/image" Target="../media/image36.png"/><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png"/></Relationships>
</file>

<file path=ppt/slides/_rels/slide43.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1.gif"/><Relationship Id="rId7" Type="http://schemas.openxmlformats.org/officeDocument/2006/relationships/image" Target="../media/image45.png"/><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49.png"/><Relationship Id="rId5" Type="http://schemas.openxmlformats.org/officeDocument/2006/relationships/image" Target="../media/image37.png"/><Relationship Id="rId10" Type="http://schemas.openxmlformats.org/officeDocument/2006/relationships/image" Target="../media/image48.png"/><Relationship Id="rId4" Type="http://schemas.openxmlformats.org/officeDocument/2006/relationships/image" Target="../media/image36.png"/><Relationship Id="rId9" Type="http://schemas.openxmlformats.org/officeDocument/2006/relationships/image" Target="../media/image47.png"/></Relationships>
</file>

<file path=ppt/slides/_rels/slide4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3.xm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4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9.bin"/><Relationship Id="rId5" Type="http://schemas.openxmlformats.org/officeDocument/2006/relationships/image" Target="../media/image1.gif"/><Relationship Id="rId4" Type="http://schemas.openxmlformats.org/officeDocument/2006/relationships/image" Target="../media/image3.gif"/></Relationships>
</file>

<file path=ppt/slides/_rels/slide4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4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4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1.gif"/><Relationship Id="rId4" Type="http://schemas.openxmlformats.org/officeDocument/2006/relationships/image" Target="../media/image4.gif"/></Relationships>
</file>

<file path=ppt/slides/_rels/slide5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gif"/><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gif"/></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371600"/>
            <a:ext cx="7772400" cy="1470025"/>
          </a:xfrm>
        </p:spPr>
        <p:txBody>
          <a:bodyPr>
            <a:normAutofit/>
          </a:bodyPr>
          <a:lstStyle/>
          <a:p>
            <a:r>
              <a:rPr lang="it-IT" sz="4800" cap="small" dirty="0" smtClean="0">
                <a:solidFill>
                  <a:srgbClr val="385D8A"/>
                </a:solidFill>
                <a:effectLst>
                  <a:outerShdw blurRad="38100" dist="38100" dir="2700000" algn="tl">
                    <a:srgbClr val="000000">
                      <a:alpha val="43137"/>
                    </a:srgbClr>
                  </a:outerShdw>
                </a:effectLst>
              </a:rPr>
              <a:t>Errori e Aritmetica Finita</a:t>
            </a:r>
            <a:endParaRPr lang="it-IT" sz="4800" cap="small" dirty="0">
              <a:solidFill>
                <a:srgbClr val="385D8A"/>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2"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9810" name="Picture 2" descr="http://science.closeupengineering.it/wp-content/uploads/2014/10/missile-sistema-binario-close-up-engineering1.jpg"/>
          <p:cNvPicPr>
            <a:picLocks noChangeAspect="1" noChangeArrowheads="1"/>
          </p:cNvPicPr>
          <p:nvPr/>
        </p:nvPicPr>
        <p:blipFill>
          <a:blip r:embed="rId3" cstate="print"/>
          <a:srcRect/>
          <a:stretch>
            <a:fillRect/>
          </a:stretch>
        </p:blipFill>
        <p:spPr bwMode="auto">
          <a:xfrm>
            <a:off x="5057914" y="4527917"/>
            <a:ext cx="4086086" cy="2330083"/>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Fonti di errore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562600"/>
          </a:xfrm>
        </p:spPr>
        <p:txBody>
          <a:bodyPr>
            <a:norm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Gli errori inerenti sono strettamente con-nessi sia all’intuito di chi formalizza, in ter-mini matematici, un fenomeno reale, sia all’abilità dello sperimentatore </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Gli errori di troncamento possono essere trattati con i metodi dell’Analisi Numerica</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Gli errori di arrotondamento dipendono, quasi esclusivamente, dallo strumento di calcolo che si ha a disposizione</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Valutazione rigorosa difficile, quando non im-possibile</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Indispensabile fornire dei metodi per stabilire la loro influenza sulla precisione dei risultati</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Fonti di errore </a:t>
            </a:r>
            <a:r>
              <a:rPr lang="it-IT" altLang="en-US" dirty="0" smtClean="0">
                <a:solidFill>
                  <a:srgbClr val="385D8A"/>
                </a:solidFill>
                <a:effectLst>
                  <a:outerShdw blurRad="38100" dist="38100" dir="2700000" algn="tl">
                    <a:srgbClr val="000000">
                      <a:alpha val="43137"/>
                    </a:srgbClr>
                  </a:outerShdw>
                </a:effectLst>
                <a:sym typeface="Symbol"/>
              </a:rPr>
              <a:t> 3</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È fondamentale assicurarsi che gli errori, in-trodotti nelle diverse fasi, siano dello stesso ordine di grandezza</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In altre parole, è inutile calcolare accuratamen-te la soluzione di un problema matematico derivante da una modellizzazione non accurata</a:t>
            </a:r>
          </a:p>
          <a:p>
            <a:pPr marL="720000" lvl="1" indent="-360000" algn="just">
              <a:spcBef>
                <a:spcPts val="0"/>
              </a:spcBef>
              <a:buBlip>
                <a:blip r:embed="rId3"/>
              </a:buBlip>
            </a:pPr>
            <a:r>
              <a:rPr lang="it-IT" dirty="0" smtClean="0">
                <a:solidFill>
                  <a:srgbClr val="002060"/>
                </a:solidFill>
                <a:effectLst>
                  <a:outerShdw blurRad="38100" dist="38100" dir="2700000" algn="tl">
                    <a:srgbClr val="000000">
                      <a:alpha val="43137"/>
                    </a:srgbClr>
                  </a:outerShdw>
                </a:effectLst>
              </a:rPr>
              <a:t>L’Analisi Numerica si occupa (anche) del  controllo degli errori numerici (di rappre-sentazione, di troncamento, di arrotonda-mento)</a:t>
            </a:r>
            <a:endParaRPr lang="it-IT"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19100" y="457200"/>
            <a:ext cx="55245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Errori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Ricapitolando, lo scopo dell’Analisi Numeri-ca consiste, genericamente, nel valutare </a:t>
            </a:r>
            <a:r>
              <a:rPr lang="it-IT" altLang="en-US" i="1" dirty="0" smtClean="0">
                <a:solidFill>
                  <a:srgbClr val="002060"/>
                </a:solidFill>
                <a:effectLst>
                  <a:outerShdw blurRad="38100" dist="38100" dir="2700000" algn="tl">
                    <a:srgbClr val="000000">
                      <a:alpha val="43137"/>
                    </a:srgbClr>
                  </a:outerShdw>
                </a:effectLst>
              </a:rPr>
              <a:t>numericamente</a:t>
            </a:r>
            <a:r>
              <a:rPr lang="it-IT" altLang="en-US" dirty="0" smtClean="0">
                <a:solidFill>
                  <a:srgbClr val="002060"/>
                </a:solidFill>
                <a:effectLst>
                  <a:outerShdw blurRad="38100" dist="38100" dir="2700000" algn="tl">
                    <a:srgbClr val="000000">
                      <a:alpha val="43137"/>
                    </a:srgbClr>
                  </a:outerShdw>
                </a:effectLst>
              </a:rPr>
              <a:t> la funzione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y=f</a:t>
            </a:r>
            <a:r>
              <a:rPr lang="it-IT" altLang="en-US" dirty="0" smtClean="0">
                <a:solidFill>
                  <a:srgbClr val="002060"/>
                </a:solidFill>
                <a:effectLst>
                  <a:outerShdw blurRad="38100" dist="38100" dir="2700000" algn="tl">
                    <a:srgbClr val="000000">
                      <a:alpha val="43137"/>
                    </a:srgbClr>
                  </a:outerShdw>
                </a:effectLst>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rPr>
              <a:t>), dove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rPr>
              <a:t> è il dato,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f</a:t>
            </a:r>
            <a:r>
              <a:rPr lang="it-IT" altLang="en-US" dirty="0" smtClean="0">
                <a:solidFill>
                  <a:srgbClr val="002060"/>
                </a:solidFill>
                <a:effectLst>
                  <a:outerShdw blurRad="38100" dist="38100" dir="2700000" algn="tl">
                    <a:srgbClr val="000000">
                      <a:alpha val="43137"/>
                    </a:srgbClr>
                  </a:outerShdw>
                </a:effectLst>
              </a:rPr>
              <a:t> è il modello matematico 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dirty="0" smtClean="0">
                <a:solidFill>
                  <a:srgbClr val="002060"/>
                </a:solidFill>
                <a:effectLst>
                  <a:outerShdw blurRad="38100" dist="38100" dir="2700000" algn="tl">
                    <a:srgbClr val="000000">
                      <a:alpha val="43137"/>
                    </a:srgbClr>
                  </a:outerShdw>
                </a:effectLst>
              </a:rPr>
              <a:t> rappresenta la soluzione al problema</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Picture 6" descr="220px-Function_machine2.svg.png"/>
          <p:cNvPicPr>
            <a:picLocks noChangeAspect="1"/>
          </p:cNvPicPr>
          <p:nvPr/>
        </p:nvPicPr>
        <p:blipFill>
          <a:blip r:embed="rId5" cstate="print"/>
          <a:stretch>
            <a:fillRect/>
          </a:stretch>
        </p:blipFill>
        <p:spPr>
          <a:xfrm>
            <a:off x="4191000" y="3352800"/>
            <a:ext cx="3048000" cy="3020291"/>
          </a:xfrm>
          <a:prstGeom prst="rect">
            <a:avLst/>
          </a:prstGeom>
        </p:spPr>
      </p:pic>
      <p:sp>
        <p:nvSpPr>
          <p:cNvPr id="8" name="Slide Number Placeholder 7"/>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19100" y="457200"/>
            <a:ext cx="55245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Errori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lnSpcReduction="10000"/>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Tuttavia…</a:t>
            </a:r>
          </a:p>
          <a:p>
            <a:pPr marL="1217250" lvl="2" indent="-457200" algn="just">
              <a:spcBef>
                <a:spcPts val="0"/>
              </a:spcBef>
              <a:buClr>
                <a:srgbClr val="002060"/>
              </a:buClr>
              <a:buSzPct val="100000"/>
              <a:buFont typeface="+mj-lt"/>
              <a:buAutoNum type="arabicParenR"/>
            </a:pPr>
            <a:r>
              <a:rPr lang="it-IT" altLang="en-US" dirty="0" smtClean="0">
                <a:solidFill>
                  <a:srgbClr val="002060"/>
                </a:solidFill>
                <a:effectLst>
                  <a:outerShdw blurRad="38100" dist="38100" dir="2700000" algn="tl">
                    <a:srgbClr val="000000">
                      <a:alpha val="43137"/>
                    </a:srgbClr>
                  </a:outerShdw>
                </a:effectLst>
              </a:rPr>
              <a:t>I dati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rPr>
              <a:t> sono generalmente affetti da </a:t>
            </a:r>
            <a:r>
              <a:rPr lang="it-IT" altLang="en-US" dirty="0" smtClean="0">
                <a:solidFill>
                  <a:srgbClr val="00B0F0"/>
                </a:solidFill>
                <a:effectLst>
                  <a:outerShdw blurRad="38100" dist="38100" dir="2700000" algn="tl">
                    <a:srgbClr val="000000">
                      <a:alpha val="43137"/>
                    </a:srgbClr>
                  </a:outerShdw>
                </a:effectLst>
              </a:rPr>
              <a:t>errori di misura e/o di rappresentazione</a:t>
            </a:r>
            <a:r>
              <a:rPr lang="it-IT" altLang="en-US" dirty="0" smtClean="0">
                <a:solidFill>
                  <a:srgbClr val="002060"/>
                </a:solidFill>
                <a:effectLst>
                  <a:outerShdw blurRad="38100" dist="38100" dir="2700000" algn="tl">
                    <a:srgbClr val="000000">
                      <a:alpha val="43137"/>
                    </a:srgbClr>
                  </a:outerShdw>
                </a:effectLst>
              </a:rPr>
              <a:t>  </a:t>
            </a:r>
            <a:r>
              <a:rPr lang="it-IT" altLang="en-US" dirty="0" smtClean="0">
                <a:solidFill>
                  <a:srgbClr val="002060"/>
                </a:solidFill>
                <a:effectLst>
                  <a:outerShdw blurRad="38100" dist="38100" dir="2700000" algn="tl">
                    <a:srgbClr val="000000">
                      <a:alpha val="43137"/>
                    </a:srgbClr>
                  </a:outerShdw>
                </a:effectLst>
                <a:sym typeface="Symbol"/>
              </a:rPr>
              <a:t> si usa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dirty="0" smtClean="0">
                <a:solidFill>
                  <a:srgbClr val="002060"/>
                </a:solidFill>
                <a:effectLst>
                  <a:outerShdw blurRad="38100" dist="38100" dir="2700000" algn="tl">
                    <a:srgbClr val="000000">
                      <a:alpha val="43137"/>
                    </a:srgbClr>
                  </a:outerShdw>
                </a:effectLst>
                <a:sym typeface="Symbol"/>
              </a:rPr>
              <a:t></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p>
          <a:p>
            <a:pPr marL="1217250" lvl="2" indent="-457200" algn="just">
              <a:spcBef>
                <a:spcPts val="0"/>
              </a:spcBef>
              <a:buClr>
                <a:srgbClr val="002060"/>
              </a:buClr>
              <a:buSzPct val="100000"/>
              <a:buFont typeface="+mj-lt"/>
              <a:buAutoNum type="arabicParenR"/>
            </a:pPr>
            <a:r>
              <a:rPr lang="it-IT" altLang="en-US" dirty="0" smtClean="0">
                <a:solidFill>
                  <a:srgbClr val="002060"/>
                </a:solidFill>
                <a:effectLst>
                  <a:outerShdw blurRad="38100" dist="38100" dir="2700000" algn="tl">
                    <a:srgbClr val="000000">
                      <a:alpha val="43137"/>
                    </a:srgbClr>
                  </a:outerShdw>
                </a:effectLst>
                <a:sym typeface="Symbol"/>
              </a:rPr>
              <a:t>Anziché calcolare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f,</a:t>
            </a:r>
            <a:r>
              <a:rPr lang="it-IT" altLang="en-US" dirty="0" smtClean="0">
                <a:solidFill>
                  <a:srgbClr val="002060"/>
                </a:solidFill>
                <a:effectLst>
                  <a:outerShdw blurRad="38100" dist="38100" dir="2700000" algn="tl">
                    <a:srgbClr val="000000">
                      <a:alpha val="43137"/>
                    </a:srgbClr>
                  </a:outerShdw>
                </a:effectLst>
                <a:sym typeface="Symbol"/>
              </a:rPr>
              <a:t> si calcola una sua appros-simazione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g</a:t>
            </a:r>
            <a:r>
              <a:rPr lang="it-IT" altLang="en-US" dirty="0" smtClean="0">
                <a:solidFill>
                  <a:srgbClr val="002060"/>
                </a:solidFill>
                <a:effectLst>
                  <a:outerShdw blurRad="38100" dist="38100" dir="2700000" algn="tl">
                    <a:srgbClr val="000000">
                      <a:alpha val="43137"/>
                    </a:srgbClr>
                  </a:outerShdw>
                </a:effectLst>
                <a:sym typeface="Symbol"/>
              </a:rPr>
              <a:t>, ottenuta in un numero finito di passi  </a:t>
            </a:r>
            <a:r>
              <a:rPr lang="it-IT" altLang="en-US" dirty="0" smtClean="0">
                <a:solidFill>
                  <a:srgbClr val="00B0F0"/>
                </a:solidFill>
                <a:effectLst>
                  <a:outerShdw blurRad="38100" dist="38100" dir="2700000" algn="tl">
                    <a:srgbClr val="000000">
                      <a:alpha val="43137"/>
                    </a:srgbClr>
                  </a:outerShdw>
                </a:effectLst>
                <a:sym typeface="Symbol"/>
              </a:rPr>
              <a:t>errore analitico o </a:t>
            </a:r>
            <a:r>
              <a:rPr lang="it-IT" altLang="en-US" dirty="0" smtClean="0">
                <a:solidFill>
                  <a:srgbClr val="00B0F0"/>
                </a:solidFill>
                <a:effectLst>
                  <a:outerShdw blurRad="38100" dist="38100" dir="2700000" algn="tl">
                    <a:srgbClr val="000000">
                      <a:alpha val="43137"/>
                    </a:srgbClr>
                  </a:outerShdw>
                </a:effectLst>
              </a:rPr>
              <a:t>di troncamento</a:t>
            </a:r>
          </a:p>
          <a:p>
            <a:pPr marL="1217250" lvl="2" indent="-457200" algn="just">
              <a:spcBef>
                <a:spcPts val="0"/>
              </a:spcBef>
              <a:buClr>
                <a:srgbClr val="002060"/>
              </a:buClr>
              <a:buSzPct val="100000"/>
              <a:buFont typeface="+mj-lt"/>
              <a:buAutoNum type="arabicParenR"/>
            </a:pPr>
            <a:r>
              <a:rPr lang="it-IT" altLang="en-US" dirty="0" smtClean="0">
                <a:solidFill>
                  <a:srgbClr val="002060"/>
                </a:solidFill>
                <a:effectLst>
                  <a:outerShdw blurRad="38100" dist="38100" dir="2700000" algn="tl">
                    <a:srgbClr val="000000">
                      <a:alpha val="43137"/>
                    </a:srgbClr>
                  </a:outerShdw>
                </a:effectLst>
              </a:rPr>
              <a:t>Il calcolo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g</a:t>
            </a:r>
            <a:r>
              <a:rPr lang="it-IT" altLang="en-US" dirty="0" smtClean="0">
                <a:solidFill>
                  <a:srgbClr val="002060"/>
                </a:solidFill>
                <a:effectLst>
                  <a:outerShdw blurRad="38100" dist="38100" dir="2700000" algn="tl">
                    <a:srgbClr val="000000">
                      <a:alpha val="43137"/>
                    </a:srgbClr>
                  </a:outerShdw>
                </a:effectLst>
              </a:rPr>
              <a:t> viene effettuato tramite l’esecu-zione di un programma, ottenendo un’appros-simazione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g</a:t>
            </a:r>
            <a:r>
              <a:rPr lang="it-IT" altLang="en-US" dirty="0" smtClean="0">
                <a:solidFill>
                  <a:srgbClr val="002060"/>
                </a:solidFill>
                <a:effectLst>
                  <a:outerShdw blurRad="38100" dist="38100" dir="2700000" algn="tl">
                    <a:srgbClr val="000000">
                      <a:alpha val="43137"/>
                    </a:srgbClr>
                  </a:outerShdw>
                </a:effectLst>
              </a:rPr>
              <a:t> </a:t>
            </a:r>
            <a:r>
              <a:rPr lang="it-IT" altLang="en-US" dirty="0" smtClean="0">
                <a:solidFill>
                  <a:srgbClr val="002060"/>
                </a:solidFill>
                <a:effectLst>
                  <a:outerShdw blurRad="38100" dist="38100" dir="2700000" algn="tl">
                    <a:srgbClr val="000000">
                      <a:alpha val="43137"/>
                    </a:srgbClr>
                  </a:outerShdw>
                </a:effectLst>
                <a:sym typeface="Symbol"/>
              </a:rPr>
              <a:t> </a:t>
            </a:r>
            <a:r>
              <a:rPr lang="it-IT" altLang="en-US" dirty="0" smtClean="0">
                <a:solidFill>
                  <a:srgbClr val="00B0F0"/>
                </a:solidFill>
                <a:effectLst>
                  <a:outerShdw blurRad="38100" dist="38100" dir="2700000" algn="tl">
                    <a:srgbClr val="000000">
                      <a:alpha val="43137"/>
                    </a:srgbClr>
                  </a:outerShdw>
                </a:effectLst>
              </a:rPr>
              <a:t>errore algoritmico o di arroton</a:t>
            </a:r>
            <a:r>
              <a:rPr lang="it-IT" altLang="en-US" dirty="0" smtClean="0">
                <a:solidFill>
                  <a:srgbClr val="002060"/>
                </a:solidFill>
                <a:effectLst>
                  <a:outerShdw blurRad="38100" dist="38100" dir="2700000" algn="tl">
                    <a:srgbClr val="000000">
                      <a:alpha val="43137"/>
                    </a:srgbClr>
                  </a:outerShdw>
                </a:effectLst>
              </a:rPr>
              <a:t>-</a:t>
            </a:r>
            <a:r>
              <a:rPr lang="it-IT" altLang="en-US" dirty="0" smtClean="0">
                <a:solidFill>
                  <a:srgbClr val="00B0F0"/>
                </a:solidFill>
                <a:effectLst>
                  <a:outerShdw blurRad="38100" dist="38100" dir="2700000" algn="tl">
                    <a:srgbClr val="000000">
                      <a:alpha val="43137"/>
                    </a:srgbClr>
                  </a:outerShdw>
                </a:effectLst>
              </a:rPr>
              <a:t>damento</a:t>
            </a:r>
            <a:r>
              <a:rPr lang="it-IT" altLang="en-US" dirty="0" smtClean="0">
                <a:solidFill>
                  <a:srgbClr val="002060"/>
                </a:solidFill>
                <a:effectLst>
                  <a:outerShdw blurRad="38100" dist="38100" dir="2700000" algn="tl">
                    <a:srgbClr val="000000">
                      <a:alpha val="43137"/>
                    </a:srgbClr>
                  </a:outerShdw>
                </a:effectLst>
              </a:rPr>
              <a:t>, dovuto alla rappresentazione ed alle operazioni in aritmetica finita (propagazione dell’errore)</a:t>
            </a:r>
          </a:p>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Invece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f</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dirty="0" smtClean="0">
                <a:solidFill>
                  <a:srgbClr val="002060"/>
                </a:solidFill>
                <a:effectLst>
                  <a:outerShdw blurRad="38100" dist="38100" dir="2700000" algn="tl">
                    <a:srgbClr val="000000">
                      <a:alpha val="43137"/>
                    </a:srgbClr>
                  </a:outerShdw>
                </a:effectLst>
              </a:rPr>
              <a:t> si ottiene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g</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endPar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Box 7"/>
          <p:cNvSpPr txBox="1"/>
          <p:nvPr/>
        </p:nvSpPr>
        <p:spPr>
          <a:xfrm>
            <a:off x="6096000" y="5177135"/>
            <a:ext cx="457200" cy="461665"/>
          </a:xfrm>
          <a:prstGeom prst="rect">
            <a:avLst/>
          </a:prstGeom>
          <a:noFill/>
        </p:spPr>
        <p:txBody>
          <a:bodyPr wrap="square" rtlCol="0">
            <a:spAutoFit/>
          </a:bodyPr>
          <a:lstStyle/>
          <a:p>
            <a:r>
              <a:rPr lang="it-IT" sz="2400" dirty="0" smtClean="0">
                <a:solidFill>
                  <a:srgbClr val="002060"/>
                </a:solidFill>
                <a:sym typeface="Symbol"/>
              </a:rPr>
              <a:t></a:t>
            </a:r>
            <a:endParaRPr lang="it-IT" sz="2400" dirty="0">
              <a:solidFill>
                <a:srgbClr val="002060"/>
              </a:solidFill>
            </a:endParaRPr>
          </a:p>
        </p:txBody>
      </p:sp>
      <p:sp>
        <p:nvSpPr>
          <p:cNvPr id="9" name="TextBox 8"/>
          <p:cNvSpPr txBox="1"/>
          <p:nvPr/>
        </p:nvSpPr>
        <p:spPr>
          <a:xfrm>
            <a:off x="4233600" y="3834000"/>
            <a:ext cx="457200" cy="461665"/>
          </a:xfrm>
          <a:prstGeom prst="rect">
            <a:avLst/>
          </a:prstGeom>
          <a:noFill/>
        </p:spPr>
        <p:txBody>
          <a:bodyPr wrap="square" rtlCol="0">
            <a:spAutoFit/>
          </a:bodyPr>
          <a:lstStyle/>
          <a:p>
            <a:r>
              <a:rPr lang="it-IT" sz="2400" dirty="0" smtClean="0">
                <a:solidFill>
                  <a:srgbClr val="002060"/>
                </a:solidFill>
                <a:sym typeface="Symbol"/>
              </a:rPr>
              <a:t></a:t>
            </a:r>
            <a:endParaRPr lang="it-IT" sz="2400" dirty="0">
              <a:solidFill>
                <a:srgbClr val="002060"/>
              </a:solidFill>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13</a:t>
            </a:fld>
            <a:endParaRPr lang="en-US"/>
          </a:p>
        </p:txBody>
      </p:sp>
      <p:sp>
        <p:nvSpPr>
          <p:cNvPr id="10" name="TextBox 9"/>
          <p:cNvSpPr txBox="1"/>
          <p:nvPr/>
        </p:nvSpPr>
        <p:spPr>
          <a:xfrm>
            <a:off x="6477000" y="5177135"/>
            <a:ext cx="457200" cy="461665"/>
          </a:xfrm>
          <a:prstGeom prst="rect">
            <a:avLst/>
          </a:prstGeom>
          <a:noFill/>
        </p:spPr>
        <p:txBody>
          <a:bodyPr wrap="square" rtlCol="0">
            <a:spAutoFit/>
          </a:bodyPr>
          <a:lstStyle/>
          <a:p>
            <a:r>
              <a:rPr lang="it-IT" sz="2400" dirty="0" smtClean="0">
                <a:solidFill>
                  <a:srgbClr val="002060"/>
                </a:solidFill>
                <a:sym typeface="Symbol"/>
              </a:rPr>
              <a:t></a:t>
            </a:r>
            <a:endParaRPr lang="it-IT" sz="2400" dirty="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19300" y="304800"/>
            <a:ext cx="3543300" cy="1008063"/>
          </a:xfrm>
        </p:spPr>
        <p:txBody>
          <a:bodyPr>
            <a:normAutofit fontScale="90000"/>
          </a:bodyPr>
          <a:lstStyle/>
          <a:p>
            <a:pPr algn="l" eaLnBrk="1" hangingPunct="1"/>
            <a:r>
              <a:rPr lang="it-IT" altLang="en-US" sz="4900" dirty="0" smtClean="0">
                <a:solidFill>
                  <a:srgbClr val="385D8A"/>
                </a:solidFill>
                <a:effectLst>
                  <a:outerShdw blurRad="38100" dist="38100" dir="2700000" algn="tl">
                    <a:srgbClr val="000000">
                      <a:alpha val="43137"/>
                    </a:srgbClr>
                  </a:outerShdw>
                </a:effectLst>
              </a:rPr>
              <a:t>Errori </a:t>
            </a:r>
            <a:r>
              <a:rPr lang="it-IT" altLang="en-US" dirty="0" smtClean="0">
                <a:solidFill>
                  <a:srgbClr val="385D8A"/>
                </a:solidFill>
                <a:effectLst>
                  <a:outerShdw blurRad="38100" dist="38100" dir="2700000" algn="tl">
                    <a:srgbClr val="000000">
                      <a:alpha val="43137"/>
                    </a:srgbClr>
                  </a:outerShdw>
                </a:effectLst>
                <a:sym typeface="Symbol"/>
              </a:rPr>
              <a:t/>
            </a:r>
            <a:br>
              <a:rPr lang="it-IT" altLang="en-US" dirty="0" smtClean="0">
                <a:solidFill>
                  <a:srgbClr val="385D8A"/>
                </a:solidFill>
                <a:effectLst>
                  <a:outerShdw blurRad="38100" dist="38100" dir="2700000" algn="tl">
                    <a:srgbClr val="000000">
                      <a:alpha val="43137"/>
                    </a:srgbClr>
                  </a:outerShdw>
                </a:effectLst>
                <a:sym typeface="Symbol"/>
              </a:rPr>
            </a:br>
            <a:r>
              <a:rPr lang="it-IT" altLang="en-US" dirty="0" smtClean="0">
                <a:solidFill>
                  <a:srgbClr val="385D8A"/>
                </a:solidFill>
                <a:effectLst>
                  <a:outerShdw blurRad="38100" dist="38100" dir="2700000" algn="tl">
                    <a:srgbClr val="000000">
                      <a:alpha val="43137"/>
                    </a:srgbClr>
                  </a:outerShdw>
                </a:effectLst>
                <a:sym typeface="Symbol"/>
              </a:rPr>
              <a:t>Definizioni</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4478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Data una grandezza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rPr>
              <a:t> ed una sua rappre-sentazione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rPr>
              <a:t>, si definiscono, rispettivamen-te, </a:t>
            </a:r>
            <a:r>
              <a:rPr lang="it-IT" altLang="en-US" dirty="0" smtClean="0">
                <a:solidFill>
                  <a:srgbClr val="00B0F0"/>
                </a:solidFill>
                <a:effectLst>
                  <a:outerShdw blurRad="38100" dist="38100" dir="2700000" algn="tl">
                    <a:srgbClr val="000000">
                      <a:alpha val="43137"/>
                    </a:srgbClr>
                  </a:outerShdw>
                </a:effectLst>
              </a:rPr>
              <a:t>errore assoluto </a:t>
            </a:r>
            <a:r>
              <a:rPr lang="it-IT" altLang="en-US" dirty="0" smtClean="0">
                <a:solidFill>
                  <a:srgbClr val="002060"/>
                </a:solidFill>
                <a:effectLst>
                  <a:outerShdw blurRad="38100" dist="38100" dir="2700000" algn="tl">
                    <a:srgbClr val="000000">
                      <a:alpha val="43137"/>
                    </a:srgbClr>
                  </a:outerShdw>
                </a:effectLst>
              </a:rPr>
              <a:t>ed </a:t>
            </a:r>
            <a:r>
              <a:rPr lang="it-IT" altLang="en-US" dirty="0" smtClean="0">
                <a:solidFill>
                  <a:srgbClr val="00B0F0"/>
                </a:solidFill>
                <a:effectLst>
                  <a:outerShdw blurRad="38100" dist="38100" dir="2700000" algn="tl">
                    <a:srgbClr val="000000">
                      <a:alpha val="43137"/>
                    </a:srgbClr>
                  </a:outerShdw>
                </a:effectLst>
              </a:rPr>
              <a:t>errore relativo </a:t>
            </a:r>
            <a:r>
              <a:rPr lang="it-IT" altLang="en-US" dirty="0" smtClean="0">
                <a:solidFill>
                  <a:srgbClr val="002060"/>
                </a:solidFill>
                <a:effectLst>
                  <a:outerShdw blurRad="38100" dist="38100" dir="2700000" algn="tl">
                    <a:srgbClr val="000000">
                      <a:alpha val="43137"/>
                    </a:srgbClr>
                  </a:outerShdw>
                </a:effectLst>
              </a:rPr>
              <a:t>le quantità</a:t>
            </a:r>
          </a:p>
          <a:p>
            <a:pPr marL="1120050" lvl="2" indent="-360000" algn="just">
              <a:spcBef>
                <a:spcPts val="0"/>
              </a:spcBef>
              <a:buSzPct val="80000"/>
              <a:buBlip>
                <a:blip r:embed="rId4"/>
              </a:buBlip>
            </a:pP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800"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 |</a:t>
            </a:r>
            <a:r>
              <a:rPr lang="it-IT" altLang="en-US" sz="2800"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800"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p>
          <a:p>
            <a:pPr marL="1120050" lvl="2" indent="-360000" algn="just">
              <a:spcBef>
                <a:spcPts val="0"/>
              </a:spcBef>
              <a:buSzPct val="80000"/>
              <a:buBlip>
                <a:blip r:embed="rId4"/>
              </a:buBlip>
            </a:pP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800" i="1" baseline="-250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 </a:t>
            </a:r>
            <a:r>
              <a:rPr lang="it-IT" altLang="en-US" sz="2800"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800"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altLang="en-US" sz="2800"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p>
          <a:p>
            <a:pPr marL="720000" lvl="1" indent="-360000" algn="just">
              <a:spcBef>
                <a:spcPts val="0"/>
              </a:spcBef>
              <a:buClr>
                <a:srgbClr val="004DBF"/>
              </a:buClr>
              <a:buSzPct val="100000"/>
              <a:buFont typeface="Wingdings" pitchFamily="2" charset="2"/>
              <a:buChar char="ð"/>
            </a:pPr>
            <a:r>
              <a:rPr lang="it-IT" altLang="en-US" dirty="0" smtClean="0">
                <a:solidFill>
                  <a:srgbClr val="00B0F0"/>
                </a:solidFill>
                <a:effectLst>
                  <a:outerShdw blurRad="38100" dist="38100" dir="2700000" algn="tl">
                    <a:srgbClr val="000000">
                      <a:alpha val="43137"/>
                    </a:srgbClr>
                  </a:outerShdw>
                </a:effectLst>
                <a:cs typeface="Times New Roman" pitchFamily="18" charset="0"/>
                <a:sym typeface="Symbol"/>
              </a:rPr>
              <a:t>Errore analitico relativo</a:t>
            </a:r>
          </a:p>
          <a:p>
            <a:pPr marL="720000" lvl="1" indent="-360000" algn="just">
              <a:spcBef>
                <a:spcPts val="0"/>
              </a:spcBef>
              <a:buClr>
                <a:srgbClr val="004DBF"/>
              </a:buClr>
              <a:buSzPct val="100000"/>
              <a:buFont typeface="Wingdings" pitchFamily="2" charset="2"/>
              <a:buChar char="ð"/>
            </a:pPr>
            <a:endParaRPr lang="it-IT" altLang="en-US" dirty="0" smtClean="0">
              <a:solidFill>
                <a:srgbClr val="00B0F0"/>
              </a:solidFill>
              <a:effectLst>
                <a:outerShdw blurRad="38100" dist="38100" dir="2700000" algn="tl">
                  <a:srgbClr val="000000">
                    <a:alpha val="43137"/>
                  </a:srgbClr>
                </a:outerShdw>
              </a:effectLst>
              <a:cs typeface="Times New Roman" pitchFamily="18" charset="0"/>
              <a:sym typeface="Symbol"/>
            </a:endParaRPr>
          </a:p>
          <a:p>
            <a:pPr marL="720000" lvl="1" indent="-360000" algn="just">
              <a:spcBef>
                <a:spcPts val="0"/>
              </a:spcBef>
              <a:buClr>
                <a:srgbClr val="004DBF"/>
              </a:buClr>
              <a:buSzPct val="100000"/>
              <a:buFont typeface="Wingdings" pitchFamily="2" charset="2"/>
              <a:buChar char="ð"/>
            </a:pPr>
            <a:endParaRPr lang="it-IT" altLang="en-US" dirty="0" smtClean="0">
              <a:solidFill>
                <a:srgbClr val="00B0F0"/>
              </a:solidFill>
              <a:effectLst>
                <a:outerShdw blurRad="38100" dist="38100" dir="2700000" algn="tl">
                  <a:srgbClr val="000000">
                    <a:alpha val="43137"/>
                  </a:srgbClr>
                </a:outerShdw>
              </a:effectLst>
              <a:cs typeface="Times New Roman" pitchFamily="18" charset="0"/>
              <a:sym typeface="Symbol"/>
            </a:endParaRPr>
          </a:p>
          <a:p>
            <a:pPr marL="720000" lvl="1" indent="-360000" algn="just">
              <a:spcBef>
                <a:spcPts val="0"/>
              </a:spcBef>
              <a:buClr>
                <a:srgbClr val="004DBF"/>
              </a:buClr>
              <a:buSzPct val="100000"/>
              <a:buFont typeface="Wingdings" pitchFamily="2" charset="2"/>
              <a:buChar char="ð"/>
            </a:pPr>
            <a:r>
              <a:rPr lang="it-IT" altLang="en-US" dirty="0" smtClean="0">
                <a:solidFill>
                  <a:srgbClr val="00B0F0"/>
                </a:solidFill>
                <a:effectLst>
                  <a:outerShdw blurRad="38100" dist="38100" dir="2700000" algn="tl">
                    <a:srgbClr val="000000">
                      <a:alpha val="43137"/>
                    </a:srgbClr>
                  </a:outerShdw>
                </a:effectLst>
                <a:cs typeface="Times New Roman" pitchFamily="18" charset="0"/>
                <a:sym typeface="Symbol"/>
              </a:rPr>
              <a:t>Errore di algoritmico relativo</a:t>
            </a:r>
          </a:p>
          <a:p>
            <a:pPr marL="720000" lvl="1" indent="-360000" algn="just">
              <a:spcBef>
                <a:spcPts val="0"/>
              </a:spcBef>
              <a:buSzPct val="80000"/>
              <a:buBlip>
                <a:blip r:embed="rId4"/>
              </a:buBlip>
            </a:pPr>
            <a:endParaRPr lang="it-IT" alt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extBox 9"/>
          <p:cNvSpPr txBox="1"/>
          <p:nvPr/>
        </p:nvSpPr>
        <p:spPr>
          <a:xfrm>
            <a:off x="3492000" y="3060000"/>
            <a:ext cx="457200" cy="461665"/>
          </a:xfrm>
          <a:prstGeom prst="rect">
            <a:avLst/>
          </a:prstGeom>
          <a:noFill/>
        </p:spPr>
        <p:txBody>
          <a:bodyPr wrap="square" rtlCol="0">
            <a:spAutoFit/>
          </a:bodyPr>
          <a:lstStyle/>
          <a:p>
            <a:r>
              <a:rPr lang="it-IT" sz="2400" dirty="0" smtClean="0">
                <a:solidFill>
                  <a:srgbClr val="004DBF"/>
                </a:solidFill>
                <a:sym typeface="Symbol"/>
              </a:rPr>
              <a:t></a:t>
            </a:r>
            <a:endParaRPr lang="it-IT" sz="2400" dirty="0">
              <a:solidFill>
                <a:srgbClr val="004DBF"/>
              </a:solidFill>
            </a:endParaRPr>
          </a:p>
        </p:txBody>
      </p:sp>
      <p:sp>
        <p:nvSpPr>
          <p:cNvPr id="11" name="TextBox 10"/>
          <p:cNvSpPr txBox="1"/>
          <p:nvPr/>
        </p:nvSpPr>
        <p:spPr>
          <a:xfrm>
            <a:off x="4068000" y="1764000"/>
            <a:ext cx="457200" cy="461665"/>
          </a:xfrm>
          <a:prstGeom prst="rect">
            <a:avLst/>
          </a:prstGeom>
          <a:noFill/>
        </p:spPr>
        <p:txBody>
          <a:bodyPr wrap="square" rtlCol="0">
            <a:spAutoFit/>
          </a:bodyPr>
          <a:lstStyle/>
          <a:p>
            <a:r>
              <a:rPr lang="it-IT" sz="2400" dirty="0" smtClean="0">
                <a:solidFill>
                  <a:srgbClr val="002060"/>
                </a:solidFill>
                <a:sym typeface="Symbol"/>
              </a:rPr>
              <a:t></a:t>
            </a:r>
            <a:endParaRPr lang="it-IT" sz="2400" dirty="0">
              <a:solidFill>
                <a:srgbClr val="002060"/>
              </a:solidFill>
            </a:endParaRPr>
          </a:p>
        </p:txBody>
      </p:sp>
      <p:pic>
        <p:nvPicPr>
          <p:cNvPr id="63491" name="Picture 3"/>
          <p:cNvPicPr>
            <a:picLocks noChangeAspect="1" noChangeArrowheads="1"/>
          </p:cNvPicPr>
          <p:nvPr/>
        </p:nvPicPr>
        <p:blipFill>
          <a:blip r:embed="rId6" cstate="print"/>
          <a:srcRect/>
          <a:stretch>
            <a:fillRect/>
          </a:stretch>
        </p:blipFill>
        <p:spPr bwMode="auto">
          <a:xfrm>
            <a:off x="4876800" y="5686425"/>
            <a:ext cx="2238375" cy="1019175"/>
          </a:xfrm>
          <a:prstGeom prst="rect">
            <a:avLst/>
          </a:prstGeom>
          <a:noFill/>
          <a:ln w="9525">
            <a:noFill/>
            <a:miter lim="800000"/>
            <a:headEnd/>
            <a:tailEnd/>
          </a:ln>
        </p:spPr>
      </p:pic>
      <p:pic>
        <p:nvPicPr>
          <p:cNvPr id="63492" name="Picture 4"/>
          <p:cNvPicPr>
            <a:picLocks noChangeAspect="1" noChangeArrowheads="1"/>
          </p:cNvPicPr>
          <p:nvPr/>
        </p:nvPicPr>
        <p:blipFill>
          <a:blip r:embed="rId7" cstate="print"/>
          <a:srcRect/>
          <a:stretch>
            <a:fillRect/>
          </a:stretch>
        </p:blipFill>
        <p:spPr bwMode="auto">
          <a:xfrm>
            <a:off x="4800600" y="4410075"/>
            <a:ext cx="1962150" cy="923925"/>
          </a:xfrm>
          <a:prstGeom prst="rect">
            <a:avLst/>
          </a:prstGeom>
          <a:noFill/>
          <a:ln w="9525">
            <a:noFill/>
            <a:miter lim="800000"/>
            <a:headEnd/>
            <a:tailEnd/>
          </a:ln>
        </p:spPr>
      </p:pic>
      <p:sp>
        <p:nvSpPr>
          <p:cNvPr id="12" name="Slide Number Placeholder 11"/>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457200"/>
            <a:ext cx="7620000" cy="855663"/>
          </a:xfrm>
        </p:spPr>
        <p:txBody>
          <a:bodyPr>
            <a:normAutofit/>
          </a:bodyPr>
          <a:lstStyle/>
          <a:p>
            <a:pPr eaLnBrk="1" hangingPunct="1"/>
            <a:r>
              <a:rPr lang="it-IT" altLang="en-US" sz="4000" dirty="0" smtClean="0">
                <a:solidFill>
                  <a:srgbClr val="385D8A"/>
                </a:solidFill>
                <a:effectLst>
                  <a:outerShdw blurRad="38100" dist="38100" dir="2700000" algn="tl">
                    <a:srgbClr val="000000">
                      <a:alpha val="43137"/>
                    </a:srgbClr>
                  </a:outerShdw>
                </a:effectLst>
              </a:rPr>
              <a:t>La rappresentazione dei numeri </a:t>
            </a:r>
            <a:r>
              <a:rPr lang="it-IT" altLang="en-US" sz="4000" dirty="0" smtClean="0">
                <a:solidFill>
                  <a:srgbClr val="385D8A"/>
                </a:solidFill>
                <a:effectLst>
                  <a:outerShdw blurRad="38100" dist="38100" dir="2700000" algn="tl">
                    <a:srgbClr val="000000">
                      <a:alpha val="43137"/>
                    </a:srgbClr>
                  </a:outerShdw>
                </a:effectLst>
                <a:sym typeface="Symbol"/>
              </a:rPr>
              <a:t> 1</a:t>
            </a:r>
            <a:endParaRPr lang="it-IT" altLang="en-US" sz="4000"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it-IT" dirty="0" smtClean="0">
                <a:solidFill>
                  <a:srgbClr val="002060"/>
                </a:solidFill>
                <a:effectLst>
                  <a:outerShdw blurRad="38100" dist="38100" dir="2700000" algn="tl">
                    <a:srgbClr val="000000">
                      <a:alpha val="43137"/>
                    </a:srgbClr>
                  </a:outerShdw>
                </a:effectLst>
              </a:rPr>
              <a:t>Il sistema di numerazione decimale è </a:t>
            </a:r>
            <a:r>
              <a:rPr lang="it-IT" altLang="it-IT" i="1" dirty="0" smtClean="0">
                <a:solidFill>
                  <a:srgbClr val="FF0000"/>
                </a:solidFill>
                <a:effectLst>
                  <a:outerShdw blurRad="38100" dist="38100" dir="2700000" algn="tl">
                    <a:srgbClr val="000000">
                      <a:alpha val="43137"/>
                    </a:srgbClr>
                  </a:outerShdw>
                </a:effectLst>
              </a:rPr>
              <a:t>posi</a:t>
            </a:r>
            <a:r>
              <a:rPr lang="it-IT" altLang="it-IT" dirty="0" smtClean="0">
                <a:solidFill>
                  <a:srgbClr val="002060"/>
                </a:solidFill>
                <a:effectLst>
                  <a:outerShdw blurRad="38100" dist="38100" dir="2700000" algn="tl">
                    <a:srgbClr val="000000">
                      <a:alpha val="43137"/>
                    </a:srgbClr>
                  </a:outerShdw>
                </a:effectLst>
              </a:rPr>
              <a:t>-</a:t>
            </a:r>
            <a:r>
              <a:rPr lang="it-IT" altLang="it-IT" i="1" dirty="0" smtClean="0">
                <a:solidFill>
                  <a:srgbClr val="FF0000"/>
                </a:solidFill>
                <a:effectLst>
                  <a:outerShdw blurRad="38100" dist="38100" dir="2700000" algn="tl">
                    <a:srgbClr val="000000">
                      <a:alpha val="43137"/>
                    </a:srgbClr>
                  </a:outerShdw>
                </a:effectLst>
              </a:rPr>
              <a:t>zionale</a:t>
            </a:r>
            <a:r>
              <a:rPr lang="it-IT" altLang="it-IT" dirty="0" smtClean="0">
                <a:solidFill>
                  <a:srgbClr val="002060"/>
                </a:solidFill>
                <a:effectLst>
                  <a:outerShdw blurRad="38100" dist="38100" dir="2700000" algn="tl">
                    <a:srgbClr val="000000">
                      <a:alpha val="43137"/>
                    </a:srgbClr>
                  </a:outerShdw>
                </a:effectLst>
              </a:rPr>
              <a:t> ed è basato sull’alfabeto a dieci cifre </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{0,1,2,3,4,5,6,7,8,9} </a:t>
            </a:r>
          </a:p>
          <a:p>
            <a:pPr marL="1120050" lvl="2" indent="-360000" algn="just">
              <a:spcBef>
                <a:spcPts val="0"/>
              </a:spcBef>
              <a:buSzPct val="80000"/>
              <a:buBlip>
                <a:blip r:embed="rId4"/>
              </a:buBlip>
            </a:pPr>
            <a:r>
              <a:rPr lang="it-IT" altLang="it-IT" dirty="0" smtClean="0">
                <a:solidFill>
                  <a:srgbClr val="002060"/>
                </a:solidFill>
                <a:effectLst>
                  <a:outerShdw blurRad="38100" dist="38100" dir="2700000" algn="tl">
                    <a:srgbClr val="000000">
                      <a:alpha val="43137"/>
                    </a:srgbClr>
                  </a:outerShdw>
                </a:effectLst>
              </a:rPr>
              <a:t>Ogni numero è rappresentato come una se-quenza di simboli di tale alfabeto</a:t>
            </a:r>
          </a:p>
          <a:p>
            <a:pPr marL="1120050" lvl="2" indent="-360000" algn="just">
              <a:spcBef>
                <a:spcPts val="0"/>
              </a:spcBef>
              <a:buSzPct val="80000"/>
              <a:buBlip>
                <a:blip r:embed="rId4"/>
              </a:buBlip>
            </a:pPr>
            <a:r>
              <a:rPr lang="it-IT" dirty="0" smtClean="0">
                <a:solidFill>
                  <a:srgbClr val="002060"/>
                </a:solidFill>
                <a:effectLst>
                  <a:outerShdw blurRad="38100" dist="38100" dir="2700000" algn="tl">
                    <a:srgbClr val="000000">
                      <a:alpha val="43137"/>
                    </a:srgbClr>
                  </a:outerShdw>
                </a:effectLst>
              </a:rPr>
              <a:t>Ogni numero è scritto specificando le cifre in ordine ed il suo valore dipende dalla posizione relativa delle cifre</a:t>
            </a:r>
          </a:p>
          <a:p>
            <a:pPr marL="1120050" lvl="2" indent="-360000" algn="just">
              <a:spcBef>
                <a:spcPts val="0"/>
              </a:spcBef>
              <a:buSzPct val="80000"/>
              <a:buBlip>
                <a:blip r:embed="rId4"/>
              </a:buBlip>
            </a:pPr>
            <a:r>
              <a:rPr lang="it-IT" altLang="it-IT" dirty="0" smtClean="0">
                <a:solidFill>
                  <a:srgbClr val="002060"/>
                </a:solidFill>
                <a:effectLst>
                  <a:outerShdw blurRad="38100" dist="38100" dir="2700000" algn="tl">
                    <a:srgbClr val="000000">
                      <a:alpha val="43137"/>
                    </a:srgbClr>
                  </a:outerShdw>
                </a:effectLst>
              </a:rPr>
              <a:t>Ad ogni cifra è associato un </a:t>
            </a:r>
            <a:r>
              <a:rPr lang="it-IT" altLang="it-IT" dirty="0" smtClean="0">
                <a:solidFill>
                  <a:srgbClr val="00B0F0"/>
                </a:solidFill>
                <a:effectLst>
                  <a:outerShdw blurRad="38100" dist="38100" dir="2700000" algn="tl">
                    <a:srgbClr val="000000">
                      <a:alpha val="43137"/>
                    </a:srgbClr>
                  </a:outerShdw>
                </a:effectLst>
              </a:rPr>
              <a:t>peso </a:t>
            </a:r>
            <a:r>
              <a:rPr lang="it-IT" altLang="it-IT" dirty="0" smtClean="0">
                <a:solidFill>
                  <a:srgbClr val="002060"/>
                </a:solidFill>
                <a:effectLst>
                  <a:outerShdw blurRad="38100" dist="38100" dir="2700000" algn="tl">
                    <a:srgbClr val="000000">
                      <a:alpha val="43137"/>
                    </a:srgbClr>
                  </a:outerShdw>
                </a:effectLst>
              </a:rPr>
              <a:t>(una potenza di 10)</a:t>
            </a:r>
            <a:r>
              <a:rPr lang="it-IT" altLang="it-IT" i="1" dirty="0" smtClean="0">
                <a:solidFill>
                  <a:srgbClr val="002060"/>
                </a:solidFill>
                <a:effectLst>
                  <a:outerShdw blurRad="38100" dist="38100" dir="2700000" algn="tl">
                    <a:srgbClr val="000000">
                      <a:alpha val="43137"/>
                    </a:srgbClr>
                  </a:outerShdw>
                </a:effectLst>
              </a:rPr>
              <a:t> </a:t>
            </a:r>
            <a:r>
              <a:rPr lang="it-IT" altLang="it-IT" dirty="0" smtClean="0">
                <a:solidFill>
                  <a:srgbClr val="002060"/>
                </a:solidFill>
                <a:effectLst>
                  <a:outerShdw blurRad="38100" dist="38100" dir="2700000" algn="tl">
                    <a:srgbClr val="000000">
                      <a:alpha val="43137"/>
                    </a:srgbClr>
                  </a:outerShdw>
                </a:effectLst>
              </a:rPr>
              <a:t>dipendente dalla sua posizione </a:t>
            </a:r>
          </a:p>
          <a:p>
            <a:pPr marL="720000" lvl="1" indent="-360000" algn="just" eaLnBrk="1" hangingPunct="1">
              <a:spcBef>
                <a:spcPts val="0"/>
              </a:spcBef>
              <a:buBlip>
                <a:blip r:embed="rId3"/>
              </a:buBlip>
            </a:pPr>
            <a:r>
              <a:rPr lang="it-IT" altLang="it-IT" dirty="0" smtClean="0">
                <a:solidFill>
                  <a:srgbClr val="004DBF"/>
                </a:solidFill>
                <a:effectLst>
                  <a:outerShdw blurRad="38100" dist="38100" dir="2700000" algn="tl">
                    <a:srgbClr val="000000">
                      <a:alpha val="43137"/>
                    </a:srgbClr>
                  </a:outerShdw>
                </a:effectLst>
              </a:rPr>
              <a:t>Esempio: </a:t>
            </a:r>
          </a:p>
          <a:p>
            <a:pPr marL="720000" lvl="1" indent="-360000" eaLnBrk="1" hangingPunct="1">
              <a:spcBef>
                <a:spcPts val="0"/>
              </a:spcBef>
              <a:buNone/>
            </a:pPr>
            <a:r>
              <a:rPr lang="it-IT" altLang="it-IT" dirty="0" smtClean="0">
                <a:solidFill>
                  <a:srgbClr val="002060"/>
                </a:solidFill>
                <a:effectLst>
                  <a:outerShdw blurRad="38100" dist="38100" dir="2700000" algn="tl">
                    <a:srgbClr val="000000">
                      <a:alpha val="43137"/>
                    </a:srgbClr>
                  </a:outerShdw>
                </a:effectLst>
              </a:rPr>
              <a:t>          2863</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2</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10</a:t>
            </a:r>
            <a:r>
              <a:rPr lang="it-IT" altLang="it-IT" baseline="30000" dirty="0" smtClean="0">
                <a:solidFill>
                  <a:srgbClr val="002060"/>
                </a:solidFill>
                <a:effectLst>
                  <a:outerShdw blurRad="38100" dist="38100" dir="2700000" algn="tl">
                    <a:srgbClr val="000000">
                      <a:alpha val="43137"/>
                    </a:srgbClr>
                  </a:outerShdw>
                </a:effectLst>
              </a:rPr>
              <a:t>3</a:t>
            </a:r>
            <a:r>
              <a:rPr lang="it-IT" altLang="it-IT" dirty="0" smtClean="0">
                <a:solidFill>
                  <a:srgbClr val="002060"/>
                </a:solidFill>
                <a:effectLst>
                  <a:outerShdw blurRad="38100" dist="38100" dir="2700000" algn="tl">
                    <a:srgbClr val="000000">
                      <a:alpha val="43137"/>
                    </a:srgbClr>
                  </a:outerShdw>
                </a:effectLst>
              </a:rPr>
              <a:t> </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 8</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10</a:t>
            </a:r>
            <a:r>
              <a:rPr lang="it-IT" altLang="it-IT" baseline="30000" dirty="0" smtClean="0">
                <a:solidFill>
                  <a:srgbClr val="002060"/>
                </a:solidFill>
                <a:effectLst>
                  <a:outerShdw blurRad="38100" dist="38100" dir="2700000" algn="tl">
                    <a:srgbClr val="000000">
                      <a:alpha val="43137"/>
                    </a:srgbClr>
                  </a:outerShdw>
                </a:effectLst>
              </a:rPr>
              <a:t>2</a:t>
            </a:r>
            <a:r>
              <a:rPr lang="it-IT" altLang="it-IT" dirty="0" smtClean="0">
                <a:solidFill>
                  <a:srgbClr val="002060"/>
                </a:solidFill>
                <a:effectLst>
                  <a:outerShdw blurRad="38100" dist="38100" dir="2700000" algn="tl">
                    <a:srgbClr val="000000">
                      <a:alpha val="43137"/>
                    </a:srgbClr>
                  </a:outerShdw>
                </a:effectLst>
              </a:rPr>
              <a:t> </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 6</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10</a:t>
            </a:r>
            <a:r>
              <a:rPr lang="it-IT" altLang="it-IT" baseline="30000" dirty="0" smtClean="0">
                <a:solidFill>
                  <a:srgbClr val="002060"/>
                </a:solidFill>
                <a:effectLst>
                  <a:outerShdw blurRad="38100" dist="38100" dir="2700000" algn="tl">
                    <a:srgbClr val="000000">
                      <a:alpha val="43137"/>
                    </a:srgbClr>
                  </a:outerShdw>
                </a:effectLst>
              </a:rPr>
              <a:t>1</a:t>
            </a:r>
            <a:r>
              <a:rPr lang="it-IT" altLang="it-IT" dirty="0" smtClean="0">
                <a:solidFill>
                  <a:srgbClr val="002060"/>
                </a:solidFill>
                <a:effectLst>
                  <a:outerShdw blurRad="38100" dist="38100" dir="2700000" algn="tl">
                    <a:srgbClr val="000000">
                      <a:alpha val="43137"/>
                    </a:srgbClr>
                  </a:outerShdw>
                </a:effectLst>
              </a:rPr>
              <a:t> </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 3</a:t>
            </a:r>
            <a:r>
              <a:rPr lang="it-IT" altLang="it-IT"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rPr>
              <a:t>10</a:t>
            </a:r>
            <a:r>
              <a:rPr lang="it-IT" altLang="it-IT" baseline="30000" dirty="0" smtClean="0">
                <a:solidFill>
                  <a:srgbClr val="002060"/>
                </a:solidFill>
                <a:effectLst>
                  <a:outerShdw blurRad="38100" dist="38100" dir="2700000" algn="tl">
                    <a:srgbClr val="000000">
                      <a:alpha val="43137"/>
                    </a:srgbClr>
                  </a:outerShdw>
                </a:effectLst>
              </a:rPr>
              <a:t>0</a:t>
            </a:r>
          </a:p>
          <a:p>
            <a:pPr marL="720000" lvl="1" indent="-360000" algn="just">
              <a:spcBef>
                <a:spcPts val="0"/>
              </a:spcBef>
              <a:buSzPct val="80000"/>
              <a:buNone/>
            </a:pPr>
            <a:endParaRPr lang="it-IT" alt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1" name="Group 10"/>
          <p:cNvGrpSpPr/>
          <p:nvPr/>
        </p:nvGrpSpPr>
        <p:grpSpPr>
          <a:xfrm>
            <a:off x="1752600" y="6038667"/>
            <a:ext cx="2178994" cy="590733"/>
            <a:chOff x="1752600" y="6038667"/>
            <a:chExt cx="2178994" cy="590733"/>
          </a:xfrm>
        </p:grpSpPr>
        <p:sp>
          <p:nvSpPr>
            <p:cNvPr id="8" name="Text Box 9"/>
            <p:cNvSpPr txBox="1">
              <a:spLocks noChangeArrowheads="1"/>
            </p:cNvSpPr>
            <p:nvPr/>
          </p:nvSpPr>
          <p:spPr bwMode="auto">
            <a:xfrm>
              <a:off x="1752600" y="6260068"/>
              <a:ext cx="2178994" cy="369332"/>
            </a:xfrm>
            <a:prstGeom prst="rect">
              <a:avLst/>
            </a:prstGeom>
            <a:noFill/>
            <a:ln w="9525">
              <a:noFill/>
              <a:miter lim="800000"/>
              <a:headEnd/>
              <a:tailEnd/>
            </a:ln>
          </p:spPr>
          <p:txBody>
            <a:bodyPr wrap="none">
              <a:spAutoFit/>
            </a:bodyPr>
            <a:lstStyle/>
            <a:p>
              <a:pPr eaLnBrk="0" hangingPunct="0">
                <a:spcBef>
                  <a:spcPct val="0"/>
                </a:spcBef>
              </a:pPr>
              <a:r>
                <a:rPr lang="it-IT" sz="1800" dirty="0">
                  <a:solidFill>
                    <a:srgbClr val="002060"/>
                  </a:solidFill>
                  <a:effectLst>
                    <a:outerShdw blurRad="38100" dist="38100" dir="2700000" algn="tl">
                      <a:srgbClr val="000000">
                        <a:alpha val="43137"/>
                      </a:srgbClr>
                    </a:outerShdw>
                  </a:effectLst>
                </a:rPr>
                <a:t>Posizione:  </a:t>
              </a:r>
              <a:r>
                <a:rPr lang="it-IT" sz="1800" dirty="0" smtClean="0">
                  <a:solidFill>
                    <a:srgbClr val="002060"/>
                  </a:solidFill>
                  <a:effectLst>
                    <a:outerShdw blurRad="38100" dist="38100" dir="2700000" algn="tl">
                      <a:srgbClr val="000000">
                        <a:alpha val="43137"/>
                      </a:srgbClr>
                    </a:outerShdw>
                  </a:effectLst>
                </a:rPr>
                <a:t>3   </a:t>
              </a:r>
              <a:r>
                <a:rPr lang="it-IT" sz="1800" dirty="0">
                  <a:solidFill>
                    <a:srgbClr val="002060"/>
                  </a:solidFill>
                  <a:effectLst>
                    <a:outerShdw blurRad="38100" dist="38100" dir="2700000" algn="tl">
                      <a:srgbClr val="000000">
                        <a:alpha val="43137"/>
                      </a:srgbClr>
                    </a:outerShdw>
                  </a:effectLst>
                </a:rPr>
                <a:t>2 </a:t>
              </a:r>
              <a:r>
                <a:rPr lang="it-IT" sz="1800" dirty="0" smtClean="0">
                  <a:solidFill>
                    <a:srgbClr val="002060"/>
                  </a:solidFill>
                  <a:effectLst>
                    <a:outerShdw blurRad="38100" dist="38100" dir="2700000" algn="tl">
                      <a:srgbClr val="000000">
                        <a:alpha val="43137"/>
                      </a:srgbClr>
                    </a:outerShdw>
                  </a:effectLst>
                </a:rPr>
                <a:t> 1   </a:t>
              </a:r>
              <a:r>
                <a:rPr lang="it-IT" sz="1800" dirty="0">
                  <a:solidFill>
                    <a:srgbClr val="002060"/>
                  </a:solidFill>
                  <a:effectLst>
                    <a:outerShdw blurRad="38100" dist="38100" dir="2700000" algn="tl">
                      <a:srgbClr val="000000">
                        <a:alpha val="43137"/>
                      </a:srgbClr>
                    </a:outerShdw>
                  </a:effectLst>
                </a:rPr>
                <a:t>0 </a:t>
              </a:r>
            </a:p>
          </p:txBody>
        </p:sp>
        <p:sp>
          <p:nvSpPr>
            <p:cNvPr id="9" name="Line 10"/>
            <p:cNvSpPr>
              <a:spLocks noChangeShapeType="1"/>
            </p:cNvSpPr>
            <p:nvPr/>
          </p:nvSpPr>
          <p:spPr bwMode="auto">
            <a:xfrm flipV="1">
              <a:off x="2895600" y="6044168"/>
              <a:ext cx="82550" cy="233362"/>
            </a:xfrm>
            <a:prstGeom prst="line">
              <a:avLst/>
            </a:prstGeom>
            <a:noFill/>
            <a:ln w="9525">
              <a:solidFill>
                <a:srgbClr val="002060"/>
              </a:solidFill>
              <a:round/>
              <a:headEnd/>
              <a:tailEnd type="triangle" w="med" len="med"/>
            </a:ln>
          </p:spPr>
          <p:txBody>
            <a:bodyPr wrap="none" anchor="ctr"/>
            <a:lstStyle/>
            <a:p>
              <a:endParaRPr lang="it-IT"/>
            </a:p>
          </p:txBody>
        </p:sp>
        <p:sp>
          <p:nvSpPr>
            <p:cNvPr id="12" name="Line 11"/>
            <p:cNvSpPr>
              <a:spLocks noChangeShapeType="1"/>
            </p:cNvSpPr>
            <p:nvPr/>
          </p:nvSpPr>
          <p:spPr bwMode="auto">
            <a:xfrm flipV="1">
              <a:off x="3189288" y="6055280"/>
              <a:ext cx="11112" cy="247650"/>
            </a:xfrm>
            <a:prstGeom prst="line">
              <a:avLst/>
            </a:prstGeom>
            <a:noFill/>
            <a:ln w="9525">
              <a:solidFill>
                <a:srgbClr val="002060"/>
              </a:solidFill>
              <a:round/>
              <a:headEnd/>
              <a:tailEnd type="triangle" w="med" len="med"/>
            </a:ln>
          </p:spPr>
          <p:txBody>
            <a:bodyPr wrap="none" anchor="ctr"/>
            <a:lstStyle/>
            <a:p>
              <a:endParaRPr lang="it-IT"/>
            </a:p>
          </p:txBody>
        </p:sp>
        <p:sp>
          <p:nvSpPr>
            <p:cNvPr id="13" name="Line 12"/>
            <p:cNvSpPr>
              <a:spLocks noChangeShapeType="1"/>
            </p:cNvSpPr>
            <p:nvPr/>
          </p:nvSpPr>
          <p:spPr bwMode="auto">
            <a:xfrm flipH="1" flipV="1">
              <a:off x="3394800" y="6038667"/>
              <a:ext cx="34200" cy="297600"/>
            </a:xfrm>
            <a:prstGeom prst="line">
              <a:avLst/>
            </a:prstGeom>
            <a:noFill/>
            <a:ln w="9525">
              <a:solidFill>
                <a:srgbClr val="002060"/>
              </a:solidFill>
              <a:round/>
              <a:headEnd/>
              <a:tailEnd type="triangle" w="med" len="med"/>
            </a:ln>
          </p:spPr>
          <p:txBody>
            <a:bodyPr wrap="none" anchor="ctr"/>
            <a:lstStyle/>
            <a:p>
              <a:endParaRPr lang="it-IT"/>
            </a:p>
          </p:txBody>
        </p:sp>
        <p:sp>
          <p:nvSpPr>
            <p:cNvPr id="14" name="Line 13"/>
            <p:cNvSpPr>
              <a:spLocks noChangeShapeType="1"/>
            </p:cNvSpPr>
            <p:nvPr/>
          </p:nvSpPr>
          <p:spPr bwMode="auto">
            <a:xfrm flipH="1" flipV="1">
              <a:off x="3556000" y="6067980"/>
              <a:ext cx="104775" cy="200025"/>
            </a:xfrm>
            <a:prstGeom prst="line">
              <a:avLst/>
            </a:prstGeom>
            <a:noFill/>
            <a:ln w="9525">
              <a:solidFill>
                <a:srgbClr val="002060"/>
              </a:solidFill>
              <a:round/>
              <a:headEnd/>
              <a:tailEnd type="triangle" w="med" len="med"/>
            </a:ln>
          </p:spPr>
          <p:txBody>
            <a:bodyPr wrap="none" anchor="ctr"/>
            <a:lstStyle/>
            <a:p>
              <a:endParaRPr lang="it-IT"/>
            </a:p>
          </p:txBody>
        </p:sp>
      </p:grpSp>
      <p:sp>
        <p:nvSpPr>
          <p:cNvPr id="15" name="Slide Number Placeholder 1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457200"/>
            <a:ext cx="7620000" cy="855663"/>
          </a:xfrm>
        </p:spPr>
        <p:txBody>
          <a:bodyPr>
            <a:normAutofit/>
          </a:bodyPr>
          <a:lstStyle/>
          <a:p>
            <a:pPr eaLnBrk="1" hangingPunct="1"/>
            <a:r>
              <a:rPr lang="it-IT" altLang="en-US" sz="4000" dirty="0" smtClean="0">
                <a:solidFill>
                  <a:srgbClr val="385D8A"/>
                </a:solidFill>
                <a:effectLst>
                  <a:outerShdw blurRad="38100" dist="38100" dir="2700000" algn="tl">
                    <a:srgbClr val="000000">
                      <a:alpha val="43137"/>
                    </a:srgbClr>
                  </a:outerShdw>
                </a:effectLst>
              </a:rPr>
              <a:t>La rappresentazione dei numeri </a:t>
            </a:r>
            <a:r>
              <a:rPr lang="it-IT" altLang="en-US" sz="4000" dirty="0" smtClean="0">
                <a:solidFill>
                  <a:srgbClr val="385D8A"/>
                </a:solidFill>
                <a:effectLst>
                  <a:outerShdw blurRad="38100" dist="38100" dir="2700000" algn="tl">
                    <a:srgbClr val="000000">
                      <a:alpha val="43137"/>
                    </a:srgbClr>
                  </a:outerShdw>
                </a:effectLst>
                <a:sym typeface="Symbol"/>
              </a:rPr>
              <a:t> 2</a:t>
            </a:r>
            <a:endParaRPr lang="it-IT" altLang="en-US" sz="4000"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334000"/>
          </a:xfrm>
        </p:spPr>
        <p:txBody>
          <a:bodyPr>
            <a:normAutofit/>
          </a:bodyPr>
          <a:lstStyle/>
          <a:p>
            <a:pPr marL="720000" lvl="1" indent="-360000" algn="just" eaLnBrk="1" hangingPunct="1">
              <a:spcBef>
                <a:spcPts val="0"/>
              </a:spcBef>
              <a:buBlip>
                <a:blip r:embed="rId3"/>
              </a:buBlip>
            </a:pPr>
            <a:r>
              <a:rPr lang="it-IT" dirty="0" smtClean="0">
                <a:solidFill>
                  <a:srgbClr val="002060"/>
                </a:solidFill>
                <a:effectLst>
                  <a:outerShdw blurRad="38100" dist="38100" dir="2700000" algn="tl">
                    <a:srgbClr val="000000">
                      <a:alpha val="43137"/>
                    </a:srgbClr>
                  </a:outerShdw>
                </a:effectLst>
              </a:rPr>
              <a:t>La base </a:t>
            </a:r>
            <a:r>
              <a:rPr lang="el-GR" i="1" dirty="0" smtClean="0">
                <a:solidFill>
                  <a:srgbClr val="002060"/>
                </a:solidFill>
                <a:effectLst>
                  <a:outerShdw blurRad="38100" dist="38100" dir="2700000" algn="tl">
                    <a:srgbClr val="000000">
                      <a:alpha val="43137"/>
                    </a:srgbClr>
                  </a:outerShdw>
                </a:effectLst>
                <a:latin typeface="Times New Roman"/>
                <a:cs typeface="Times New Roman"/>
              </a:rPr>
              <a:t>β</a:t>
            </a:r>
            <a:r>
              <a:rPr lang="it-IT" dirty="0" smtClean="0">
                <a:solidFill>
                  <a:srgbClr val="002060"/>
                </a:solidFill>
                <a:effectLst>
                  <a:outerShdw blurRad="38100" dist="38100" dir="2700000" algn="tl">
                    <a:srgbClr val="000000">
                      <a:alpha val="43137"/>
                    </a:srgbClr>
                  </a:outerShdw>
                </a:effectLst>
                <a:latin typeface="Times New Roman"/>
                <a:cs typeface="Times New Roman"/>
              </a:rPr>
              <a:t> </a:t>
            </a:r>
            <a:r>
              <a:rPr lang="it-IT" dirty="0" smtClean="0">
                <a:solidFill>
                  <a:srgbClr val="002060"/>
                </a:solidFill>
                <a:effectLst>
                  <a:outerShdw blurRad="38100" dist="38100" dir="2700000" algn="tl">
                    <a:srgbClr val="000000">
                      <a:alpha val="43137"/>
                    </a:srgbClr>
                  </a:outerShdw>
                </a:effectLst>
              </a:rPr>
              <a:t>definisce il numero di cifre diver-se nel sistema di numerazione</a:t>
            </a:r>
          </a:p>
          <a:p>
            <a:pPr marL="720000" lvl="1" indent="-360000" algn="just" eaLnBrk="1" hangingPunct="1">
              <a:spcBef>
                <a:spcPts val="0"/>
              </a:spcBef>
              <a:buBlip>
                <a:blip r:embed="rId3"/>
              </a:buBlip>
            </a:pPr>
            <a:r>
              <a:rPr lang="it-IT" dirty="0" smtClean="0">
                <a:solidFill>
                  <a:srgbClr val="002060"/>
                </a:solidFill>
                <a:effectLst>
                  <a:outerShdw blurRad="38100" dist="38100" dir="2700000" algn="tl">
                    <a:srgbClr val="000000">
                      <a:alpha val="43137"/>
                    </a:srgbClr>
                  </a:outerShdw>
                </a:effectLst>
              </a:rPr>
              <a:t>La cifra di minor valore è sempre lo 0; le altre sono, nell’ordine, 1,2,…,</a:t>
            </a:r>
            <a:r>
              <a:rPr lang="el-GR" i="1" dirty="0" smtClean="0">
                <a:solidFill>
                  <a:srgbClr val="002060"/>
                </a:solidFill>
                <a:effectLst>
                  <a:outerShdw blurRad="38100" dist="38100" dir="2700000" algn="tl">
                    <a:srgbClr val="000000">
                      <a:alpha val="43137"/>
                    </a:srgbClr>
                  </a:outerShdw>
                </a:effectLst>
                <a:latin typeface="Times New Roman"/>
                <a:cs typeface="Times New Roman"/>
              </a:rPr>
              <a:t>β</a:t>
            </a:r>
            <a:r>
              <a:rPr lang="it-IT" dirty="0" smtClean="0">
                <a:solidFill>
                  <a:srgbClr val="002060"/>
                </a:solidFill>
                <a:effectLst>
                  <a:outerShdw blurRad="38100" dist="38100" dir="2700000" algn="tl">
                    <a:srgbClr val="000000">
                      <a:alpha val="43137"/>
                    </a:srgbClr>
                  </a:outerShdw>
                </a:effectLst>
                <a:latin typeface="Tahoma" pitchFamily="34" charset="0"/>
                <a:sym typeface="Symbol" pitchFamily="18" charset="2"/>
              </a:rPr>
              <a:t></a:t>
            </a:r>
            <a:r>
              <a:rPr lang="it-IT" dirty="0" smtClean="0">
                <a:solidFill>
                  <a:srgbClr val="002060"/>
                </a:solidFill>
                <a:effectLst>
                  <a:outerShdw blurRad="38100" dist="38100" dir="2700000" algn="tl">
                    <a:srgbClr val="000000">
                      <a:alpha val="43137"/>
                    </a:srgbClr>
                  </a:outerShdw>
                </a:effectLst>
                <a:latin typeface="+mj-lt"/>
              </a:rPr>
              <a:t>1; se </a:t>
            </a:r>
            <a:r>
              <a:rPr lang="el-GR" i="1" dirty="0" smtClean="0">
                <a:solidFill>
                  <a:srgbClr val="002060"/>
                </a:solidFill>
                <a:effectLst>
                  <a:outerShdw blurRad="38100" dist="38100" dir="2700000" algn="tl">
                    <a:srgbClr val="000000">
                      <a:alpha val="43137"/>
                    </a:srgbClr>
                  </a:outerShdw>
                </a:effectLst>
                <a:latin typeface="Times New Roman"/>
                <a:cs typeface="Times New Roman"/>
              </a:rPr>
              <a:t>β</a:t>
            </a:r>
            <a:r>
              <a:rPr lang="it-IT" dirty="0" smtClean="0">
                <a:solidFill>
                  <a:srgbClr val="002060"/>
                </a:solidFill>
                <a:effectLst>
                  <a:outerShdw blurRad="38100" dist="38100" dir="2700000" algn="tl">
                    <a:srgbClr val="000000">
                      <a:alpha val="43137"/>
                    </a:srgbClr>
                  </a:outerShdw>
                </a:effectLst>
                <a:latin typeface="+mj-lt"/>
                <a:sym typeface="Symbol"/>
              </a:rPr>
              <a:t></a:t>
            </a:r>
            <a:r>
              <a:rPr lang="it-IT" dirty="0" smtClean="0">
                <a:solidFill>
                  <a:srgbClr val="002060"/>
                </a:solidFill>
                <a:effectLst>
                  <a:outerShdw blurRad="38100" dist="38100" dir="2700000" algn="tl">
                    <a:srgbClr val="000000">
                      <a:alpha val="43137"/>
                    </a:srgbClr>
                  </a:outerShdw>
                </a:effectLst>
                <a:latin typeface="+mj-lt"/>
              </a:rPr>
              <a:t>10 occorre introdurre </a:t>
            </a:r>
            <a:r>
              <a:rPr lang="el-GR"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β</a:t>
            </a:r>
            <a:r>
              <a:rPr lang="it-IT" i="1" dirty="0" smtClean="0">
                <a:solidFill>
                  <a:srgbClr val="002060"/>
                </a:solidFill>
                <a:effectLst>
                  <a:outerShdw blurRad="38100" dist="38100" dir="2700000" algn="tl">
                    <a:srgbClr val="000000">
                      <a:alpha val="43137"/>
                    </a:srgbClr>
                  </a:outerShdw>
                </a:effectLst>
                <a:latin typeface="+mj-lt"/>
                <a:sym typeface="Symbol" pitchFamily="18" charset="2"/>
              </a:rPr>
              <a:t></a:t>
            </a:r>
            <a:r>
              <a:rPr lang="it-IT" dirty="0" smtClean="0">
                <a:solidFill>
                  <a:srgbClr val="002060"/>
                </a:solidFill>
                <a:effectLst>
                  <a:outerShdw blurRad="38100" dist="38100" dir="2700000" algn="tl">
                    <a:srgbClr val="000000">
                      <a:alpha val="43137"/>
                    </a:srgbClr>
                  </a:outerShdw>
                </a:effectLst>
                <a:latin typeface="+mj-lt"/>
              </a:rPr>
              <a:t>10 simboli in aggiunta alle cifre decimali (normalmente le prime lettere dell’alfabeto)</a:t>
            </a:r>
          </a:p>
          <a:p>
            <a:pPr marL="720000" lvl="1" indent="-360000" algn="just">
              <a:spcBef>
                <a:spcPts val="0"/>
              </a:spcBef>
              <a:buBlip>
                <a:blip r:embed="rId3"/>
              </a:buBlip>
            </a:pPr>
            <a:r>
              <a:rPr lang="it-IT" altLang="it-IT" dirty="0" smtClean="0">
                <a:solidFill>
                  <a:srgbClr val="002060"/>
                </a:solidFill>
                <a:effectLst>
                  <a:outerShdw blurRad="38100" dist="38100" dir="2700000" algn="tl">
                    <a:srgbClr val="000000">
                      <a:alpha val="43137"/>
                    </a:srgbClr>
                  </a:outerShdw>
                </a:effectLst>
                <a:latin typeface="+mj-lt"/>
              </a:rPr>
              <a:t>La base 2 è la più piccola e le sue cifre </a:t>
            </a:r>
            <a:r>
              <a:rPr lang="it-IT" altLang="it-IT" dirty="0" smtClean="0">
                <a:solidFill>
                  <a:srgbClr val="002060"/>
                </a:solidFill>
                <a:effectLst>
                  <a:outerShdw blurRad="38100" dist="38100" dir="2700000" algn="tl">
                    <a:srgbClr val="000000">
                      <a:alpha val="43137"/>
                    </a:srgbClr>
                  </a:outerShdw>
                </a:effectLst>
                <a:latin typeface="+mj-lt"/>
                <a:sym typeface="Symbol"/>
              </a:rPr>
              <a:t> </a:t>
            </a:r>
            <a:r>
              <a:rPr lang="it-IT" altLang="it-IT" dirty="0" smtClean="0">
                <a:solidFill>
                  <a:srgbClr val="FF0000"/>
                </a:solidFill>
                <a:effectLst>
                  <a:outerShdw blurRad="38100" dist="38100" dir="2700000" algn="tl">
                    <a:srgbClr val="000000">
                      <a:alpha val="43137"/>
                    </a:srgbClr>
                  </a:outerShdw>
                </a:effectLst>
                <a:latin typeface="+mj-lt"/>
              </a:rPr>
              <a:t>bit </a:t>
            </a:r>
            <a:r>
              <a:rPr lang="it-IT" altLang="it-IT" dirty="0" smtClean="0">
                <a:solidFill>
                  <a:srgbClr val="002060"/>
                </a:solidFill>
                <a:effectLst>
                  <a:outerShdw blurRad="38100" dist="38100" dir="2700000" algn="tl">
                    <a:srgbClr val="000000">
                      <a:alpha val="43137"/>
                    </a:srgbClr>
                  </a:outerShdw>
                </a:effectLst>
                <a:latin typeface="+mj-lt"/>
              </a:rPr>
              <a:t>per </a:t>
            </a:r>
            <a:r>
              <a:rPr lang="it-IT" altLang="it-IT" dirty="0" smtClean="0">
                <a:solidFill>
                  <a:srgbClr val="FF0000"/>
                </a:solidFill>
                <a:effectLst>
                  <a:outerShdw blurRad="38100" dist="38100" dir="2700000" algn="tl">
                    <a:srgbClr val="000000">
                      <a:alpha val="43137"/>
                    </a:srgbClr>
                  </a:outerShdw>
                </a:effectLst>
                <a:latin typeface="+mj-lt"/>
              </a:rPr>
              <a:t>b</a:t>
            </a:r>
            <a:r>
              <a:rPr lang="it-IT" altLang="it-IT" dirty="0" smtClean="0">
                <a:solidFill>
                  <a:srgbClr val="002060"/>
                </a:solidFill>
                <a:effectLst>
                  <a:outerShdw blurRad="38100" dist="38100" dir="2700000" algn="tl">
                    <a:srgbClr val="000000">
                      <a:alpha val="43137"/>
                    </a:srgbClr>
                  </a:outerShdw>
                </a:effectLst>
                <a:latin typeface="+mj-lt"/>
              </a:rPr>
              <a:t>inary</a:t>
            </a:r>
            <a:r>
              <a:rPr lang="it-IT" altLang="it-IT" dirty="0" smtClean="0">
                <a:solidFill>
                  <a:srgbClr val="002060"/>
                </a:solidFill>
                <a:effectLst>
                  <a:outerShdw blurRad="38100" dist="38100" dir="2700000" algn="tl">
                    <a:srgbClr val="000000">
                      <a:alpha val="43137"/>
                    </a:srgbClr>
                  </a:outerShdw>
                </a:effectLst>
                <a:latin typeface="+mj-lt"/>
                <a:sym typeface="Symbol"/>
              </a:rPr>
              <a:t>dig</a:t>
            </a:r>
            <a:r>
              <a:rPr lang="it-IT" altLang="it-IT" dirty="0" smtClean="0">
                <a:solidFill>
                  <a:srgbClr val="FF0000"/>
                </a:solidFill>
                <a:effectLst>
                  <a:outerShdw blurRad="38100" dist="38100" dir="2700000" algn="tl">
                    <a:srgbClr val="000000">
                      <a:alpha val="43137"/>
                    </a:srgbClr>
                  </a:outerShdw>
                </a:effectLst>
                <a:latin typeface="+mj-lt"/>
                <a:sym typeface="Symbol"/>
              </a:rPr>
              <a:t>it</a:t>
            </a:r>
            <a:r>
              <a:rPr lang="it-IT" altLang="it-IT" dirty="0" smtClean="0">
                <a:solidFill>
                  <a:srgbClr val="002060"/>
                </a:solidFill>
                <a:effectLst>
                  <a:outerShdw blurRad="38100" dist="38100" dir="2700000" algn="tl">
                    <a:srgbClr val="000000">
                      <a:alpha val="43137"/>
                    </a:srgbClr>
                  </a:outerShdw>
                </a:effectLst>
                <a:latin typeface="+mj-lt"/>
                <a:sym typeface="Symbol"/>
              </a:rPr>
              <a:t>  sono </a:t>
            </a:r>
            <a:r>
              <a:rPr lang="it-IT" altLang="it-IT" dirty="0" smtClean="0">
                <a:solidFill>
                  <a:srgbClr val="002060"/>
                </a:solidFill>
                <a:effectLst>
                  <a:outerShdw blurRad="38100" dist="38100" dir="2700000" algn="tl">
                    <a:srgbClr val="000000">
                      <a:alpha val="43137"/>
                    </a:srgbClr>
                  </a:outerShdw>
                </a:effectLst>
              </a:rPr>
              <a:t>{0,1}</a:t>
            </a:r>
            <a:endParaRPr lang="it-IT" altLang="it-IT" dirty="0" smtClean="0">
              <a:solidFill>
                <a:srgbClr val="002060"/>
              </a:solidFill>
              <a:effectLst>
                <a:outerShdw blurRad="38100" dist="38100" dir="2700000" algn="tl">
                  <a:srgbClr val="000000">
                    <a:alpha val="43137"/>
                  </a:srgbClr>
                </a:outerShdw>
              </a:effectLst>
              <a:latin typeface="+mj-lt"/>
              <a:sym typeface="Wingdings" pitchFamily="2" charset="2"/>
            </a:endParaRPr>
          </a:p>
          <a:p>
            <a:pPr marL="720000" lvl="1" indent="-360000" algn="just">
              <a:spcBef>
                <a:spcPts val="0"/>
              </a:spcBef>
              <a:buBlip>
                <a:blip r:embed="rId3"/>
              </a:buBlip>
            </a:pPr>
            <a:r>
              <a:rPr lang="it-IT" altLang="it-IT" dirty="0" smtClean="0">
                <a:solidFill>
                  <a:srgbClr val="004DBF"/>
                </a:solidFill>
                <a:effectLst>
                  <a:outerShdw blurRad="38100" dist="38100" dir="2700000" algn="tl">
                    <a:srgbClr val="000000">
                      <a:alpha val="43137"/>
                    </a:srgbClr>
                  </a:outerShdw>
                </a:effectLst>
                <a:latin typeface="+mj-lt"/>
                <a:sym typeface="Symbol" pitchFamily="18" charset="2"/>
              </a:rPr>
              <a:t>Esempi:    </a:t>
            </a:r>
          </a:p>
          <a:p>
            <a:pPr marL="720000" lvl="1" indent="-360000" algn="just">
              <a:spcBef>
                <a:spcPts val="0"/>
              </a:spcBef>
              <a:buNone/>
            </a:pP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1100</a:t>
            </a:r>
            <a:r>
              <a:rPr lang="it-IT" altLang="it-IT" baseline="-25000"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1</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3 </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1</a:t>
            </a:r>
            <a:r>
              <a:rPr lang="it-IT" altLang="it-IT" sz="2400"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2 </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0</a:t>
            </a:r>
            <a:r>
              <a:rPr lang="it-IT" altLang="it-IT" sz="2400"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1 </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0</a:t>
            </a:r>
            <a:r>
              <a:rPr lang="it-IT" altLang="it-IT" sz="2400"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0</a:t>
            </a:r>
          </a:p>
          <a:p>
            <a:pPr marL="720000" lvl="1" indent="-360000" algn="just">
              <a:spcBef>
                <a:spcPts val="0"/>
              </a:spcBef>
              <a:buNone/>
            </a:pP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	</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0.11</a:t>
            </a:r>
            <a:r>
              <a:rPr lang="it-IT" altLang="it-IT" baseline="-25000" dirty="0" smtClean="0">
                <a:solidFill>
                  <a:srgbClr val="002060"/>
                </a:solidFill>
                <a:effectLst>
                  <a:outerShdw blurRad="38100" dist="38100" dir="2700000" algn="tl">
                    <a:srgbClr val="000000">
                      <a:alpha val="43137"/>
                    </a:srgbClr>
                  </a:outerShdw>
                </a:effectLst>
                <a:latin typeface="+mj-lt"/>
                <a:sym typeface="Symbol" pitchFamily="18" charset="2"/>
              </a:rPr>
              <a:t>2 </a:t>
            </a:r>
            <a:r>
              <a:rPr lang="it-IT" altLang="it-IT" dirty="0" smtClean="0">
                <a:solidFill>
                  <a:srgbClr val="002060"/>
                </a:solidFill>
                <a:effectLst>
                  <a:outerShdw blurRad="38100" dist="38100" dir="2700000" algn="tl">
                    <a:srgbClr val="000000">
                      <a:alpha val="43137"/>
                    </a:srgbClr>
                  </a:outerShdw>
                </a:effectLst>
                <a:latin typeface="+mj-lt"/>
                <a:sym typeface="Symbol"/>
              </a:rPr>
              <a:t> </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0</a:t>
            </a:r>
            <a:r>
              <a:rPr lang="it-IT" altLang="it-IT" sz="2400"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0 </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1</a:t>
            </a:r>
            <a:r>
              <a:rPr lang="it-IT" altLang="it-IT" sz="2400"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a:rPr>
              <a:t></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1 </a:t>
            </a:r>
            <a:r>
              <a:rPr lang="it-IT" altLang="it-IT" dirty="0" smtClean="0">
                <a:solidFill>
                  <a:srgbClr val="002060"/>
                </a:solidFill>
                <a:effectLst>
                  <a:outerShdw blurRad="38100" dist="38100" dir="2700000" algn="tl">
                    <a:srgbClr val="000000">
                      <a:alpha val="43137"/>
                    </a:srgbClr>
                  </a:outerShdw>
                </a:effectLst>
                <a:latin typeface="+mj-l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 1</a:t>
            </a:r>
            <a:r>
              <a:rPr lang="it-IT" altLang="it-IT" sz="2400" dirty="0" smtClean="0">
                <a:solidFill>
                  <a:srgbClr val="002060"/>
                </a:solidFill>
                <a:effectLst>
                  <a:outerShdw blurRad="38100" dist="38100" dir="2700000" algn="tl">
                    <a:srgbClr val="000000">
                      <a:alpha val="43137"/>
                    </a:srgbClr>
                  </a:outerShdw>
                </a:effectLst>
                <a:sym typeface="Symbol"/>
              </a:rPr>
              <a:t></a:t>
            </a:r>
            <a:r>
              <a:rPr lang="it-IT" altLang="it-IT" dirty="0" smtClean="0">
                <a:solidFill>
                  <a:srgbClr val="002060"/>
                </a:solidFill>
                <a:effectLst>
                  <a:outerShdw blurRad="38100" dist="38100" dir="2700000" algn="tl">
                    <a:srgbClr val="000000">
                      <a:alpha val="43137"/>
                    </a:srgbClr>
                  </a:outerShdw>
                </a:effectLst>
                <a:latin typeface="+mj-lt"/>
                <a:sym typeface="Symbol" pitchFamily="18" charset="2"/>
              </a:rPr>
              <a:t>2</a:t>
            </a:r>
            <a:r>
              <a:rPr lang="it-IT" altLang="it-IT" baseline="30000" dirty="0" smtClean="0">
                <a:solidFill>
                  <a:srgbClr val="002060"/>
                </a:solidFill>
                <a:effectLst>
                  <a:outerShdw blurRad="38100" dist="38100" dir="2700000" algn="tl">
                    <a:srgbClr val="000000">
                      <a:alpha val="43137"/>
                    </a:srgbClr>
                  </a:outerShdw>
                </a:effectLst>
                <a:latin typeface="+mj-lt"/>
                <a:sym typeface="Symbol"/>
              </a:rPr>
              <a:t></a:t>
            </a:r>
            <a:r>
              <a:rPr lang="it-IT" altLang="it-IT" baseline="30000" dirty="0" smtClean="0">
                <a:solidFill>
                  <a:srgbClr val="002060"/>
                </a:solidFill>
                <a:effectLst>
                  <a:outerShdw blurRad="38100" dist="38100" dir="2700000" algn="tl">
                    <a:srgbClr val="000000">
                      <a:alpha val="43137"/>
                    </a:srgbClr>
                  </a:outerShdw>
                </a:effectLst>
                <a:latin typeface="+mj-lt"/>
                <a:sym typeface="Symbol" pitchFamily="18" charset="2"/>
              </a:rPr>
              <a:t>2</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211137"/>
            <a:ext cx="7315200" cy="1084263"/>
          </a:xfrm>
        </p:spPr>
        <p:txBody>
          <a:bodyPr>
            <a:normAutofit fontScale="90000"/>
          </a:bodyPr>
          <a:lstStyle/>
          <a:p>
            <a:pPr algn="l" eaLnBrk="1" hangingPunct="1"/>
            <a:r>
              <a:rPr lang="it-IT" altLang="en-US" dirty="0" smtClean="0">
                <a:solidFill>
                  <a:srgbClr val="385D8A"/>
                </a:solidFill>
                <a:effectLst>
                  <a:outerShdw blurRad="38100" dist="38100" dir="2700000" algn="tl">
                    <a:srgbClr val="000000">
                      <a:alpha val="43137"/>
                    </a:srgbClr>
                  </a:outerShdw>
                </a:effectLst>
              </a:rPr>
              <a:t>  La rappresentazione dei numeri </a:t>
            </a:r>
            <a:r>
              <a:rPr lang="it-IT" altLang="en-US" sz="4000" dirty="0" smtClean="0">
                <a:solidFill>
                  <a:srgbClr val="385D8A"/>
                </a:solidFill>
                <a:effectLst>
                  <a:outerShdw blurRad="38100" dist="38100" dir="2700000" algn="tl">
                    <a:srgbClr val="000000">
                      <a:alpha val="43137"/>
                    </a:srgbClr>
                  </a:outerShdw>
                </a:effectLst>
                <a:sym typeface="Symbol"/>
              </a:rPr>
              <a:t/>
            </a:r>
            <a:br>
              <a:rPr lang="it-IT" altLang="en-US" sz="4000" dirty="0" smtClean="0">
                <a:solidFill>
                  <a:srgbClr val="385D8A"/>
                </a:solidFill>
                <a:effectLst>
                  <a:outerShdw blurRad="38100" dist="38100" dir="2700000" algn="tl">
                    <a:srgbClr val="000000">
                      <a:alpha val="43137"/>
                    </a:srgbClr>
                  </a:outerShdw>
                </a:effectLst>
                <a:sym typeface="Symbol"/>
              </a:rPr>
            </a:br>
            <a:r>
              <a:rPr lang="it-IT" altLang="en-US" sz="4000" dirty="0" smtClean="0">
                <a:solidFill>
                  <a:srgbClr val="385D8A"/>
                </a:solidFill>
                <a:effectLst>
                  <a:outerShdw blurRad="38100" dist="38100" dir="2700000" algn="tl">
                    <a:srgbClr val="000000">
                      <a:alpha val="43137"/>
                    </a:srgbClr>
                  </a:outerShdw>
                </a:effectLst>
                <a:sym typeface="Symbol"/>
              </a:rPr>
              <a:t>  Numeri interi</a:t>
            </a:r>
            <a:endParaRPr lang="it-IT" altLang="en-US" sz="4000" dirty="0" smtClean="0">
              <a:solidFill>
                <a:srgbClr val="385D8A"/>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3"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ctangle 3"/>
          <p:cNvSpPr txBox="1">
            <a:spLocks noChangeArrowheads="1"/>
          </p:cNvSpPr>
          <p:nvPr/>
        </p:nvSpPr>
        <p:spPr>
          <a:xfrm>
            <a:off x="1676400" y="1295400"/>
            <a:ext cx="7239000" cy="5334000"/>
          </a:xfrm>
          <a:prstGeom prst="rect">
            <a:avLst/>
          </a:prstGeom>
        </p:spPr>
        <p:txBody>
          <a:bodyPr vert="horz" lIns="91440" tIns="45720" rIns="91440" bIns="45720" rtlCol="0">
            <a:normAutofit/>
          </a:bodyPr>
          <a:lstStyle/>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kumimoji="0" lang="it-IT"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I numeri interi vengono memorizzati nel</a:t>
            </a:r>
            <a:r>
              <a:rPr kumimoji="0" lang="it-IT" sz="28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 calcolatore come stringhe</a:t>
            </a:r>
          </a:p>
          <a:p>
            <a:pPr marL="720000" marR="0" lvl="1" indent="-360000" algn="ctr" defTabSz="914400" rtl="0" eaLnBrk="1" fontAlgn="auto" latinLnBrk="0" hangingPunct="1">
              <a:lnSpc>
                <a:spcPct val="100000"/>
              </a:lnSpc>
              <a:spcBef>
                <a:spcPts val="0"/>
              </a:spcBef>
              <a:spcAft>
                <a:spcPts val="0"/>
              </a:spcAft>
              <a:buClrTx/>
              <a:buSzTx/>
              <a:tabLst/>
              <a:defRPr/>
            </a:pP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0</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1</a:t>
            </a: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i="1"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N</a:t>
            </a:r>
            <a:r>
              <a:rPr lang="it-IT" sz="2800" i="1"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800"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1</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i="1"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N</a:t>
            </a: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sz="2800" i="1" baseline="-25000" dirty="0" smtClean="0">
                <a:solidFill>
                  <a:srgbClr val="FE0000"/>
                </a:solidFill>
                <a:effectLst>
                  <a:outerShdw blurRad="38100" dist="38100" dir="2700000" algn="tl">
                    <a:srgbClr val="000000">
                      <a:alpha val="43137"/>
                    </a:srgbClr>
                  </a:outerShdw>
                </a:effectLst>
                <a:latin typeface="Times New Roman"/>
                <a:cs typeface="Times New Roman"/>
              </a:rPr>
              <a:t>β</a:t>
            </a:r>
            <a:endParaRPr lang="it-IT" sz="2800" i="1" dirty="0" smtClean="0">
              <a:solidFill>
                <a:srgbClr val="FE0000"/>
              </a:solidFill>
              <a:effectLst>
                <a:outerShdw blurRad="38100" dist="38100" dir="2700000" algn="tl">
                  <a:srgbClr val="000000">
                    <a:alpha val="43137"/>
                  </a:srgbClr>
                </a:outerShdw>
              </a:effectLst>
            </a:endParaRPr>
          </a:p>
          <a:p>
            <a:pPr marL="1177200" lvl="2" indent="-360000" algn="just">
              <a:buSzPct val="80000"/>
              <a:buBlip>
                <a:blip r:embed="rId5"/>
              </a:buBlip>
            </a:pPr>
            <a:r>
              <a:rPr kumimoji="0" lang="it-IT"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per </a:t>
            </a:r>
            <a:r>
              <a:rPr kumimoji="0" lang="it-IT"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rPr>
              <a:t>i </a:t>
            </a:r>
            <a:r>
              <a:rPr kumimoji="0" lang="it-IT"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0,</a:t>
            </a:r>
            <a:r>
              <a:rPr kumimoji="0" lang="it-IT"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 </a:t>
            </a:r>
            <a:r>
              <a:rPr lang="it-IT"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i </a:t>
            </a:r>
            <a:r>
              <a:rPr kumimoji="0" lang="it-IT"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a:t>
            </a:r>
            <a:r>
              <a:rPr kumimoji="0" lang="it-IT"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cs typeface="Times New Roman"/>
                <a:sym typeface="Symbol"/>
              </a:rPr>
              <a:t>{0,1,…,</a:t>
            </a:r>
            <a:r>
              <a:rPr kumimoji="0" lang="el-GR" sz="2400" b="0" i="1"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a:cs typeface="Times New Roman"/>
                <a:sym typeface="Symbol"/>
              </a:rPr>
              <a:t>β</a:t>
            </a:r>
            <a:r>
              <a:rPr kumimoji="0" lang="el-GR"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a:cs typeface="Times New Roman"/>
                <a:sym typeface="Symbol"/>
              </a:rPr>
              <a:t></a:t>
            </a:r>
            <a:r>
              <a:rPr kumimoji="0" lang="it-IT"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cs typeface="Times New Roman"/>
                <a:sym typeface="Symbol"/>
              </a:rPr>
              <a:t>1}</a:t>
            </a:r>
          </a:p>
          <a:p>
            <a:pPr marL="1177200" lvl="2" indent="-360000" algn="just">
              <a:buSzPct val="80000"/>
              <a:buBlip>
                <a:blip r:embed="rId5"/>
              </a:buBlip>
            </a:pPr>
            <a:r>
              <a:rPr kumimoji="0" lang="it-IT" sz="2400" b="0" i="1"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d</a:t>
            </a:r>
            <a:r>
              <a:rPr kumimoji="0" lang="it-IT" sz="2400" b="0" u="none" strike="noStrike" kern="1200" cap="none" spc="0" normalizeH="0" baseline="-2500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0</a:t>
            </a:r>
            <a:r>
              <a:rPr lang="it-IT" sz="2400" dirty="0" smtClean="0">
                <a:solidFill>
                  <a:srgbClr val="002060"/>
                </a:solidFill>
                <a:effectLst>
                  <a:outerShdw blurRad="38100" dist="38100" dir="2700000" algn="tl">
                    <a:srgbClr val="000000">
                      <a:alpha val="43137"/>
                    </a:srgbClr>
                  </a:outerShdw>
                </a:effectLst>
                <a:sym typeface="Symbol"/>
              </a:rPr>
              <a:t></a:t>
            </a:r>
            <a:r>
              <a:rPr lang="it-IT" sz="2400" dirty="0" smtClean="0">
                <a:solidFill>
                  <a:srgbClr val="002060"/>
                </a:solidFill>
                <a:effectLst>
                  <a:outerShdw blurRad="38100" dist="38100" dir="2700000" algn="tl">
                    <a:srgbClr val="000000">
                      <a:alpha val="43137"/>
                    </a:srgbClr>
                  </a:outerShdw>
                </a:effectLst>
                <a:cs typeface="Times New Roman"/>
                <a:sym typeface="Symbol"/>
              </a:rPr>
              <a:t>{0,1} </a:t>
            </a:r>
          </a:p>
          <a:p>
            <a:pPr marL="1177200" lvl="2" indent="-360000" algn="just">
              <a:buSzPct val="80000"/>
            </a:pPr>
            <a:endParaRPr kumimoji="0" lang="it-IT"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ea typeface="+mn-ea"/>
              <a:cs typeface="+mn-cs"/>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endParaRPr kumimoji="0" lang="it-IT" altLang="it-IT"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j-lt"/>
              <a:ea typeface="+mn-ea"/>
              <a:cs typeface="+mn-cs"/>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endParaRPr lang="it-IT" altLang="it-IT" sz="2800" dirty="0" smtClean="0">
              <a:solidFill>
                <a:srgbClr val="002060"/>
              </a:solidFill>
              <a:effectLst>
                <a:outerShdw blurRad="38100" dist="38100" dir="2700000" algn="tl">
                  <a:srgbClr val="000000">
                    <a:alpha val="43137"/>
                  </a:srgbClr>
                </a:outerShdw>
              </a:effectLst>
              <a:latin typeface="+mj-lt"/>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endParaRPr kumimoji="0" lang="it-IT" altLang="it-IT"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j-lt"/>
              <a:ea typeface="+mn-ea"/>
              <a:cs typeface="+mn-cs"/>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endParaRPr lang="it-IT" altLang="it-IT" sz="2800" dirty="0" smtClean="0">
              <a:solidFill>
                <a:srgbClr val="002060"/>
              </a:solidFill>
              <a:effectLst>
                <a:outerShdw blurRad="38100" dist="38100" dir="2700000" algn="tl">
                  <a:srgbClr val="000000">
                    <a:alpha val="43137"/>
                  </a:srgbClr>
                </a:outerShdw>
              </a:effectLst>
              <a:latin typeface="+mj-lt"/>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kumimoji="0" lang="it-IT" altLang="it-IT"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j-lt"/>
                <a:ea typeface="+mn-ea"/>
                <a:cs typeface="+mn-cs"/>
              </a:rPr>
              <a:t>I numeri interi rappresentati esattamente appartengono all’insieme</a:t>
            </a:r>
            <a:endParaRPr kumimoji="0" lang="it-IT" altLang="it-IT"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j-lt"/>
              <a:ea typeface="+mn-ea"/>
              <a:cs typeface="+mn-cs"/>
              <a:sym typeface="Wingdings" pitchFamily="2" charset="2"/>
            </a:endParaRPr>
          </a:p>
        </p:txBody>
      </p:sp>
      <p:pic>
        <p:nvPicPr>
          <p:cNvPr id="64517" name="Picture 5"/>
          <p:cNvPicPr>
            <a:picLocks noChangeAspect="1" noChangeArrowheads="1"/>
          </p:cNvPicPr>
          <p:nvPr/>
        </p:nvPicPr>
        <p:blipFill>
          <a:blip r:embed="rId6" cstate="print"/>
          <a:srcRect/>
          <a:stretch>
            <a:fillRect/>
          </a:stretch>
        </p:blipFill>
        <p:spPr bwMode="auto">
          <a:xfrm>
            <a:off x="2590800" y="3429000"/>
            <a:ext cx="2438400" cy="1879134"/>
          </a:xfrm>
          <a:prstGeom prst="rect">
            <a:avLst/>
          </a:prstGeom>
          <a:noFill/>
          <a:ln w="9525">
            <a:noFill/>
            <a:miter lim="800000"/>
            <a:headEnd/>
            <a:tailEnd/>
          </a:ln>
        </p:spPr>
      </p:pic>
      <p:pic>
        <p:nvPicPr>
          <p:cNvPr id="64518" name="Picture 6"/>
          <p:cNvPicPr>
            <a:picLocks noChangeAspect="1" noChangeArrowheads="1"/>
          </p:cNvPicPr>
          <p:nvPr/>
        </p:nvPicPr>
        <p:blipFill>
          <a:blip r:embed="rId7" cstate="print"/>
          <a:srcRect/>
          <a:stretch>
            <a:fillRect/>
          </a:stretch>
        </p:blipFill>
        <p:spPr bwMode="auto">
          <a:xfrm>
            <a:off x="4876800" y="3629025"/>
            <a:ext cx="1371600" cy="1628775"/>
          </a:xfrm>
          <a:prstGeom prst="rect">
            <a:avLst/>
          </a:prstGeom>
          <a:noFill/>
          <a:ln w="9525">
            <a:noFill/>
            <a:miter lim="800000"/>
            <a:headEnd/>
            <a:tailEnd/>
          </a:ln>
        </p:spPr>
      </p:pic>
      <p:sp>
        <p:nvSpPr>
          <p:cNvPr id="16" name="TextBox 15"/>
          <p:cNvSpPr txBox="1"/>
          <p:nvPr/>
        </p:nvSpPr>
        <p:spPr>
          <a:xfrm>
            <a:off x="6400800" y="4643735"/>
            <a:ext cx="2438400" cy="461665"/>
          </a:xfrm>
          <a:prstGeom prst="rect">
            <a:avLst/>
          </a:prstGeom>
          <a:noFill/>
        </p:spPr>
        <p:txBody>
          <a:bodyPr wrap="square" rtlCol="0">
            <a:spAutoFit/>
          </a:bodyPr>
          <a:lstStyle/>
          <a:p>
            <a:r>
              <a:rPr lang="it-IT" sz="2400" dirty="0" smtClean="0">
                <a:solidFill>
                  <a:srgbClr val="00B0F0"/>
                </a:solidFill>
                <a:effectLst>
                  <a:outerShdw blurRad="38100" dist="38100" dir="2700000" algn="tl">
                    <a:srgbClr val="000000">
                      <a:alpha val="43137"/>
                    </a:srgbClr>
                  </a:outerShdw>
                </a:effectLst>
              </a:rPr>
              <a:t>Numeri negativi</a:t>
            </a:r>
            <a:endParaRPr lang="it-IT" sz="2400" dirty="0">
              <a:solidFill>
                <a:srgbClr val="00B0F0"/>
              </a:solidFill>
              <a:effectLst>
                <a:outerShdw blurRad="38100" dist="38100" dir="2700000" algn="tl">
                  <a:srgbClr val="000000">
                    <a:alpha val="43137"/>
                  </a:srgbClr>
                </a:outerShdw>
              </a:effectLst>
            </a:endParaRPr>
          </a:p>
        </p:txBody>
      </p:sp>
      <p:sp>
        <p:nvSpPr>
          <p:cNvPr id="17" name="TextBox 16"/>
          <p:cNvSpPr txBox="1"/>
          <p:nvPr/>
        </p:nvSpPr>
        <p:spPr>
          <a:xfrm>
            <a:off x="6400800" y="3729335"/>
            <a:ext cx="2438400" cy="461665"/>
          </a:xfrm>
          <a:prstGeom prst="rect">
            <a:avLst/>
          </a:prstGeom>
          <a:noFill/>
        </p:spPr>
        <p:txBody>
          <a:bodyPr wrap="square" rtlCol="0">
            <a:spAutoFit/>
          </a:bodyPr>
          <a:lstStyle/>
          <a:p>
            <a:r>
              <a:rPr lang="it-IT" sz="2400" dirty="0" smtClean="0">
                <a:solidFill>
                  <a:srgbClr val="00B0F0"/>
                </a:solidFill>
                <a:effectLst>
                  <a:outerShdw blurRad="38100" dist="38100" dir="2700000" algn="tl">
                    <a:srgbClr val="000000">
                      <a:alpha val="43137"/>
                    </a:srgbClr>
                  </a:outerShdw>
                </a:effectLst>
              </a:rPr>
              <a:t>Numeri positivi</a:t>
            </a:r>
            <a:endParaRPr lang="it-IT" sz="2400" dirty="0">
              <a:solidFill>
                <a:srgbClr val="00B0F0"/>
              </a:solidFill>
              <a:effectLst>
                <a:outerShdw blurRad="38100" dist="38100" dir="2700000" algn="tl">
                  <a:srgbClr val="000000">
                    <a:alpha val="43137"/>
                  </a:srgbClr>
                </a:outerShdw>
              </a:effectLst>
            </a:endParaRPr>
          </a:p>
        </p:txBody>
      </p:sp>
      <p:sp>
        <p:nvSpPr>
          <p:cNvPr id="19" name="TextBox 18"/>
          <p:cNvSpPr txBox="1"/>
          <p:nvPr/>
        </p:nvSpPr>
        <p:spPr>
          <a:xfrm>
            <a:off x="6172200" y="5877580"/>
            <a:ext cx="2514600" cy="523220"/>
          </a:xfrm>
          <a:prstGeom prst="rect">
            <a:avLst/>
          </a:prstGeom>
          <a:noFill/>
        </p:spPr>
        <p:txBody>
          <a:bodyPr wrap="square" rtlCol="0">
            <a:spAutoFit/>
          </a:bodyPr>
          <a:lstStyle/>
          <a:p>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el-GR" sz="2800" i="1" dirty="0" smtClean="0">
                <a:solidFill>
                  <a:srgbClr val="FE0000"/>
                </a:solidFill>
                <a:effectLst>
                  <a:outerShdw blurRad="38100" dist="38100" dir="2700000" algn="tl">
                    <a:srgbClr val="000000">
                      <a:alpha val="43137"/>
                    </a:srgbClr>
                  </a:outerShdw>
                </a:effectLst>
                <a:latin typeface="Times New Roman"/>
                <a:cs typeface="Times New Roman"/>
                <a:sym typeface="Symbol"/>
              </a:rPr>
              <a:t>β</a:t>
            </a:r>
            <a:r>
              <a:rPr lang="it-IT" sz="2800" i="1" baseline="30000" dirty="0" smtClean="0">
                <a:solidFill>
                  <a:srgbClr val="FE0000"/>
                </a:solidFill>
                <a:effectLst>
                  <a:outerShdw blurRad="38100" dist="38100" dir="2700000" algn="tl">
                    <a:srgbClr val="000000">
                      <a:alpha val="43137"/>
                    </a:srgbClr>
                  </a:outerShdw>
                </a:effectLst>
                <a:latin typeface="Times New Roman"/>
                <a:cs typeface="Times New Roman"/>
                <a:sym typeface="Symbol"/>
              </a:rPr>
              <a:t>N</a:t>
            </a:r>
            <a:r>
              <a:rPr lang="it-IT" sz="2800" dirty="0" smtClean="0">
                <a:solidFill>
                  <a:srgbClr val="FE0000"/>
                </a:solidFill>
                <a:effectLst>
                  <a:outerShdw blurRad="38100" dist="38100" dir="2700000" algn="tl">
                    <a:srgbClr val="000000">
                      <a:alpha val="43137"/>
                    </a:srgbClr>
                  </a:outerShdw>
                </a:effectLst>
                <a:latin typeface="Times New Roman"/>
                <a:cs typeface="Times New Roman"/>
                <a:sym typeface="Symbol"/>
              </a:rPr>
              <a:t>,…,</a:t>
            </a:r>
            <a:r>
              <a:rPr lang="el-GR" sz="2800" i="1" dirty="0" smtClean="0">
                <a:solidFill>
                  <a:srgbClr val="FE0000"/>
                </a:solidFill>
                <a:effectLst>
                  <a:outerShdw blurRad="38100" dist="38100" dir="2700000" algn="tl">
                    <a:srgbClr val="000000">
                      <a:alpha val="43137"/>
                    </a:srgbClr>
                  </a:outerShdw>
                </a:effectLst>
                <a:latin typeface="Times New Roman"/>
                <a:cs typeface="Times New Roman"/>
                <a:sym typeface="Symbol"/>
              </a:rPr>
              <a:t>β</a:t>
            </a:r>
            <a:r>
              <a:rPr lang="it-IT" sz="2800" i="1" baseline="30000" dirty="0" smtClean="0">
                <a:solidFill>
                  <a:srgbClr val="FE0000"/>
                </a:solidFill>
                <a:effectLst>
                  <a:outerShdw blurRad="38100" dist="38100" dir="2700000" algn="tl">
                    <a:srgbClr val="000000">
                      <a:alpha val="43137"/>
                    </a:srgbClr>
                  </a:outerShdw>
                </a:effectLst>
                <a:latin typeface="Times New Roman"/>
                <a:cs typeface="Times New Roman"/>
                <a:sym typeface="Symbol"/>
              </a:rPr>
              <a:t>N</a:t>
            </a:r>
            <a:r>
              <a:rPr lang="el-GR" sz="2800" dirty="0" smtClean="0">
                <a:solidFill>
                  <a:srgbClr val="FE0000"/>
                </a:solidFill>
                <a:effectLst>
                  <a:outerShdw blurRad="38100" dist="38100" dir="2700000" algn="tl">
                    <a:srgbClr val="000000">
                      <a:alpha val="43137"/>
                    </a:srgbClr>
                  </a:outerShdw>
                </a:effectLst>
                <a:latin typeface="Times New Roman"/>
                <a:cs typeface="Times New Roman"/>
                <a:sym typeface="Symbol"/>
              </a:rPr>
              <a:t></a:t>
            </a:r>
            <a:r>
              <a:rPr lang="it-IT" sz="2800" dirty="0" smtClean="0">
                <a:solidFill>
                  <a:srgbClr val="FE0000"/>
                </a:solidFill>
                <a:effectLst>
                  <a:outerShdw blurRad="38100" dist="38100" dir="2700000" algn="tl">
                    <a:srgbClr val="000000">
                      <a:alpha val="43137"/>
                    </a:srgbClr>
                  </a:outerShdw>
                </a:effectLst>
                <a:cs typeface="Times New Roman" pitchFamily="18" charset="0"/>
                <a:sym typeface="Symbol"/>
              </a:rPr>
              <a:t>1</a:t>
            </a:r>
            <a:r>
              <a:rPr lang="it-IT" sz="2800" dirty="0" smtClean="0">
                <a:solidFill>
                  <a:srgbClr val="FE0000"/>
                </a:solidFill>
                <a:effectLst>
                  <a:outerShdw blurRad="38100" dist="38100" dir="2700000" algn="tl">
                    <a:srgbClr val="000000">
                      <a:alpha val="43137"/>
                    </a:srgbClr>
                  </a:outerShdw>
                </a:effectLst>
                <a:latin typeface="Times New Roman"/>
                <a:cs typeface="Times New Roman"/>
                <a:sym typeface="Symbol"/>
              </a:rPr>
              <a:t>}</a:t>
            </a:r>
            <a:endParaRPr lang="it-IT" sz="2800" dirty="0">
              <a:solidFill>
                <a:srgbClr val="FE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211137"/>
            <a:ext cx="7315200" cy="1084263"/>
          </a:xfrm>
        </p:spPr>
        <p:txBody>
          <a:bodyPr>
            <a:normAutofit fontScale="90000"/>
          </a:bodyPr>
          <a:lstStyle/>
          <a:p>
            <a:pPr algn="l" eaLnBrk="1" hangingPunct="1"/>
            <a:r>
              <a:rPr lang="it-IT" altLang="en-US" dirty="0" smtClean="0">
                <a:solidFill>
                  <a:srgbClr val="385D8A"/>
                </a:solidFill>
                <a:effectLst>
                  <a:outerShdw blurRad="38100" dist="38100" dir="2700000" algn="tl">
                    <a:srgbClr val="000000">
                      <a:alpha val="43137"/>
                    </a:srgbClr>
                  </a:outerShdw>
                </a:effectLst>
              </a:rPr>
              <a:t>  La rappresentazione dei numeri </a:t>
            </a:r>
            <a:r>
              <a:rPr lang="it-IT" altLang="en-US" sz="4000" dirty="0" smtClean="0">
                <a:solidFill>
                  <a:srgbClr val="385D8A"/>
                </a:solidFill>
                <a:effectLst>
                  <a:outerShdw blurRad="38100" dist="38100" dir="2700000" algn="tl">
                    <a:srgbClr val="000000">
                      <a:alpha val="43137"/>
                    </a:srgbClr>
                  </a:outerShdw>
                </a:effectLst>
                <a:sym typeface="Symbol"/>
              </a:rPr>
              <a:t/>
            </a:r>
            <a:br>
              <a:rPr lang="it-IT" altLang="en-US" sz="4000" dirty="0" smtClean="0">
                <a:solidFill>
                  <a:srgbClr val="385D8A"/>
                </a:solidFill>
                <a:effectLst>
                  <a:outerShdw blurRad="38100" dist="38100" dir="2700000" algn="tl">
                    <a:srgbClr val="000000">
                      <a:alpha val="43137"/>
                    </a:srgbClr>
                  </a:outerShdw>
                </a:effectLst>
                <a:sym typeface="Symbol"/>
              </a:rPr>
            </a:br>
            <a:r>
              <a:rPr lang="it-IT" altLang="en-US" sz="4000" dirty="0" smtClean="0">
                <a:solidFill>
                  <a:srgbClr val="385D8A"/>
                </a:solidFill>
                <a:effectLst>
                  <a:outerShdw blurRad="38100" dist="38100" dir="2700000" algn="tl">
                    <a:srgbClr val="000000">
                      <a:alpha val="43137"/>
                    </a:srgbClr>
                  </a:outerShdw>
                </a:effectLst>
                <a:sym typeface="Symbol"/>
              </a:rPr>
              <a:t>  Numeri reali</a:t>
            </a:r>
            <a:endParaRPr lang="it-IT" altLang="en-US" sz="4000" dirty="0" smtClean="0">
              <a:solidFill>
                <a:srgbClr val="385D8A"/>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3"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ctangle 3"/>
          <p:cNvSpPr txBox="1">
            <a:spLocks noChangeArrowheads="1"/>
          </p:cNvSpPr>
          <p:nvPr/>
        </p:nvSpPr>
        <p:spPr>
          <a:xfrm>
            <a:off x="1676400" y="1295400"/>
            <a:ext cx="7239000" cy="5334000"/>
          </a:xfrm>
          <a:prstGeom prst="rect">
            <a:avLst/>
          </a:prstGeom>
        </p:spPr>
        <p:txBody>
          <a:bodyPr vert="horz" lIns="91440" tIns="45720" rIns="91440" bIns="45720" rtlCol="0">
            <a:normAutofit/>
          </a:bodyPr>
          <a:lstStyle/>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lang="it-IT" altLang="en-US" sz="2800" dirty="0" smtClean="0">
                <a:solidFill>
                  <a:srgbClr val="002060"/>
                </a:solidFill>
                <a:effectLst>
                  <a:outerShdw blurRad="38100" dist="38100" dir="2700000" algn="tl">
                    <a:srgbClr val="000000">
                      <a:alpha val="43137"/>
                    </a:srgbClr>
                  </a:outerShdw>
                </a:effectLst>
              </a:rPr>
              <a:t>Poich</a:t>
            </a:r>
            <a:r>
              <a:rPr lang="en-US" altLang="en-US" sz="2800" dirty="0" smtClean="0">
                <a:solidFill>
                  <a:srgbClr val="002060"/>
                </a:solidFill>
                <a:effectLst>
                  <a:outerShdw blurRad="38100" dist="38100" dir="2700000" algn="tl">
                    <a:srgbClr val="000000">
                      <a:alpha val="43137"/>
                    </a:srgbClr>
                  </a:outerShdw>
                </a:effectLst>
                <a:cs typeface="Tahoma" pitchFamily="34" charset="0"/>
              </a:rPr>
              <a:t>é</a:t>
            </a:r>
            <a:r>
              <a:rPr lang="it-IT" altLang="en-US" sz="2800" dirty="0" smtClean="0">
                <a:solidFill>
                  <a:srgbClr val="002060"/>
                </a:solidFill>
                <a:effectLst>
                  <a:outerShdw blurRad="38100" dist="38100" dir="2700000" algn="tl">
                    <a:srgbClr val="000000">
                      <a:alpha val="43137"/>
                    </a:srgbClr>
                  </a:outerShdw>
                </a:effectLst>
              </a:rPr>
              <a:t> si hanno a disposizione un numero finito di bit, solo un sottoinsieme dei nume-ri razionali è rappresentabile all’interno di un elaboratore </a:t>
            </a: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lang="it-IT" altLang="en-US" sz="2800" dirty="0" smtClean="0">
                <a:solidFill>
                  <a:srgbClr val="002060"/>
                </a:solidFill>
                <a:effectLst>
                  <a:outerShdw blurRad="38100" dist="38100" dir="2700000" algn="tl">
                    <a:srgbClr val="000000">
                      <a:alpha val="43137"/>
                    </a:srgbClr>
                  </a:outerShdw>
                </a:effectLst>
              </a:rPr>
              <a:t>Tale sottoinsieme è detto </a:t>
            </a:r>
            <a:r>
              <a:rPr lang="it-IT" altLang="en-US" sz="2800" dirty="0" smtClean="0">
                <a:solidFill>
                  <a:srgbClr val="0070C0"/>
                </a:solidFill>
                <a:effectLst>
                  <a:outerShdw blurRad="38100" dist="38100" dir="2700000" algn="tl">
                    <a:srgbClr val="000000">
                      <a:alpha val="43137"/>
                    </a:srgbClr>
                  </a:outerShdw>
                </a:effectLst>
              </a:rPr>
              <a:t>insieme dei </a:t>
            </a:r>
            <a:r>
              <a:rPr lang="it-IT" altLang="en-US" sz="2800" i="1" dirty="0" smtClean="0">
                <a:solidFill>
                  <a:srgbClr val="0070C0"/>
                </a:solidFill>
                <a:effectLst>
                  <a:outerShdw blurRad="38100" dist="38100" dir="2700000" algn="tl">
                    <a:srgbClr val="000000">
                      <a:alpha val="43137"/>
                    </a:srgbClr>
                  </a:outerShdw>
                </a:effectLst>
              </a:rPr>
              <a:t>numeri di macchina</a:t>
            </a:r>
            <a:endParaRPr lang="it-IT" altLang="en-US" sz="2800" dirty="0" smtClean="0">
              <a:effectLst>
                <a:outerShdw blurRad="38100" dist="38100" dir="2700000" algn="tl">
                  <a:srgbClr val="000000">
                    <a:alpha val="43137"/>
                  </a:srgbClr>
                </a:outerShdw>
              </a:effectLst>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lang="it-IT" altLang="en-US" sz="2800" dirty="0" smtClean="0">
                <a:solidFill>
                  <a:srgbClr val="002060"/>
                </a:solidFill>
                <a:effectLst>
                  <a:outerShdw blurRad="38100" dist="38100" dir="2700000" algn="tl">
                    <a:srgbClr val="000000">
                      <a:alpha val="43137"/>
                    </a:srgbClr>
                  </a:outerShdw>
                </a:effectLst>
              </a:rPr>
              <a:t>Nello standard IEEE i numeri reali sono rappresentati con il sistema posizionale in </a:t>
            </a:r>
            <a:r>
              <a:rPr lang="it-IT" altLang="en-US" sz="2800" dirty="0" smtClean="0">
                <a:solidFill>
                  <a:srgbClr val="FF0000"/>
                </a:solidFill>
                <a:effectLst>
                  <a:outerShdw blurRad="38100" dist="38100" dir="2700000" algn="tl">
                    <a:srgbClr val="000000">
                      <a:alpha val="43137"/>
                    </a:srgbClr>
                  </a:outerShdw>
                </a:effectLst>
              </a:rPr>
              <a:t>virgola mobile normalizzata </a:t>
            </a:r>
            <a:r>
              <a:rPr lang="it-IT" altLang="en-US" sz="2800" dirty="0" smtClean="0">
                <a:solidFill>
                  <a:srgbClr val="002060"/>
                </a:solidFill>
                <a:effectLst>
                  <a:outerShdw blurRad="38100" dist="38100" dir="2700000" algn="tl">
                    <a:srgbClr val="000000">
                      <a:alpha val="43137"/>
                    </a:srgbClr>
                  </a:outerShdw>
                </a:effectLst>
              </a:rPr>
              <a:t>(</a:t>
            </a:r>
            <a:r>
              <a:rPr lang="it-IT" altLang="en-US" sz="2800" i="1" dirty="0" smtClean="0">
                <a:solidFill>
                  <a:srgbClr val="002060"/>
                </a:solidFill>
                <a:effectLst>
                  <a:outerShdw blurRad="38100" dist="38100" dir="2700000" algn="tl">
                    <a:srgbClr val="000000">
                      <a:alpha val="43137"/>
                    </a:srgbClr>
                  </a:outerShdw>
                </a:effectLst>
              </a:rPr>
              <a:t>floating point</a:t>
            </a:r>
            <a:r>
              <a:rPr lang="it-IT" altLang="en-US" sz="2800" dirty="0" smtClean="0">
                <a:solidFill>
                  <a:srgbClr val="002060"/>
                </a:solidFill>
                <a:effectLst>
                  <a:outerShdw blurRad="38100" dist="38100" dir="2700000" algn="tl">
                    <a:srgbClr val="000000">
                      <a:alpha val="43137"/>
                    </a:srgbClr>
                  </a:outerShdw>
                </a:effectLst>
              </a:rPr>
              <a:t>)</a:t>
            </a:r>
          </a:p>
          <a:p>
            <a:pPr marL="720000" lvl="1" indent="-360000" algn="ct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x</a:t>
            </a: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1</a:t>
            </a: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2</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2800"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3</a:t>
            </a:r>
            <a:r>
              <a:rPr lang="it-IT" sz="2800"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sz="28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sz="2800" i="1" dirty="0" smtClean="0">
                <a:solidFill>
                  <a:srgbClr val="FE0000"/>
                </a:solidFill>
                <a:effectLst>
                  <a:outerShdw blurRad="38100" dist="38100" dir="2700000" algn="tl">
                    <a:srgbClr val="000000">
                      <a:alpha val="43137"/>
                    </a:srgbClr>
                  </a:outerShdw>
                </a:effectLst>
                <a:latin typeface="Times New Roman"/>
                <a:cs typeface="Times New Roman"/>
              </a:rPr>
              <a:t>β</a:t>
            </a:r>
            <a:r>
              <a:rPr lang="it-IT" sz="2800" i="1" baseline="30000" dirty="0" smtClean="0">
                <a:solidFill>
                  <a:srgbClr val="FE0000"/>
                </a:solidFill>
                <a:effectLst>
                  <a:outerShdw blurRad="38100" dist="38100" dir="2700000" algn="tl">
                    <a:srgbClr val="000000">
                      <a:alpha val="43137"/>
                    </a:srgbClr>
                  </a:outerShdw>
                </a:effectLst>
                <a:latin typeface="Times New Roman"/>
                <a:cs typeface="Times New Roman"/>
              </a:rPr>
              <a:t>e</a:t>
            </a:r>
            <a:endParaRPr lang="it-IT" altLang="en-US" sz="2800" dirty="0" smtClean="0">
              <a:effectLst>
                <a:outerShdw blurRad="38100" dist="38100" dir="2700000" algn="tl">
                  <a:srgbClr val="000000">
                    <a:alpha val="43137"/>
                  </a:srgbClr>
                </a:outerShdw>
              </a:effectLst>
            </a:endParaRPr>
          </a:p>
          <a:p>
            <a:pPr marL="720000" marR="0" lvl="1" indent="-360000" algn="just" defTabSz="914400" rtl="0" eaLnBrk="1" fontAlgn="auto" latinLnBrk="0" hangingPunct="1">
              <a:lnSpc>
                <a:spcPct val="100000"/>
              </a:lnSpc>
              <a:spcBef>
                <a:spcPts val="0"/>
              </a:spcBef>
              <a:spcAft>
                <a:spcPts val="0"/>
              </a:spcAft>
              <a:buClrTx/>
              <a:buSzTx/>
              <a:tabLst/>
              <a:defRPr/>
            </a:pPr>
            <a:r>
              <a:rPr lang="it-IT" altLang="en-US" sz="2800" dirty="0" smtClean="0">
                <a:effectLst>
                  <a:outerShdw blurRad="38100" dist="38100" dir="2700000" algn="tl">
                    <a:srgbClr val="000000">
                      <a:alpha val="43137"/>
                    </a:srgbClr>
                  </a:outerShdw>
                </a:effectLst>
              </a:rPr>
              <a:t>	</a:t>
            </a:r>
            <a:r>
              <a:rPr lang="it-IT" altLang="en-US" sz="2800" dirty="0" smtClean="0">
                <a:solidFill>
                  <a:srgbClr val="002060"/>
                </a:solidFill>
                <a:effectLst>
                  <a:outerShdw blurRad="38100" dist="38100" dir="2700000" algn="tl">
                    <a:srgbClr val="000000">
                      <a:alpha val="43137"/>
                    </a:srgbClr>
                  </a:outerShdw>
                </a:effectLst>
              </a:rPr>
              <a:t>con </a:t>
            </a:r>
            <a:r>
              <a:rPr lang="it-IT" altLang="en-US" sz="2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d</a:t>
            </a:r>
            <a:r>
              <a:rPr lang="it-IT" altLang="en-US" sz="2800"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1</a:t>
            </a:r>
            <a:r>
              <a:rPr lang="it-IT" altLang="en-US" sz="2800" dirty="0" smtClean="0">
                <a:solidFill>
                  <a:srgbClr val="002060"/>
                </a:solidFill>
                <a:effectLst>
                  <a:outerShdw blurRad="38100" dist="38100" dir="2700000" algn="tl">
                    <a:srgbClr val="000000">
                      <a:alpha val="43137"/>
                    </a:srgbClr>
                  </a:outerShdw>
                </a:effectLst>
                <a:sym typeface="Symbol"/>
              </a:rPr>
              <a:t>0</a:t>
            </a:r>
            <a:endParaRPr lang="it-IT" altLang="en-US" sz="2800" dirty="0" smtClean="0">
              <a:solidFill>
                <a:srgbClr val="002060"/>
              </a:solidFill>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457200"/>
            <a:ext cx="6019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Numeri di macchina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In generale, l’insieme dei numeri “reali” rappresentabili </a:t>
            </a:r>
            <a:r>
              <a:rPr lang="it-IT" altLang="en-US" dirty="0" smtClean="0">
                <a:solidFill>
                  <a:srgbClr val="002060"/>
                </a:solidFill>
                <a:effectLst>
                  <a:outerShdw blurRad="38100" dist="38100" dir="2700000" algn="tl">
                    <a:srgbClr val="000000">
                      <a:alpha val="43137"/>
                    </a:srgbClr>
                  </a:outerShdw>
                </a:effectLst>
                <a:cs typeface="Arial" charset="0"/>
              </a:rPr>
              <a:t>è dato da</a:t>
            </a:r>
          </a:p>
          <a:p>
            <a:pPr marL="720000" lvl="1" indent="-360000" algn="ctr" eaLnBrk="1" hangingPunct="1">
              <a:spcBef>
                <a:spcPts val="0"/>
              </a:spcBef>
              <a:buNone/>
            </a:pP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a:t>
            </a: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altLang="it-IT"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β</a:t>
            </a: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t>
            </a: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t>
            </a: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a:t>
            </a: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marL="720000" lvl="1" indent="-360000" eaLnBrk="1" hangingPunct="1">
              <a:spcBef>
                <a:spcPts val="0"/>
              </a:spcBef>
              <a:buNone/>
            </a:pP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altLang="en-US" dirty="0" smtClean="0">
                <a:solidFill>
                  <a:srgbClr val="002060"/>
                </a:solidFill>
                <a:effectLst>
                  <a:outerShdw blurRad="38100" dist="38100" dir="2700000" algn="tl">
                    <a:srgbClr val="000000">
                      <a:alpha val="43137"/>
                    </a:srgbClr>
                  </a:outerShdw>
                </a:effectLst>
                <a:cs typeface="Times New Roman" pitchFamily="18" charset="0"/>
              </a:rPr>
              <a:t>dove:</a:t>
            </a:r>
          </a:p>
          <a:p>
            <a:pPr marL="1120050" lvl="2" indent="-360000" algn="just">
              <a:spcBef>
                <a:spcPts val="0"/>
              </a:spcBef>
              <a:buSzPct val="80000"/>
              <a:buBlip>
                <a:blip r:embed="rId4"/>
              </a:buBlip>
            </a:pPr>
            <a:r>
              <a:rPr lang="el-GR" altLang="it-IT" sz="26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β</a:t>
            </a:r>
            <a:r>
              <a:rPr lang="it-IT" altLang="en-US" sz="2600" dirty="0" smtClean="0">
                <a:effectLst>
                  <a:outerShdw blurRad="38100" dist="38100" dir="2700000" algn="tl">
                    <a:srgbClr val="000000">
                      <a:alpha val="43137"/>
                    </a:srgbClr>
                  </a:outerShdw>
                </a:effectLst>
                <a:cs typeface="Arial" charset="0"/>
              </a:rPr>
              <a:t> </a:t>
            </a:r>
            <a:r>
              <a:rPr lang="it-IT" altLang="en-US" sz="2600" dirty="0" smtClean="0">
                <a:solidFill>
                  <a:srgbClr val="002060"/>
                </a:solidFill>
                <a:effectLst>
                  <a:outerShdw blurRad="38100" dist="38100" dir="2700000" algn="tl">
                    <a:srgbClr val="000000">
                      <a:alpha val="43137"/>
                    </a:srgbClr>
                  </a:outerShdw>
                </a:effectLst>
                <a:cs typeface="Arial" charset="0"/>
              </a:rPr>
              <a:t>è la base</a:t>
            </a:r>
          </a:p>
          <a:p>
            <a:pPr marL="1120050" lvl="2" indent="-360000" algn="just">
              <a:spcBef>
                <a:spcPts val="0"/>
              </a:spcBef>
              <a:buSzPct val="80000"/>
              <a:buBlip>
                <a:blip r:embed="rId4"/>
              </a:buBlip>
            </a:pPr>
            <a:r>
              <a:rPr lang="it-IT" altLang="en-US" sz="26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t>
            </a:r>
            <a:r>
              <a:rPr lang="it-IT" altLang="en-US" sz="2600" dirty="0" smtClean="0">
                <a:solidFill>
                  <a:srgbClr val="002060"/>
                </a:solidFill>
                <a:effectLst>
                  <a:outerShdw blurRad="38100" dist="38100" dir="2700000" algn="tl">
                    <a:srgbClr val="000000">
                      <a:alpha val="43137"/>
                    </a:srgbClr>
                  </a:outerShdw>
                </a:effectLst>
                <a:cs typeface="Arial" charset="0"/>
              </a:rPr>
              <a:t>  sono le cifre della </a:t>
            </a:r>
            <a:r>
              <a:rPr lang="it-IT" altLang="en-US" sz="2600" dirty="0" smtClean="0">
                <a:solidFill>
                  <a:srgbClr val="00B0F0"/>
                </a:solidFill>
                <a:effectLst>
                  <a:outerShdw blurRad="38100" dist="38100" dir="2700000" algn="tl">
                    <a:srgbClr val="000000">
                      <a:alpha val="43137"/>
                    </a:srgbClr>
                  </a:outerShdw>
                </a:effectLst>
                <a:cs typeface="Arial" charset="0"/>
              </a:rPr>
              <a:t>mantissa</a:t>
            </a:r>
          </a:p>
          <a:p>
            <a:pPr marL="1120050" lvl="2" indent="-360000" algn="just">
              <a:spcBef>
                <a:spcPts val="0"/>
              </a:spcBef>
              <a:buSzPct val="80000"/>
              <a:buBlip>
                <a:blip r:embed="rId4"/>
              </a:buBlip>
            </a:pPr>
            <a:r>
              <a:rPr lang="it-IT" altLang="en-US" sz="26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t>
            </a:r>
            <a:r>
              <a:rPr lang="it-IT" altLang="en-US" sz="2600" dirty="0" smtClean="0">
                <a:solidFill>
                  <a:srgbClr val="002060"/>
                </a:solidFill>
                <a:effectLst>
                  <a:outerShdw blurRad="38100" dist="38100" dir="2700000" algn="tl">
                    <a:srgbClr val="000000">
                      <a:alpha val="43137"/>
                    </a:srgbClr>
                  </a:outerShdw>
                </a:effectLst>
                <a:cs typeface="Arial" charset="0"/>
              </a:rPr>
              <a:t> e </a:t>
            </a:r>
            <a:r>
              <a:rPr lang="it-IT" altLang="en-US" sz="26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a:t>
            </a:r>
            <a:r>
              <a:rPr lang="it-IT" altLang="en-US" sz="2600" dirty="0" smtClean="0">
                <a:solidFill>
                  <a:srgbClr val="002060"/>
                </a:solidFill>
                <a:effectLst>
                  <a:outerShdw blurRad="38100" dist="38100" dir="2700000" algn="tl">
                    <a:srgbClr val="000000">
                      <a:alpha val="43137"/>
                    </a:srgbClr>
                  </a:outerShdw>
                </a:effectLst>
                <a:cs typeface="Arial" charset="0"/>
              </a:rPr>
              <a:t> sono i valori minimo e massimo dell’esponente </a:t>
            </a:r>
            <a:r>
              <a:rPr lang="it-IT" altLang="en-US" sz="26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a:t>
            </a:r>
            <a:r>
              <a:rPr lang="it-IT" altLang="en-US" sz="2600" i="1" dirty="0" smtClean="0">
                <a:solidFill>
                  <a:srgbClr val="FF0000"/>
                </a:solidFill>
                <a:effectLst>
                  <a:outerShdw blurRad="38100" dist="38100" dir="2700000" algn="tl">
                    <a:srgbClr val="000000">
                      <a:alpha val="43137"/>
                    </a:srgbClr>
                  </a:outerShdw>
                </a:effectLst>
                <a:latin typeface="+mj-lt"/>
                <a:cs typeface="Times New Roman" pitchFamily="18" charset="0"/>
              </a:rPr>
              <a:t> </a:t>
            </a:r>
            <a:r>
              <a:rPr lang="it-IT" altLang="en-US" sz="2600" dirty="0" smtClean="0">
                <a:solidFill>
                  <a:srgbClr val="002060"/>
                </a:solidFill>
                <a:effectLst>
                  <a:outerShdw blurRad="38100" dist="38100" dir="2700000" algn="tl">
                    <a:srgbClr val="000000">
                      <a:alpha val="43137"/>
                    </a:srgbClr>
                  </a:outerShdw>
                </a:effectLst>
                <a:latin typeface="+mj-lt"/>
                <a:cs typeface="Times New Roman" pitchFamily="18" charset="0"/>
              </a:rPr>
              <a:t>(detto anche </a:t>
            </a:r>
            <a:r>
              <a:rPr lang="it-IT" altLang="en-US" sz="2600" dirty="0" smtClean="0">
                <a:solidFill>
                  <a:srgbClr val="00B0F0"/>
                </a:solidFill>
                <a:effectLst>
                  <a:outerShdw blurRad="38100" dist="38100" dir="2700000" algn="tl">
                    <a:srgbClr val="000000">
                      <a:alpha val="43137"/>
                    </a:srgbClr>
                  </a:outerShdw>
                </a:effectLst>
                <a:latin typeface="+mj-lt"/>
                <a:cs typeface="Times New Roman" pitchFamily="18" charset="0"/>
              </a:rPr>
              <a:t>caratteristica</a:t>
            </a:r>
            <a:r>
              <a:rPr lang="it-IT" altLang="en-US" sz="2600" dirty="0" smtClean="0">
                <a:solidFill>
                  <a:srgbClr val="002060"/>
                </a:solidFill>
                <a:effectLst>
                  <a:outerShdw blurRad="38100" dist="38100" dir="2700000" algn="tl">
                    <a:srgbClr val="000000">
                      <a:alpha val="43137"/>
                    </a:srgbClr>
                  </a:outerShdw>
                </a:effectLst>
                <a:latin typeface="+mj-lt"/>
                <a:cs typeface="Times New Roman" pitchFamily="18" charset="0"/>
              </a:rPr>
              <a:t>)</a:t>
            </a:r>
          </a:p>
          <a:p>
            <a:pPr marL="1120050" lvl="2" indent="-360000" algn="just">
              <a:spcBef>
                <a:spcPts val="0"/>
              </a:spcBef>
              <a:buSzPct val="80000"/>
              <a:buBlip>
                <a:blip r:embed="rId4"/>
              </a:buBlip>
            </a:pPr>
            <a:endParaRPr lang="it-IT" altLang="en-US" sz="26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120050" lvl="2" indent="-360000" algn="just">
              <a:spcBef>
                <a:spcPts val="0"/>
              </a:spcBef>
              <a:buSzPct val="80000"/>
              <a:buBlip>
                <a:blip r:embed="rId4"/>
              </a:buBlip>
            </a:pPr>
            <a:endParaRPr lang="it-IT" altLang="en-US" sz="8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720000" lvl="1" indent="-360000" algn="ctr">
              <a:spcBef>
                <a:spcPts val="0"/>
              </a:spcBef>
              <a:buNone/>
            </a:pP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x</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fl</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1</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2</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3</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sz="3200" i="1"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t</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i="1" dirty="0" smtClean="0">
                <a:solidFill>
                  <a:srgbClr val="FE0000"/>
                </a:solidFill>
                <a:effectLst>
                  <a:outerShdw blurRad="38100" dist="38100" dir="2700000" algn="tl">
                    <a:srgbClr val="000000">
                      <a:alpha val="43137"/>
                    </a:srgbClr>
                  </a:outerShdw>
                </a:effectLst>
                <a:latin typeface="Times New Roman"/>
                <a:cs typeface="Times New Roman"/>
              </a:rPr>
              <a:t>β</a:t>
            </a:r>
            <a:r>
              <a:rPr lang="it-IT" i="1" baseline="30000" dirty="0" smtClean="0">
                <a:solidFill>
                  <a:srgbClr val="FE0000"/>
                </a:solidFill>
                <a:effectLst>
                  <a:outerShdw blurRad="38100" dist="38100" dir="2700000" algn="tl">
                    <a:srgbClr val="000000">
                      <a:alpha val="43137"/>
                    </a:srgbClr>
                  </a:outerShdw>
                </a:effectLst>
                <a:latin typeface="Times New Roman"/>
                <a:cs typeface="Times New Roman"/>
              </a:rPr>
              <a:t>e</a:t>
            </a:r>
            <a:endParaRPr lang="it-IT" altLang="en-US" dirty="0" smtClean="0">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TextBox 11"/>
          <p:cNvSpPr txBox="1"/>
          <p:nvPr/>
        </p:nvSpPr>
        <p:spPr>
          <a:xfrm>
            <a:off x="3657600" y="4971600"/>
            <a:ext cx="457200" cy="461665"/>
          </a:xfrm>
          <a:prstGeom prst="rect">
            <a:avLst/>
          </a:prstGeom>
          <a:noFill/>
        </p:spPr>
        <p:txBody>
          <a:bodyPr wrap="square" rtlCol="0">
            <a:spAutoFit/>
          </a:bodyPr>
          <a:lstStyle/>
          <a:p>
            <a:r>
              <a:rPr lang="it-IT" sz="2400" dirty="0" smtClean="0">
                <a:solidFill>
                  <a:srgbClr val="FF0000"/>
                </a:solidFill>
                <a:effectLst>
                  <a:outerShdw blurRad="38100" dist="38100" dir="2700000" algn="tl">
                    <a:srgbClr val="000000">
                      <a:alpha val="43137"/>
                    </a:srgbClr>
                  </a:outerShdw>
                </a:effectLst>
                <a:sym typeface="Symbol"/>
              </a:rPr>
              <a:t></a:t>
            </a:r>
            <a:endParaRPr lang="it-IT" sz="2400" dirty="0">
              <a:solidFill>
                <a:srgbClr val="FF0000"/>
              </a:solidFill>
              <a:effectLst>
                <a:outerShdw blurRad="38100" dist="38100" dir="2700000" algn="tl">
                  <a:srgbClr val="000000">
                    <a:alpha val="43137"/>
                  </a:srgbClr>
                </a:outerShdw>
              </a:effectLst>
            </a:endParaRPr>
          </a:p>
        </p:txBody>
      </p:sp>
      <p:sp>
        <p:nvSpPr>
          <p:cNvPr id="13" name="TextBox 12"/>
          <p:cNvSpPr txBox="1"/>
          <p:nvPr/>
        </p:nvSpPr>
        <p:spPr>
          <a:xfrm rot="16200000">
            <a:off x="6079004" y="4936003"/>
            <a:ext cx="533400" cy="1938992"/>
          </a:xfrm>
          <a:prstGeom prst="rect">
            <a:avLst/>
          </a:prstGeom>
          <a:noFill/>
        </p:spPr>
        <p:txBody>
          <a:bodyPr wrap="square" rtlCol="0">
            <a:spAutoFit/>
          </a:bodyPr>
          <a:lstStyle/>
          <a:p>
            <a:r>
              <a:rPr lang="it-IT" sz="12000" dirty="0" smtClean="0">
                <a:solidFill>
                  <a:srgbClr val="004DBF"/>
                </a:solidFill>
                <a:latin typeface="Adobe Caslon Pro" pitchFamily="18" charset="0"/>
                <a:cs typeface="Times New Roman" pitchFamily="18" charset="0"/>
              </a:rPr>
              <a:t>{</a:t>
            </a:r>
            <a:endParaRPr lang="it-IT" sz="12000" dirty="0">
              <a:solidFill>
                <a:srgbClr val="004DBF"/>
              </a:solidFill>
              <a:latin typeface="Adobe Caslon Pro" pitchFamily="18" charset="0"/>
              <a:cs typeface="Times New Roman" pitchFamily="18" charset="0"/>
            </a:endParaRPr>
          </a:p>
        </p:txBody>
      </p:sp>
      <p:sp>
        <p:nvSpPr>
          <p:cNvPr id="14" name="TextBox 13"/>
          <p:cNvSpPr txBox="1"/>
          <p:nvPr/>
        </p:nvSpPr>
        <p:spPr>
          <a:xfrm>
            <a:off x="7086600" y="4572000"/>
            <a:ext cx="1828800" cy="461665"/>
          </a:xfrm>
          <a:prstGeom prst="rect">
            <a:avLst/>
          </a:prstGeom>
          <a:noFill/>
        </p:spPr>
        <p:txBody>
          <a:bodyPr wrap="square" rtlCol="0">
            <a:spAutoFit/>
          </a:bodyPr>
          <a:lstStyle/>
          <a:p>
            <a:r>
              <a:rPr lang="it-IT" sz="2400" dirty="0" smtClean="0">
                <a:solidFill>
                  <a:srgbClr val="004DBF"/>
                </a:solidFill>
                <a:effectLst>
                  <a:outerShdw blurRad="38100" dist="38100" dir="2700000" algn="tl">
                    <a:srgbClr val="000000">
                      <a:alpha val="43137"/>
                    </a:srgbClr>
                  </a:outerShdw>
                </a:effectLst>
              </a:rPr>
              <a:t>caratteristica</a:t>
            </a:r>
            <a:endParaRPr lang="it-IT" sz="2400" dirty="0">
              <a:solidFill>
                <a:srgbClr val="004DBF"/>
              </a:solidFill>
              <a:effectLst>
                <a:outerShdw blurRad="38100" dist="38100" dir="2700000" algn="tl">
                  <a:srgbClr val="000000">
                    <a:alpha val="43137"/>
                  </a:srgbClr>
                </a:outerShdw>
              </a:effectLst>
            </a:endParaRPr>
          </a:p>
        </p:txBody>
      </p:sp>
      <p:cxnSp>
        <p:nvCxnSpPr>
          <p:cNvPr id="16" name="Straight Arrow Connector 15"/>
          <p:cNvCxnSpPr/>
          <p:nvPr/>
        </p:nvCxnSpPr>
        <p:spPr>
          <a:xfrm flipH="1">
            <a:off x="7239000" y="4953000"/>
            <a:ext cx="381000" cy="228600"/>
          </a:xfrm>
          <a:prstGeom prst="straightConnector1">
            <a:avLst/>
          </a:prstGeom>
          <a:ln>
            <a:solidFill>
              <a:srgbClr val="004DBF"/>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410200" y="6015335"/>
            <a:ext cx="1752600" cy="461665"/>
          </a:xfrm>
          <a:prstGeom prst="rect">
            <a:avLst/>
          </a:prstGeom>
          <a:noFill/>
        </p:spPr>
        <p:txBody>
          <a:bodyPr wrap="square" rtlCol="0">
            <a:spAutoFit/>
          </a:bodyPr>
          <a:lstStyle/>
          <a:p>
            <a:r>
              <a:rPr lang="it-IT" sz="2400" dirty="0" smtClean="0">
                <a:solidFill>
                  <a:srgbClr val="004DBF"/>
                </a:solidFill>
                <a:effectLst>
                  <a:outerShdw blurRad="38100" dist="38100" dir="2700000" algn="tl">
                    <a:srgbClr val="000000">
                      <a:alpha val="43137"/>
                    </a:srgbClr>
                  </a:outerShdw>
                </a:effectLst>
              </a:rPr>
              <a:t>mantissa</a:t>
            </a:r>
            <a:endParaRPr lang="it-IT" sz="2400" dirty="0">
              <a:solidFill>
                <a:srgbClr val="004DBF"/>
              </a:solidFill>
              <a:effectLst>
                <a:outerShdw blurRad="38100" dist="38100" dir="2700000" algn="tl">
                  <a:srgbClr val="000000">
                    <a:alpha val="43137"/>
                  </a:srgbClr>
                </a:outerShdw>
              </a:effectLst>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Analisi Numerica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6000"/>
            <a:ext cx="7239000" cy="4525963"/>
          </a:xfrm>
        </p:spPr>
        <p:txBody>
          <a:bodyPr>
            <a:normAutofit/>
          </a:bodyPr>
          <a:lstStyle/>
          <a:p>
            <a:pPr marL="720000" lvl="1" indent="-360000" algn="just" eaLnBrk="1" hangingPunct="1">
              <a:spcBef>
                <a:spcPts val="0"/>
              </a:spcBef>
              <a:buBlip>
                <a:blip r:embed="rId3"/>
              </a:buBlip>
            </a:pPr>
            <a:r>
              <a:rPr lang="en-US" i="1" dirty="0" smtClean="0">
                <a:solidFill>
                  <a:srgbClr val="002060"/>
                </a:solidFill>
                <a:effectLst>
                  <a:outerShdw blurRad="38100" dist="38100" dir="2700000" algn="tl">
                    <a:srgbClr val="000000">
                      <a:alpha val="43137"/>
                    </a:srgbClr>
                  </a:outerShdw>
                </a:effectLst>
              </a:rPr>
              <a:t>Numerical Analysis is the study of algorithms for the problems of continuous mathematics </a:t>
            </a:r>
            <a:r>
              <a:rPr lang="en-US" dirty="0" smtClean="0">
                <a:solidFill>
                  <a:srgbClr val="002060"/>
                </a:solidFill>
                <a:effectLst>
                  <a:outerShdw blurRad="38100" dist="38100" dir="2700000" algn="tl">
                    <a:srgbClr val="000000">
                      <a:alpha val="43137"/>
                    </a:srgbClr>
                  </a:outerShdw>
                </a:effectLst>
              </a:rPr>
              <a:t>(Lloyd N. </a:t>
            </a:r>
            <a:r>
              <a:rPr lang="en-US" dirty="0" err="1" smtClean="0">
                <a:solidFill>
                  <a:srgbClr val="002060"/>
                </a:solidFill>
                <a:effectLst>
                  <a:outerShdw blurRad="38100" dist="38100" dir="2700000" algn="tl">
                    <a:srgbClr val="000000">
                      <a:alpha val="43137"/>
                    </a:srgbClr>
                  </a:outerShdw>
                </a:effectLst>
              </a:rPr>
              <a:t>Trefethen</a:t>
            </a:r>
            <a:r>
              <a:rPr lang="en-US" dirty="0" smtClean="0">
                <a:solidFill>
                  <a:srgbClr val="002060"/>
                </a:solidFill>
                <a:effectLst>
                  <a:outerShdw blurRad="38100" dist="38100" dir="2700000" algn="tl">
                    <a:srgbClr val="000000">
                      <a:alpha val="43137"/>
                    </a:srgbClr>
                  </a:outerShdw>
                </a:effectLst>
              </a:rPr>
              <a:t>)</a:t>
            </a:r>
            <a:endParaRPr lang="it-IT"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Blip>
                <a:blip r:embed="rId3"/>
              </a:buBlip>
            </a:pPr>
            <a:r>
              <a:rPr lang="it-IT" dirty="0" smtClean="0">
                <a:solidFill>
                  <a:srgbClr val="002060"/>
                </a:solidFill>
                <a:effectLst>
                  <a:outerShdw blurRad="38100" dist="38100" dir="2700000" algn="tl">
                    <a:srgbClr val="000000">
                      <a:alpha val="43137"/>
                    </a:srgbClr>
                  </a:outerShdw>
                </a:effectLst>
              </a:rPr>
              <a:t>Notare l’uso (ed il leggero abuso) della nozione di algoritmo</a:t>
            </a:r>
          </a:p>
          <a:p>
            <a:pPr marL="1120050" lvl="2" indent="-360000" algn="just">
              <a:spcBef>
                <a:spcPts val="0"/>
              </a:spcBef>
              <a:buSzPct val="80000"/>
              <a:buBlip>
                <a:blip r:embed="rId4"/>
              </a:buBlip>
            </a:pPr>
            <a:r>
              <a:rPr lang="it-IT" dirty="0" smtClean="0">
                <a:solidFill>
                  <a:srgbClr val="002060"/>
                </a:solidFill>
                <a:effectLst>
                  <a:outerShdw blurRad="38100" dist="38100" dir="2700000" algn="tl">
                    <a:srgbClr val="000000">
                      <a:alpha val="43137"/>
                    </a:srgbClr>
                  </a:outerShdw>
                </a:effectLst>
              </a:rPr>
              <a:t>In Informatica, la nozione di algoritmo è asso-ciata all’idea di metodo risolutivo con termina-zione in tempo finito</a:t>
            </a:r>
          </a:p>
          <a:p>
            <a:pPr marL="1120050" lvl="2" indent="-360000" algn="just">
              <a:spcBef>
                <a:spcPts val="0"/>
              </a:spcBef>
              <a:buSzPct val="80000"/>
              <a:buBlip>
                <a:blip r:embed="rId4"/>
              </a:buBlip>
            </a:pPr>
            <a:r>
              <a:rPr lang="it-IT" dirty="0" smtClean="0">
                <a:solidFill>
                  <a:srgbClr val="002060"/>
                </a:solidFill>
                <a:effectLst>
                  <a:outerShdw blurRad="38100" dist="38100" dir="2700000" algn="tl">
                    <a:srgbClr val="000000">
                      <a:alpha val="43137"/>
                    </a:srgbClr>
                  </a:outerShdw>
                </a:effectLst>
              </a:rPr>
              <a:t>Ciò non è immediatamente vero nei problemi affrontati dall’Analisi  Numerica</a:t>
            </a:r>
          </a:p>
          <a:p>
            <a:pPr marL="990600" lvl="1" indent="-533400" eaLnBrk="1" hangingPunct="1">
              <a:buBlip>
                <a:blip r:embed="rId3"/>
              </a:buBlip>
            </a:pPr>
            <a:endParaRPr lang="it-IT" altLang="en-US" sz="1800" dirty="0" smtClean="0"/>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457200"/>
            <a:ext cx="6019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Numeri di macchina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4DBF"/>
                </a:solidFill>
                <a:effectLst>
                  <a:outerShdw blurRad="38100" dist="38100" dir="2700000" algn="tl">
                    <a:srgbClr val="000000">
                      <a:alpha val="43137"/>
                    </a:srgbClr>
                  </a:outerShdw>
                </a:effectLst>
              </a:rPr>
              <a:t>Esempio </a:t>
            </a: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None/>
            </a:pPr>
            <a:r>
              <a:rPr lang="it-IT" altLang="en-US" dirty="0" smtClean="0">
                <a:solidFill>
                  <a:srgbClr val="002060"/>
                </a:solidFill>
                <a:effectLst>
                  <a:outerShdw blurRad="38100" dist="38100" dir="2700000" algn="tl">
                    <a:srgbClr val="000000">
                      <a:alpha val="43137"/>
                    </a:srgbClr>
                  </a:outerShdw>
                </a:effectLst>
              </a:rPr>
              <a:t>	Con </a:t>
            </a:r>
            <a:r>
              <a:rPr lang="el-GR" altLang="en-US" i="1" dirty="0" smtClean="0">
                <a:solidFill>
                  <a:srgbClr val="FE0000"/>
                </a:solidFill>
                <a:effectLst>
                  <a:outerShdw blurRad="38100" dist="38100" dir="2700000" algn="tl">
                    <a:srgbClr val="000000">
                      <a:alpha val="43137"/>
                    </a:srgbClr>
                  </a:outerShdw>
                </a:effectLst>
                <a:latin typeface="Times New Roman"/>
                <a:cs typeface="Times New Roman"/>
              </a:rPr>
              <a:t>β</a:t>
            </a:r>
            <a:r>
              <a:rPr lang="el-GR" altLang="en-US" dirty="0" smtClean="0">
                <a:solidFill>
                  <a:srgbClr val="FE0000"/>
                </a:solidFill>
                <a:effectLst>
                  <a:outerShdw blurRad="38100" dist="38100" dir="2700000" algn="tl">
                    <a:srgbClr val="000000">
                      <a:alpha val="43137"/>
                    </a:srgbClr>
                  </a:outerShdw>
                </a:effectLst>
                <a:latin typeface="Times New Roman"/>
                <a:cs typeface="Times New Roman"/>
                <a:sym typeface="Symbol"/>
              </a:rPr>
              <a:t></a:t>
            </a:r>
            <a:r>
              <a:rPr lang="it-IT" altLang="en-US" dirty="0" smtClean="0">
                <a:solidFill>
                  <a:srgbClr val="FE0000"/>
                </a:solidFill>
                <a:effectLst>
                  <a:outerShdw blurRad="38100" dist="38100" dir="2700000" algn="tl">
                    <a:srgbClr val="000000">
                      <a:alpha val="43137"/>
                    </a:srgbClr>
                  </a:outerShdw>
                </a:effectLst>
                <a:latin typeface="Times New Roman"/>
                <a:cs typeface="Times New Roman"/>
                <a:sym typeface="Symbol"/>
              </a:rPr>
              <a:t>2, </a:t>
            </a:r>
            <a:r>
              <a:rPr lang="it-IT" altLang="en-US" i="1" dirty="0" smtClean="0">
                <a:solidFill>
                  <a:srgbClr val="FE0000"/>
                </a:solidFill>
                <a:effectLst>
                  <a:outerShdw blurRad="38100" dist="38100" dir="2700000" algn="tl">
                    <a:srgbClr val="000000">
                      <a:alpha val="43137"/>
                    </a:srgbClr>
                  </a:outerShdw>
                </a:effectLst>
                <a:latin typeface="Times New Roman"/>
                <a:cs typeface="Times New Roman"/>
                <a:sym typeface="Symbol"/>
              </a:rPr>
              <a:t>t</a:t>
            </a:r>
            <a:r>
              <a:rPr lang="it-IT" altLang="en-US" dirty="0" smtClean="0">
                <a:solidFill>
                  <a:srgbClr val="FE0000"/>
                </a:solidFill>
                <a:effectLst>
                  <a:outerShdw blurRad="38100" dist="38100" dir="2700000" algn="tl">
                    <a:srgbClr val="000000">
                      <a:alpha val="43137"/>
                    </a:srgbClr>
                  </a:outerShdw>
                </a:effectLst>
                <a:latin typeface="Times New Roman"/>
                <a:cs typeface="Times New Roman"/>
                <a:sym typeface="Symbol"/>
              </a:rPr>
              <a:t>3, </a:t>
            </a:r>
            <a:r>
              <a:rPr lang="it-IT" altLang="en-US" i="1" dirty="0" smtClean="0">
                <a:solidFill>
                  <a:srgbClr val="FE0000"/>
                </a:solidFill>
                <a:effectLst>
                  <a:outerShdw blurRad="38100" dist="38100" dir="2700000" algn="tl">
                    <a:srgbClr val="000000">
                      <a:alpha val="43137"/>
                    </a:srgbClr>
                  </a:outerShdw>
                </a:effectLst>
                <a:latin typeface="Times New Roman"/>
                <a:cs typeface="Times New Roman"/>
                <a:sym typeface="Symbol"/>
              </a:rPr>
              <a:t>L</a:t>
            </a:r>
            <a:r>
              <a:rPr lang="it-IT" altLang="en-US" dirty="0" smtClean="0">
                <a:solidFill>
                  <a:srgbClr val="FE0000"/>
                </a:solidFill>
                <a:effectLst>
                  <a:outerShdw blurRad="38100" dist="38100" dir="2700000" algn="tl">
                    <a:srgbClr val="000000">
                      <a:alpha val="43137"/>
                    </a:srgbClr>
                  </a:outerShdw>
                </a:effectLst>
                <a:latin typeface="Times New Roman"/>
                <a:cs typeface="Times New Roman"/>
                <a:sym typeface="Symbol"/>
              </a:rPr>
              <a:t>2, </a:t>
            </a:r>
            <a:r>
              <a:rPr lang="it-IT" altLang="en-US" i="1" dirty="0" smtClean="0">
                <a:solidFill>
                  <a:srgbClr val="FE0000"/>
                </a:solidFill>
                <a:effectLst>
                  <a:outerShdw blurRad="38100" dist="38100" dir="2700000" algn="tl">
                    <a:srgbClr val="000000">
                      <a:alpha val="43137"/>
                    </a:srgbClr>
                  </a:outerShdw>
                </a:effectLst>
                <a:latin typeface="Times New Roman"/>
                <a:cs typeface="Times New Roman"/>
                <a:sym typeface="Symbol"/>
              </a:rPr>
              <a:t>U</a:t>
            </a:r>
            <a:r>
              <a:rPr lang="it-IT" altLang="en-US" dirty="0" smtClean="0">
                <a:solidFill>
                  <a:srgbClr val="FE0000"/>
                </a:solidFill>
                <a:effectLst>
                  <a:outerShdw blurRad="38100" dist="38100" dir="2700000" algn="tl">
                    <a:srgbClr val="000000">
                      <a:alpha val="43137"/>
                    </a:srgbClr>
                  </a:outerShdw>
                </a:effectLst>
                <a:latin typeface="Times New Roman"/>
                <a:cs typeface="Times New Roman"/>
                <a:sym typeface="Symbol"/>
              </a:rPr>
              <a:t>2 </a:t>
            </a:r>
            <a:r>
              <a:rPr lang="it-IT" altLang="en-US" dirty="0" smtClean="0">
                <a:solidFill>
                  <a:srgbClr val="002060"/>
                </a:solidFill>
                <a:effectLst>
                  <a:outerShdw blurRad="38100" dist="38100" dir="2700000" algn="tl">
                    <a:srgbClr val="000000">
                      <a:alpha val="43137"/>
                    </a:srgbClr>
                  </a:outerShdw>
                </a:effectLst>
                <a:cs typeface="Times New Roman"/>
                <a:sym typeface="Symbol"/>
              </a:rPr>
              <a:t>si ottengono i valori positivi (i negativi sono speculari): </a:t>
            </a:r>
          </a:p>
          <a:p>
            <a:pPr marL="720000" lvl="1" indent="-360000" algn="just" eaLnBrk="1" hangingPunct="1">
              <a:spcBef>
                <a:spcPts val="0"/>
              </a:spcBef>
              <a:buNone/>
            </a:pPr>
            <a:r>
              <a:rPr lang="it-IT" altLang="en-US" dirty="0" smtClean="0">
                <a:solidFill>
                  <a:srgbClr val="002060"/>
                </a:solidFill>
                <a:effectLst>
                  <a:outerShdw blurRad="38100" dist="38100" dir="2700000" algn="tl">
                    <a:srgbClr val="000000">
                      <a:alpha val="43137"/>
                    </a:srgbClr>
                  </a:outerShdw>
                </a:effectLst>
                <a:cs typeface="Times New Roman"/>
                <a:sym typeface="Symbol"/>
              </a:rPr>
              <a:t>	</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0.0, 0.25, 0.3125, 0.375, 0.4375, 0.5, 0.625, 0.750, 0.875, 1.0, 1.25, 1.50, 1.75, 2.0, 2.5, 3.0, 3.5, 4.0, 5.0, 6.0, 7.0</a:t>
            </a:r>
          </a:p>
          <a:p>
            <a:pPr marL="720000" lvl="1" indent="-360000" algn="just" eaLnBrk="1" hangingPunct="1">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cs typeface="Times New Roman"/>
              <a:sym typeface="Symbol"/>
            </a:endParaRPr>
          </a:p>
          <a:p>
            <a:pPr marL="720000" lvl="1" indent="-360000" algn="just" eaLnBrk="1" hangingPunct="1">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cs typeface="Times New Roman"/>
              <a:sym typeface="Symbol"/>
            </a:endParaRPr>
          </a:p>
          <a:p>
            <a:pPr marL="720000" lvl="1" indent="-360000" algn="just" eaLnBrk="1" hangingPunct="1">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cs typeface="Arial" charset="0"/>
            </a:endParaRPr>
          </a:p>
          <a:p>
            <a:pPr marL="720000" lvl="1" indent="-360000" eaLnBrk="1" hangingPunct="1">
              <a:spcBef>
                <a:spcPts val="0"/>
              </a:spcBef>
              <a:buNone/>
            </a:pPr>
            <a:r>
              <a:rPr lang="it-IT" alt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it-IT" altLang="en-US" dirty="0" smtClean="0">
              <a:solidFill>
                <a:srgbClr val="002060"/>
              </a:solidFill>
              <a:effectLst>
                <a:outerShdw blurRad="38100" dist="38100" dir="2700000" algn="tl">
                  <a:srgbClr val="000000">
                    <a:alpha val="43137"/>
                  </a:srgbClr>
                </a:outerShdw>
              </a:effectLst>
              <a:cs typeface="Times New Roman" pitchFamily="18" charset="0"/>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Slide Number Placeholder 10"/>
          <p:cNvSpPr>
            <a:spLocks noGrp="1"/>
          </p:cNvSpPr>
          <p:nvPr>
            <p:ph type="sldNum" sz="quarter" idx="12"/>
          </p:nvPr>
        </p:nvSpPr>
        <p:spPr/>
        <p:txBody>
          <a:bodyPr/>
          <a:lstStyle/>
          <a:p>
            <a:fld id="{B6F15528-21DE-4FAA-801E-634DDDAF4B2B}" type="slidenum">
              <a:rPr lang="en-US" smtClean="0"/>
              <a:pPr/>
              <a:t>20</a:t>
            </a:fld>
            <a:endParaRPr lang="en-US"/>
          </a:p>
        </p:txBody>
      </p:sp>
      <p:pic>
        <p:nvPicPr>
          <p:cNvPr id="184322" name="Picture 2"/>
          <p:cNvPicPr>
            <a:picLocks noChangeAspect="1" noChangeArrowheads="1"/>
          </p:cNvPicPr>
          <p:nvPr/>
        </p:nvPicPr>
        <p:blipFill>
          <a:blip r:embed="rId5" cstate="print"/>
          <a:srcRect/>
          <a:stretch>
            <a:fillRect/>
          </a:stretch>
        </p:blipFill>
        <p:spPr bwMode="auto">
          <a:xfrm>
            <a:off x="1878212" y="4121150"/>
            <a:ext cx="7113388" cy="1441450"/>
          </a:xfrm>
          <a:prstGeom prst="rect">
            <a:avLst/>
          </a:prstGeom>
          <a:noFill/>
          <a:ln w="9525">
            <a:noFill/>
            <a:miter lim="800000"/>
            <a:headEnd/>
            <a:tailEnd/>
          </a:ln>
        </p:spPr>
      </p:pic>
      <p:sp>
        <p:nvSpPr>
          <p:cNvPr id="8" name="TextBox 7"/>
          <p:cNvSpPr txBox="1"/>
          <p:nvPr/>
        </p:nvSpPr>
        <p:spPr>
          <a:xfrm>
            <a:off x="2362200" y="5562600"/>
            <a:ext cx="6400800" cy="923330"/>
          </a:xfrm>
          <a:prstGeom prst="rect">
            <a:avLst/>
          </a:prstGeom>
          <a:noFill/>
        </p:spPr>
        <p:txBody>
          <a:bodyPr wrap="square" rtlCol="0">
            <a:spAutoFit/>
          </a:bodyPr>
          <a:lstStyle/>
          <a:p>
            <a:pPr algn="just"/>
            <a:r>
              <a:rPr lang="it-IT" dirty="0" smtClean="0">
                <a:solidFill>
                  <a:srgbClr val="002060"/>
                </a:solidFill>
                <a:effectLst>
                  <a:outerShdw blurRad="38100" dist="38100" dir="2700000" algn="tl">
                    <a:srgbClr val="000000">
                      <a:alpha val="43137"/>
                    </a:srgbClr>
                  </a:outerShdw>
                </a:effectLst>
              </a:rPr>
              <a:t>Si noti come la “densità” dei numeri reali rappresentabili diminui-sca allontanandosi dall’origine e come non siano rappresentabili i numeri  compresi nell’intervallo aperto (0,0.25)</a:t>
            </a:r>
            <a:endParaRPr lang="it-IT"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287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Errori di rappresentazione</a:t>
            </a: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a:spcBef>
                <a:spcPts val="0"/>
              </a:spcBef>
              <a:buNone/>
            </a:pP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		x</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1</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2</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3</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i="1" dirty="0" smtClean="0">
                <a:solidFill>
                  <a:srgbClr val="FE0000"/>
                </a:solidFill>
                <a:effectLst>
                  <a:outerShdw blurRad="38100" dist="38100" dir="2700000" algn="tl">
                    <a:srgbClr val="000000">
                      <a:alpha val="43137"/>
                    </a:srgbClr>
                  </a:outerShdw>
                </a:effectLst>
                <a:latin typeface="Times New Roman"/>
                <a:cs typeface="Times New Roman"/>
              </a:rPr>
              <a:t>β</a:t>
            </a:r>
            <a:r>
              <a:rPr lang="it-IT" i="1" baseline="30000" dirty="0" smtClean="0">
                <a:solidFill>
                  <a:srgbClr val="FE0000"/>
                </a:solidFill>
                <a:effectLst>
                  <a:outerShdw blurRad="38100" dist="38100" dir="2700000" algn="tl">
                    <a:srgbClr val="000000">
                      <a:alpha val="43137"/>
                    </a:srgbClr>
                  </a:outerShdw>
                </a:effectLst>
                <a:latin typeface="Times New Roman"/>
                <a:cs typeface="Times New Roman"/>
              </a:rPr>
              <a:t>e</a:t>
            </a:r>
          </a:p>
          <a:p>
            <a:pPr marL="720000" lvl="1" indent="-360000" algn="just">
              <a:spcBef>
                <a:spcPts val="0"/>
              </a:spcBef>
              <a:buNone/>
            </a:pP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		fl</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x</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1</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2</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3</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it-IT" i="1"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d</a:t>
            </a:r>
            <a:r>
              <a:rPr lang="it-IT" i="1" baseline="-25000"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t</a:t>
            </a:r>
            <a:r>
              <a:rPr lang="it-IT" dirty="0" smtClean="0">
                <a:solidFill>
                  <a:srgbClr val="FE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i="1" dirty="0" smtClean="0">
                <a:solidFill>
                  <a:srgbClr val="FE0000"/>
                </a:solidFill>
                <a:effectLst>
                  <a:outerShdw blurRad="38100" dist="38100" dir="2700000" algn="tl">
                    <a:srgbClr val="000000">
                      <a:alpha val="43137"/>
                    </a:srgbClr>
                  </a:outerShdw>
                </a:effectLst>
                <a:latin typeface="Times New Roman"/>
                <a:cs typeface="Times New Roman"/>
              </a:rPr>
              <a:t>β</a:t>
            </a:r>
            <a:r>
              <a:rPr lang="it-IT" i="1" baseline="30000" dirty="0" smtClean="0">
                <a:solidFill>
                  <a:srgbClr val="FE0000"/>
                </a:solidFill>
                <a:effectLst>
                  <a:outerShdw blurRad="38100" dist="38100" dir="2700000" algn="tl">
                    <a:srgbClr val="000000">
                      <a:alpha val="43137"/>
                    </a:srgbClr>
                  </a:outerShdw>
                </a:effectLst>
                <a:latin typeface="Times New Roman"/>
                <a:cs typeface="Times New Roman"/>
              </a:rPr>
              <a:t>e	</a:t>
            </a:r>
            <a:r>
              <a:rPr lang="it-IT" i="1" dirty="0" smtClean="0">
                <a:solidFill>
                  <a:srgbClr val="FE0000"/>
                </a:solidFill>
                <a:effectLst>
                  <a:outerShdw blurRad="38100" dist="38100" dir="2700000" algn="tl">
                    <a:srgbClr val="000000">
                      <a:alpha val="43137"/>
                    </a:srgbClr>
                  </a:outerShdw>
                </a:effectLst>
                <a:latin typeface="Times New Roman"/>
                <a:cs typeface="Times New Roman"/>
              </a:rPr>
              <a:t>L</a:t>
            </a:r>
            <a:r>
              <a:rPr lang="it-IT" dirty="0" smtClean="0">
                <a:solidFill>
                  <a:srgbClr val="FE0000"/>
                </a:solidFill>
                <a:effectLst>
                  <a:outerShdw blurRad="38100" dist="38100" dir="2700000" algn="tl">
                    <a:srgbClr val="000000">
                      <a:alpha val="43137"/>
                    </a:srgbClr>
                  </a:outerShdw>
                </a:effectLst>
                <a:latin typeface="Times New Roman"/>
                <a:cs typeface="Times New Roman"/>
                <a:sym typeface="Symbol"/>
              </a:rPr>
              <a:t></a:t>
            </a:r>
            <a:r>
              <a:rPr lang="it-IT" i="1" dirty="0" smtClean="0">
                <a:solidFill>
                  <a:srgbClr val="FE0000"/>
                </a:solidFill>
                <a:effectLst>
                  <a:outerShdw blurRad="38100" dist="38100" dir="2700000" algn="tl">
                    <a:srgbClr val="000000">
                      <a:alpha val="43137"/>
                    </a:srgbClr>
                  </a:outerShdw>
                </a:effectLst>
                <a:latin typeface="Times New Roman"/>
                <a:cs typeface="Times New Roman"/>
                <a:sym typeface="Symbol"/>
              </a:rPr>
              <a:t>e</a:t>
            </a:r>
            <a:r>
              <a:rPr lang="it-IT" dirty="0" smtClean="0">
                <a:solidFill>
                  <a:srgbClr val="FE0000"/>
                </a:solidFill>
                <a:effectLst>
                  <a:outerShdw blurRad="38100" dist="38100" dir="2700000" algn="tl">
                    <a:srgbClr val="000000">
                      <a:alpha val="43137"/>
                    </a:srgbClr>
                  </a:outerShdw>
                </a:effectLst>
                <a:latin typeface="Times New Roman"/>
                <a:cs typeface="Times New Roman"/>
                <a:sym typeface="Symbol"/>
              </a:rPr>
              <a:t></a:t>
            </a:r>
            <a:r>
              <a:rPr lang="it-IT" i="1" dirty="0" smtClean="0">
                <a:solidFill>
                  <a:srgbClr val="FE0000"/>
                </a:solidFill>
                <a:effectLst>
                  <a:outerShdw blurRad="38100" dist="38100" dir="2700000" algn="tl">
                    <a:srgbClr val="000000">
                      <a:alpha val="43137"/>
                    </a:srgbClr>
                  </a:outerShdw>
                </a:effectLst>
                <a:latin typeface="Times New Roman"/>
                <a:cs typeface="Times New Roman"/>
                <a:sym typeface="Symbol"/>
              </a:rPr>
              <a:t>U</a:t>
            </a:r>
            <a:endParaRPr lang="it-IT" altLang="en-US" dirty="0" smtClean="0">
              <a:effectLst>
                <a:outerShdw blurRad="38100" dist="38100" dir="2700000" algn="tl">
                  <a:srgbClr val="000000">
                    <a:alpha val="43137"/>
                  </a:srgbClr>
                </a:outerShdw>
              </a:effectLst>
            </a:endParaRPr>
          </a:p>
          <a:p>
            <a:pPr marL="720000" lvl="1" indent="-360000" algn="just" eaLnBrk="1" hangingPunct="1">
              <a:spcBef>
                <a:spcPts val="0"/>
              </a:spcBef>
              <a:buNone/>
            </a:pPr>
            <a:endParaRPr lang="it-IT" altLang="en-US" sz="2400" dirty="0" smtClean="0">
              <a:effectLst>
                <a:outerShdw blurRad="38100" dist="38100" dir="2700000" algn="tl">
                  <a:srgbClr val="000000">
                    <a:alpha val="43137"/>
                  </a:srgbClr>
                </a:outerShdw>
              </a:effectLst>
            </a:endParaRPr>
          </a:p>
          <a:p>
            <a:pPr marL="720000" lvl="1" indent="-360000" algn="just" eaLnBrk="1" hangingPunct="1">
              <a:spcBef>
                <a:spcPts val="0"/>
              </a:spcBef>
              <a:buNone/>
            </a:pPr>
            <a:endParaRPr lang="it-IT" altLang="en-US" sz="800" dirty="0" smtClean="0"/>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Errori di </a:t>
            </a:r>
            <a:r>
              <a:rPr lang="it-IT" altLang="en-US" dirty="0" smtClean="0">
                <a:solidFill>
                  <a:srgbClr val="00B0F0"/>
                </a:solidFill>
                <a:effectLst>
                  <a:outerShdw blurRad="38100" dist="38100" dir="2700000" algn="tl">
                    <a:srgbClr val="000000">
                      <a:alpha val="43137"/>
                    </a:srgbClr>
                  </a:outerShdw>
                </a:effectLst>
              </a:rPr>
              <a:t>arrotondamento</a:t>
            </a:r>
            <a:r>
              <a:rPr lang="it-IT" altLang="en-US" dirty="0" smtClean="0">
                <a:solidFill>
                  <a:srgbClr val="002060"/>
                </a:solidFill>
                <a:effectLst>
                  <a:outerShdw blurRad="38100" dist="38100" dir="2700000" algn="tl">
                    <a:srgbClr val="000000">
                      <a:alpha val="43137"/>
                    </a:srgbClr>
                  </a:outerShdw>
                </a:effectLst>
              </a:rPr>
              <a:t>: il numero di cifre richieste per la rappresentazione del nume-ro </a:t>
            </a:r>
            <a:r>
              <a:rPr lang="it-IT" altLang="en-US" dirty="0" smtClean="0">
                <a:solidFill>
                  <a:srgbClr val="002060"/>
                </a:solidFill>
                <a:effectLst>
                  <a:outerShdw blurRad="38100" dist="38100" dir="2700000" algn="tl">
                    <a:srgbClr val="000000">
                      <a:alpha val="43137"/>
                    </a:srgbClr>
                  </a:outerShdw>
                </a:effectLst>
                <a:cs typeface="Arial" charset="0"/>
              </a:rPr>
              <a:t>è maggiore di </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cs typeface="Arial" charset="0"/>
              </a:rPr>
              <a:t>Errori di </a:t>
            </a:r>
            <a:r>
              <a:rPr lang="it-IT" altLang="en-US" dirty="0" smtClean="0">
                <a:solidFill>
                  <a:srgbClr val="00B0F0"/>
                </a:solidFill>
                <a:effectLst>
                  <a:outerShdw blurRad="38100" dist="38100" dir="2700000" algn="tl">
                    <a:srgbClr val="000000">
                      <a:alpha val="43137"/>
                    </a:srgbClr>
                  </a:outerShdw>
                </a:effectLst>
                <a:cs typeface="Arial" charset="0"/>
              </a:rPr>
              <a:t>underflow</a:t>
            </a:r>
            <a:r>
              <a:rPr lang="it-IT" altLang="en-US" dirty="0" smtClean="0">
                <a:solidFill>
                  <a:srgbClr val="002060"/>
                </a:solidFill>
                <a:effectLst>
                  <a:outerShdw blurRad="38100" dist="38100" dir="2700000" algn="tl">
                    <a:srgbClr val="000000">
                      <a:alpha val="43137"/>
                    </a:srgbClr>
                  </a:outerShdw>
                </a:effectLst>
                <a:cs typeface="Arial" charset="0"/>
              </a:rPr>
              <a:t>: l’esponente </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a:t>
            </a:r>
            <a:r>
              <a:rPr lang="it-IT" altLang="en-US" dirty="0" smtClean="0">
                <a:solidFill>
                  <a:srgbClr val="002060"/>
                </a:solidFill>
                <a:effectLst>
                  <a:outerShdw blurRad="38100" dist="38100" dir="2700000" algn="tl">
                    <a:srgbClr val="000000">
                      <a:alpha val="43137"/>
                    </a:srgbClr>
                  </a:outerShdw>
                </a:effectLst>
                <a:cs typeface="Arial" charset="0"/>
              </a:rPr>
              <a:t> è minore di </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cs typeface="Arial" charset="0"/>
              </a:rPr>
              <a:t>Errori di </a:t>
            </a:r>
            <a:r>
              <a:rPr lang="it-IT" altLang="en-US" dirty="0" smtClean="0">
                <a:solidFill>
                  <a:srgbClr val="00B0F0"/>
                </a:solidFill>
                <a:effectLst>
                  <a:outerShdw blurRad="38100" dist="38100" dir="2700000" algn="tl">
                    <a:srgbClr val="000000">
                      <a:alpha val="43137"/>
                    </a:srgbClr>
                  </a:outerShdw>
                </a:effectLst>
                <a:cs typeface="Arial" charset="0"/>
              </a:rPr>
              <a:t>overflow</a:t>
            </a:r>
            <a:r>
              <a:rPr lang="it-IT" altLang="en-US" dirty="0" smtClean="0">
                <a:solidFill>
                  <a:srgbClr val="002060"/>
                </a:solidFill>
                <a:effectLst>
                  <a:outerShdw blurRad="38100" dist="38100" dir="2700000" algn="tl">
                    <a:srgbClr val="000000">
                      <a:alpha val="43137"/>
                    </a:srgbClr>
                  </a:outerShdw>
                </a:effectLst>
                <a:cs typeface="Arial" charset="0"/>
              </a:rPr>
              <a:t>: l’esponente </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a:t>
            </a:r>
            <a:r>
              <a:rPr lang="it-IT" altLang="en-US" dirty="0" smtClean="0">
                <a:solidFill>
                  <a:srgbClr val="002060"/>
                </a:solidFill>
                <a:effectLst>
                  <a:outerShdw blurRad="38100" dist="38100" dir="2700000" algn="tl">
                    <a:srgbClr val="000000">
                      <a:alpha val="43137"/>
                    </a:srgbClr>
                  </a:outerShdw>
                </a:effectLst>
                <a:cs typeface="Arial" charset="0"/>
              </a:rPr>
              <a:t> è maggiore di </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a:t>
            </a:r>
            <a:r>
              <a:rPr lang="it-IT" altLang="en-US" dirty="0" smtClean="0">
                <a:solidFill>
                  <a:srgbClr val="002060"/>
                </a:solidFill>
                <a:effectLst>
                  <a:outerShdw blurRad="38100" dist="38100" dir="2700000" algn="tl">
                    <a:srgbClr val="000000">
                      <a:alpha val="43137"/>
                    </a:srgbClr>
                  </a:outerShdw>
                </a:effectLst>
                <a:cs typeface="Arial" charset="0"/>
              </a:rPr>
              <a:t> (</a:t>
            </a:r>
            <a:r>
              <a:rPr lang="it-IT" altLang="en-US" dirty="0" smtClean="0">
                <a:solidFill>
                  <a:srgbClr val="00B0F0"/>
                </a:solidFill>
                <a:effectLst>
                  <a:outerShdw blurRad="38100" dist="38100" dir="2700000" algn="tl">
                    <a:srgbClr val="000000">
                      <a:alpha val="43137"/>
                    </a:srgbClr>
                  </a:outerShdw>
                </a:effectLst>
                <a:ea typeface="Lucida Sans Typewriter" pitchFamily="33" charset="0"/>
                <a:cs typeface="Lucida Sans Typewriter" pitchFamily="33" charset="0"/>
              </a:rPr>
              <a:t>Inf</a:t>
            </a:r>
            <a:r>
              <a:rPr lang="it-IT" altLang="en-US" dirty="0" smtClean="0">
                <a:solidFill>
                  <a:srgbClr val="002060"/>
                </a:solidFill>
                <a:effectLst>
                  <a:outerShdw blurRad="38100" dist="38100" dir="2700000" algn="tl">
                    <a:srgbClr val="000000">
                      <a:alpha val="43137"/>
                    </a:srgbClr>
                  </a:outerShdw>
                </a:effectLst>
                <a:ea typeface="Lucida Sans Typewriter" pitchFamily="33" charset="0"/>
                <a:cs typeface="Lucida Sans Typewriter" pitchFamily="33" charset="0"/>
              </a:rPr>
              <a:t> </a:t>
            </a:r>
            <a:r>
              <a:rPr lang="it-IT" altLang="en-US" dirty="0" smtClean="0">
                <a:solidFill>
                  <a:srgbClr val="002060"/>
                </a:solidFill>
                <a:effectLst>
                  <a:outerShdw blurRad="38100" dist="38100" dir="2700000" algn="tl">
                    <a:srgbClr val="000000">
                      <a:alpha val="43137"/>
                    </a:srgbClr>
                  </a:outerShdw>
                </a:effectLst>
                <a:cs typeface="Arial" charset="0"/>
              </a:rPr>
              <a:t>nello standard IEEE 754)</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ctangle 6"/>
          <p:cNvSpPr/>
          <p:nvPr/>
        </p:nvSpPr>
        <p:spPr>
          <a:xfrm>
            <a:off x="2438400" y="1295400"/>
            <a:ext cx="5105400" cy="1066800"/>
          </a:xfrm>
          <a:prstGeom prst="rect">
            <a:avLst/>
          </a:prstGeom>
          <a:noFill/>
          <a:ln cmpd="dbl">
            <a:solidFill>
              <a:srgbClr val="F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lide Number Placeholder 7"/>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57200"/>
            <a:ext cx="55245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rPr>
              <a:t>Il numero </a:t>
            </a:r>
            <a:r>
              <a:rPr lang="it-IT" alt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a:t>
            </a:r>
            <a:r>
              <a:rPr lang="it-IT" altLang="en-US" dirty="0" smtClean="0">
                <a:solidFill>
                  <a:srgbClr val="002060"/>
                </a:solidFill>
                <a:effectLst>
                  <a:outerShdw blurRad="38100" dist="38100" dir="2700000" algn="tl">
                    <a:srgbClr val="000000">
                      <a:alpha val="43137"/>
                    </a:srgbClr>
                  </a:outerShdw>
                </a:effectLst>
              </a:rPr>
              <a:t> di cifre riservate alla rappresen-tazione della mantissa determina la </a:t>
            </a:r>
            <a:r>
              <a:rPr lang="it-IT" altLang="en-US" dirty="0" smtClean="0">
                <a:solidFill>
                  <a:srgbClr val="FE0000"/>
                </a:solidFill>
                <a:effectLst>
                  <a:outerShdw blurRad="38100" dist="38100" dir="2700000" algn="tl">
                    <a:srgbClr val="000000">
                      <a:alpha val="43137"/>
                    </a:srgbClr>
                  </a:outerShdw>
                </a:effectLst>
              </a:rPr>
              <a:t>preci</a:t>
            </a:r>
            <a:r>
              <a:rPr lang="it-IT" altLang="en-US" dirty="0" smtClean="0">
                <a:solidFill>
                  <a:srgbClr val="002060"/>
                </a:solidFill>
                <a:effectLst>
                  <a:outerShdw blurRad="38100" dist="38100" dir="2700000" algn="tl">
                    <a:srgbClr val="000000">
                      <a:alpha val="43137"/>
                    </a:srgbClr>
                  </a:outerShdw>
                </a:effectLst>
              </a:rPr>
              <a:t>-</a:t>
            </a:r>
            <a:r>
              <a:rPr lang="it-IT" altLang="en-US" dirty="0" smtClean="0">
                <a:solidFill>
                  <a:srgbClr val="FE0000"/>
                </a:solidFill>
                <a:effectLst>
                  <a:outerShdw blurRad="38100" dist="38100" dir="2700000" algn="tl">
                    <a:srgbClr val="000000">
                      <a:alpha val="43137"/>
                    </a:srgbClr>
                  </a:outerShdw>
                </a:effectLst>
              </a:rPr>
              <a:t>sione</a:t>
            </a:r>
            <a:r>
              <a:rPr lang="it-IT" altLang="en-US" dirty="0" smtClean="0">
                <a:solidFill>
                  <a:srgbClr val="002060"/>
                </a:solidFill>
                <a:effectLst>
                  <a:outerShdw blurRad="38100" dist="38100" dir="2700000" algn="tl">
                    <a:srgbClr val="000000">
                      <a:alpha val="43137"/>
                    </a:srgbClr>
                  </a:outerShdw>
                </a:effectLst>
              </a:rPr>
              <a:t> con la quale lavora l’elaboratore</a:t>
            </a:r>
          </a:p>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rPr>
              <a:t>Sia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cs typeface="Tahoma" pitchFamily="34" charset="0"/>
                <a:sym typeface="Symbol"/>
              </a:rPr>
              <a:t></a:t>
            </a:r>
            <a:r>
              <a:rPr lang="it-IT" altLang="en-US" dirty="0" smtClean="0">
                <a:solidFill>
                  <a:srgbClr val="002060"/>
                </a:solidFill>
                <a:effectLst>
                  <a:outerShdw blurRad="38100" dist="38100" dir="2700000" algn="tl">
                    <a:srgbClr val="000000">
                      <a:alpha val="43137"/>
                    </a:srgbClr>
                  </a:outerShdw>
                </a:effectLst>
                <a:cs typeface="Tahoma" pitchFamily="34" charset="0"/>
              </a:rPr>
              <a:t>0 un numero reale tale che la sua rappresentazione in virgola mobile norma-lizzata richieda pi</a:t>
            </a:r>
            <a:r>
              <a:rPr lang="en-US" altLang="en-US" dirty="0" smtClean="0">
                <a:solidFill>
                  <a:srgbClr val="002060"/>
                </a:solidFill>
                <a:effectLst>
                  <a:outerShdw blurRad="38100" dist="38100" dir="2700000" algn="tl">
                    <a:srgbClr val="000000">
                      <a:alpha val="43137"/>
                    </a:srgbClr>
                  </a:outerShdw>
                </a:effectLst>
                <a:cs typeface="Tahoma" pitchFamily="34" charset="0"/>
              </a:rPr>
              <a:t>ù</a:t>
            </a:r>
            <a:r>
              <a:rPr lang="it-IT" altLang="en-US" dirty="0" smtClean="0">
                <a:solidFill>
                  <a:srgbClr val="002060"/>
                </a:solidFill>
                <a:effectLst>
                  <a:outerShdw blurRad="38100" dist="38100" dir="2700000" algn="tl">
                    <a:srgbClr val="000000">
                      <a:alpha val="43137"/>
                    </a:srgbClr>
                  </a:outerShdw>
                </a:effectLst>
                <a:cs typeface="Tahoma" pitchFamily="34" charset="0"/>
              </a:rPr>
              <a:t>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a:t>
            </a:r>
            <a:r>
              <a:rPr lang="it-IT" altLang="en-US" dirty="0" smtClean="0">
                <a:solidFill>
                  <a:srgbClr val="002060"/>
                </a:solidFill>
                <a:effectLst>
                  <a:outerShdw blurRad="38100" dist="38100" dir="2700000" algn="tl">
                    <a:srgbClr val="000000">
                      <a:alpha val="43137"/>
                    </a:srgbClr>
                  </a:outerShdw>
                </a:effectLst>
                <a:cs typeface="Tahoma" pitchFamily="34" charset="0"/>
              </a:rPr>
              <a:t> cifre</a:t>
            </a:r>
          </a:p>
          <a:p>
            <a:pPr marL="1120050" lvl="2" indent="-360000" algn="just">
              <a:spcBef>
                <a:spcPts val="0"/>
              </a:spcBef>
              <a:buClr>
                <a:srgbClr val="002060"/>
              </a:buClr>
              <a:buFont typeface="Wingdings" pitchFamily="2" charset="2"/>
              <a:buChar char="ð"/>
            </a:pPr>
            <a:r>
              <a:rPr lang="it-IT" altLang="en-US" dirty="0" smtClean="0">
                <a:solidFill>
                  <a:srgbClr val="002060"/>
                </a:solidFill>
                <a:effectLst>
                  <a:outerShdw blurRad="38100" dist="38100" dir="2700000" algn="tl">
                    <a:srgbClr val="000000">
                      <a:alpha val="43137"/>
                    </a:srgbClr>
                  </a:outerShdw>
                </a:effectLst>
                <a:cs typeface="Tahoma" pitchFamily="34" charset="0"/>
              </a:rPr>
              <a:t>Il valore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cs typeface="Tahoma" pitchFamily="34" charset="0"/>
              </a:rPr>
              <a:t> viene approssimato al numero di macchina più vicino,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fl</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p>
          <a:p>
            <a:pPr marL="720000" lvl="1" indent="-360000" algn="just">
              <a:spcBef>
                <a:spcPts val="0"/>
              </a:spcBef>
              <a:buClr>
                <a:srgbClr val="002060"/>
              </a:buClr>
              <a:buBlip>
                <a:blip r:embed="rId4"/>
              </a:buBlip>
            </a:pPr>
            <a:r>
              <a:rPr lang="it-IT" altLang="en-US" dirty="0" smtClean="0">
                <a:solidFill>
                  <a:srgbClr val="002060"/>
                </a:solidFill>
                <a:effectLst>
                  <a:outerShdw blurRad="38100" dist="38100" dir="2700000" algn="tl">
                    <a:srgbClr val="000000">
                      <a:alpha val="43137"/>
                    </a:srgbClr>
                  </a:outerShdw>
                </a:effectLst>
                <a:cs typeface="Tahoma" pitchFamily="34" charset="0"/>
              </a:rPr>
              <a:t>La determinazione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fl</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dirty="0" smtClean="0">
                <a:solidFill>
                  <a:srgbClr val="002060"/>
                </a:solidFill>
                <a:effectLst>
                  <a:outerShdw blurRad="38100" dist="38100" dir="2700000" algn="tl">
                    <a:srgbClr val="000000">
                      <a:alpha val="43137"/>
                    </a:srgbClr>
                  </a:outerShdw>
                </a:effectLst>
                <a:cs typeface="Tahoma" pitchFamily="34" charset="0"/>
              </a:rPr>
              <a:t> pu</a:t>
            </a:r>
            <a:r>
              <a:rPr lang="en-US" altLang="en-US" dirty="0" smtClean="0">
                <a:solidFill>
                  <a:srgbClr val="002060"/>
                </a:solidFill>
                <a:effectLst>
                  <a:outerShdw blurRad="38100" dist="38100" dir="2700000" algn="tl">
                    <a:srgbClr val="000000">
                      <a:alpha val="43137"/>
                    </a:srgbClr>
                  </a:outerShdw>
                </a:effectLst>
                <a:cs typeface="Tahoma" pitchFamily="34" charset="0"/>
              </a:rPr>
              <a:t>ò</a:t>
            </a:r>
            <a:r>
              <a:rPr lang="it-IT" altLang="en-US" dirty="0" smtClean="0">
                <a:solidFill>
                  <a:srgbClr val="002060"/>
                </a:solidFill>
                <a:effectLst>
                  <a:outerShdw blurRad="38100" dist="38100" dir="2700000" algn="tl">
                    <a:srgbClr val="000000">
                      <a:alpha val="43137"/>
                    </a:srgbClr>
                  </a:outerShdw>
                </a:effectLst>
                <a:cs typeface="Tahoma" pitchFamily="34" charset="0"/>
              </a:rPr>
              <a:t> avvenire per </a:t>
            </a:r>
            <a:r>
              <a:rPr lang="it-IT" altLang="en-US" dirty="0" smtClean="0">
                <a:solidFill>
                  <a:srgbClr val="004DBF"/>
                </a:solidFill>
                <a:effectLst>
                  <a:outerShdw blurRad="38100" dist="38100" dir="2700000" algn="tl">
                    <a:srgbClr val="000000">
                      <a:alpha val="43137"/>
                    </a:srgbClr>
                  </a:outerShdw>
                </a:effectLst>
                <a:cs typeface="Tahoma" pitchFamily="34" charset="0"/>
              </a:rPr>
              <a:t>troncamento</a:t>
            </a:r>
            <a:r>
              <a:rPr lang="it-IT" altLang="en-US" dirty="0" smtClean="0">
                <a:solidFill>
                  <a:srgbClr val="002060"/>
                </a:solidFill>
                <a:effectLst>
                  <a:outerShdw blurRad="38100" dist="38100" dir="2700000" algn="tl">
                    <a:srgbClr val="000000">
                      <a:alpha val="43137"/>
                    </a:srgbClr>
                  </a:outerShdw>
                </a:effectLst>
                <a:cs typeface="Tahoma" pitchFamily="34" charset="0"/>
              </a:rPr>
              <a:t> o </a:t>
            </a:r>
            <a:r>
              <a:rPr lang="it-IT" altLang="en-US" dirty="0" smtClean="0">
                <a:solidFill>
                  <a:srgbClr val="004DBF"/>
                </a:solidFill>
                <a:effectLst>
                  <a:outerShdw blurRad="38100" dist="38100" dir="2700000" algn="tl">
                    <a:srgbClr val="000000">
                      <a:alpha val="43137"/>
                    </a:srgbClr>
                  </a:outerShdw>
                </a:effectLst>
                <a:cs typeface="Tahoma" pitchFamily="34" charset="0"/>
              </a:rPr>
              <a:t>arrotondamento</a:t>
            </a:r>
          </a:p>
          <a:p>
            <a:pPr marL="720000" lvl="1" indent="-360000" algn="just">
              <a:spcBef>
                <a:spcPts val="0"/>
              </a:spcBef>
              <a:buClr>
                <a:srgbClr val="002060"/>
              </a:buClr>
              <a:buFont typeface="Wingdings" pitchFamily="2" charset="2"/>
              <a:buChar char="ð"/>
            </a:pPr>
            <a:endPar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81922" name="Object 6"/>
          <p:cNvGraphicFramePr>
            <a:graphicFrameLocks noChangeAspect="1"/>
          </p:cNvGraphicFramePr>
          <p:nvPr/>
        </p:nvGraphicFramePr>
        <p:xfrm>
          <a:off x="1828800" y="5395912"/>
          <a:ext cx="7253287" cy="1462088"/>
        </p:xfrm>
        <a:graphic>
          <a:graphicData uri="http://schemas.openxmlformats.org/presentationml/2006/ole">
            <p:oleObj spid="_x0000_s81922" name="Equation" r:id="rId6" imgW="4076700" imgH="762000" progId="">
              <p:embed/>
            </p:oleObj>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22</a:t>
            </a:fld>
            <a:endParaRPr lang="en-US"/>
          </a:p>
        </p:txBody>
      </p:sp>
      <p:sp>
        <p:nvSpPr>
          <p:cNvPr id="8" name="TextBox 7"/>
          <p:cNvSpPr txBox="1"/>
          <p:nvPr/>
        </p:nvSpPr>
        <p:spPr>
          <a:xfrm>
            <a:off x="1828800" y="5638800"/>
            <a:ext cx="2514600" cy="461665"/>
          </a:xfrm>
          <a:prstGeom prst="rect">
            <a:avLst/>
          </a:prstGeom>
          <a:solidFill>
            <a:schemeClr val="bg1"/>
          </a:solidFill>
        </p:spPr>
        <p:txBody>
          <a:bodyPr wrap="square" rtlCol="0">
            <a:spAutoFit/>
          </a:bodyPr>
          <a:lstStyle/>
          <a:p>
            <a:r>
              <a:rPr lang="it-IT" sz="2400" dirty="0" smtClean="0">
                <a:solidFill>
                  <a:srgbClr val="0047B0"/>
                </a:solidFill>
                <a:effectLst>
                  <a:outerShdw blurRad="38100" dist="38100" dir="2700000" algn="tl">
                    <a:srgbClr val="000000">
                      <a:alpha val="43137"/>
                    </a:srgbClr>
                  </a:outerShdw>
                </a:effectLst>
              </a:rPr>
              <a:t>Arrotondamento</a:t>
            </a:r>
            <a:endParaRPr lang="it-IT" sz="2400" dirty="0">
              <a:solidFill>
                <a:srgbClr val="0047B0"/>
              </a:solidFill>
              <a:effectLst>
                <a:outerShdw blurRad="38100" dist="38100" dir="2700000" algn="tl">
                  <a:srgbClr val="000000">
                    <a:alpha val="43137"/>
                  </a:srgbClr>
                </a:outerShdw>
              </a:effectLst>
            </a:endParaRPr>
          </a:p>
        </p:txBody>
      </p:sp>
      <p:sp>
        <p:nvSpPr>
          <p:cNvPr id="9" name="TextBox 8"/>
          <p:cNvSpPr txBox="1"/>
          <p:nvPr/>
        </p:nvSpPr>
        <p:spPr>
          <a:xfrm>
            <a:off x="1828800" y="6324600"/>
            <a:ext cx="2133600" cy="461665"/>
          </a:xfrm>
          <a:prstGeom prst="rect">
            <a:avLst/>
          </a:prstGeom>
          <a:solidFill>
            <a:schemeClr val="bg1"/>
          </a:solidFill>
        </p:spPr>
        <p:txBody>
          <a:bodyPr wrap="square" rtlCol="0">
            <a:spAutoFit/>
          </a:bodyPr>
          <a:lstStyle/>
          <a:p>
            <a:r>
              <a:rPr lang="it-IT" sz="2400" dirty="0" smtClean="0">
                <a:solidFill>
                  <a:srgbClr val="0047B0"/>
                </a:solidFill>
                <a:effectLst>
                  <a:outerShdw blurRad="38100" dist="38100" dir="2700000" algn="tl">
                    <a:srgbClr val="000000">
                      <a:alpha val="43137"/>
                    </a:srgbClr>
                  </a:outerShdw>
                </a:effectLst>
              </a:rPr>
              <a:t>Troncamento</a:t>
            </a:r>
            <a:endParaRPr lang="it-IT" sz="2400" dirty="0">
              <a:solidFill>
                <a:srgbClr val="0047B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57200"/>
            <a:ext cx="55245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Autofit/>
          </a:bodyPr>
          <a:lstStyle/>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rPr>
              <a:t>Se si considerano l’errore assoluto e l’errore relativo</a:t>
            </a:r>
          </a:p>
          <a:p>
            <a:pPr marL="720000" lvl="1" indent="-360000" algn="just" eaLnBrk="1" hangingPunct="1">
              <a:spcBef>
                <a:spcPts val="0"/>
              </a:spcBef>
              <a:buNone/>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rPr>
              <a:t>	si può affermare che il primo è influenzato dall’</a:t>
            </a:r>
            <a:r>
              <a:rPr lang="it-IT" altLang="en-US" i="1" dirty="0" smtClean="0">
                <a:solidFill>
                  <a:srgbClr val="002060"/>
                </a:solidFill>
                <a:effectLst>
                  <a:outerShdw blurRad="38100" dist="38100" dir="2700000" algn="tl">
                    <a:srgbClr val="000000">
                      <a:alpha val="43137"/>
                    </a:srgbClr>
                  </a:outerShdw>
                </a:effectLst>
              </a:rPr>
              <a:t>ordine di grandezza</a:t>
            </a:r>
            <a:r>
              <a:rPr lang="it-IT" altLang="en-US" dirty="0" smtClean="0">
                <a:solidFill>
                  <a:srgbClr val="002060"/>
                </a:solidFill>
                <a:effectLst>
                  <a:outerShdw blurRad="38100" dist="38100" dir="2700000" algn="tl">
                    <a:srgbClr val="000000">
                      <a:alpha val="43137"/>
                    </a:srgbClr>
                  </a:outerShdw>
                </a:effectLst>
              </a:rPr>
              <a:t> del dato (dalla ca-ratteristica), mentre il secondo </a:t>
            </a:r>
            <a:r>
              <a:rPr lang="it-IT" altLang="en-US" dirty="0" smtClean="0">
                <a:solidFill>
                  <a:srgbClr val="FF0000"/>
                </a:solidFill>
                <a:effectLst>
                  <a:outerShdw blurRad="38100" dist="38100" dir="2700000" algn="tl">
                    <a:srgbClr val="000000">
                      <a:alpha val="43137"/>
                    </a:srgbClr>
                  </a:outerShdw>
                </a:effectLst>
              </a:rPr>
              <a:t>non</a:t>
            </a:r>
            <a:r>
              <a:rPr lang="it-IT" altLang="en-US" dirty="0" smtClean="0">
                <a:solidFill>
                  <a:srgbClr val="002060"/>
                </a:solidFill>
                <a:effectLst>
                  <a:outerShdw blurRad="38100" dist="38100" dir="2700000" algn="tl">
                    <a:srgbClr val="000000">
                      <a:alpha val="43137"/>
                    </a:srgbClr>
                  </a:outerShdw>
                </a:effectLst>
              </a:rPr>
              <a:t> lo è</a:t>
            </a:r>
          </a:p>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rPr>
              <a:t>L’errore relativo dà indicazioni sull’appros-simazione operata sulla “parte frazionaria” del numero, ovvero sull’</a:t>
            </a:r>
            <a:r>
              <a:rPr lang="it-IT" altLang="en-US" dirty="0" smtClean="0">
                <a:solidFill>
                  <a:srgbClr val="004DBF"/>
                </a:solidFill>
                <a:effectLst>
                  <a:outerShdw blurRad="38100" dist="38100" dir="2700000" algn="tl">
                    <a:srgbClr val="000000">
                      <a:alpha val="43137"/>
                    </a:srgbClr>
                  </a:outerShdw>
                </a:effectLst>
              </a:rPr>
              <a:t>accuratezza</a:t>
            </a:r>
            <a:r>
              <a:rPr lang="it-IT" altLang="en-US" dirty="0" smtClean="0">
                <a:solidFill>
                  <a:srgbClr val="002060"/>
                </a:solidFill>
                <a:effectLst>
                  <a:outerShdw blurRad="38100" dist="38100" dir="2700000" algn="tl">
                    <a:srgbClr val="000000">
                      <a:alpha val="43137"/>
                    </a:srgbClr>
                  </a:outerShdw>
                </a:effectLst>
              </a:rPr>
              <a:t> o </a:t>
            </a:r>
            <a:r>
              <a:rPr lang="it-IT" altLang="en-US" dirty="0" smtClean="0">
                <a:solidFill>
                  <a:srgbClr val="004DBF"/>
                </a:solidFill>
                <a:effectLst>
                  <a:outerShdw blurRad="38100" dist="38100" dir="2700000" algn="tl">
                    <a:srgbClr val="000000">
                      <a:alpha val="43137"/>
                    </a:srgbClr>
                  </a:outerShdw>
                </a:effectLst>
              </a:rPr>
              <a:t>preci</a:t>
            </a:r>
            <a:r>
              <a:rPr lang="it-IT" altLang="en-US" dirty="0" smtClean="0">
                <a:solidFill>
                  <a:srgbClr val="002060"/>
                </a:solidFill>
                <a:effectLst>
                  <a:outerShdw blurRad="38100" dist="38100" dir="2700000" algn="tl">
                    <a:srgbClr val="000000">
                      <a:alpha val="43137"/>
                    </a:srgbClr>
                  </a:outerShdw>
                </a:effectLst>
              </a:rPr>
              <a:t>-</a:t>
            </a:r>
            <a:r>
              <a:rPr lang="it-IT" altLang="en-US" dirty="0" smtClean="0">
                <a:solidFill>
                  <a:srgbClr val="004DBF"/>
                </a:solidFill>
                <a:effectLst>
                  <a:outerShdw blurRad="38100" dist="38100" dir="2700000" algn="tl">
                    <a:srgbClr val="000000">
                      <a:alpha val="43137"/>
                    </a:srgbClr>
                  </a:outerShdw>
                </a:effectLst>
              </a:rPr>
              <a:t>sione</a:t>
            </a:r>
            <a:r>
              <a:rPr lang="it-IT" altLang="en-US" dirty="0" smtClean="0">
                <a:solidFill>
                  <a:srgbClr val="002060"/>
                </a:solidFill>
                <a:effectLst>
                  <a:outerShdw blurRad="38100" dist="38100" dir="2700000" algn="tl">
                    <a:srgbClr val="000000">
                      <a:alpha val="43137"/>
                    </a:srgbClr>
                  </a:outerShdw>
                </a:effectLst>
              </a:rPr>
              <a:t> con cui il dato viene rappresentato nella memoria del computer  (dipende dalla mantissa)</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82947" name="Object 4"/>
          <p:cNvGraphicFramePr>
            <a:graphicFrameLocks noChangeAspect="1"/>
          </p:cNvGraphicFramePr>
          <p:nvPr/>
        </p:nvGraphicFramePr>
        <p:xfrm>
          <a:off x="3886200" y="1752600"/>
          <a:ext cx="4241427" cy="914400"/>
        </p:xfrm>
        <a:graphic>
          <a:graphicData uri="http://schemas.openxmlformats.org/presentationml/2006/ole">
            <p:oleObj spid="_x0000_s82947" name="Equation" r:id="rId6" imgW="2235200" imgH="482600" progId="">
              <p:embed/>
            </p:oleObj>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57200"/>
            <a:ext cx="55245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a:t>
            </a:r>
            <a:r>
              <a:rPr lang="it-IT" altLang="en-US" dirty="0" smtClean="0">
                <a:solidFill>
                  <a:srgbClr val="385D8A"/>
                </a:solidFill>
                <a:effectLst>
                  <a:outerShdw blurRad="38100" dist="38100" dir="2700000" algn="tl">
                    <a:srgbClr val="000000">
                      <a:alpha val="43137"/>
                    </a:srgbClr>
                  </a:outerShdw>
                </a:effectLst>
                <a:sym typeface="Symbol"/>
              </a:rPr>
              <a:t> 3</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Pertanto, l’errore assoluto dipende dalla ca-ratteristica, mentre l’errore relativo dipende dalla mantissa</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Per ottenere la precisione con cui l’elabo-ratore approssima </a:t>
            </a:r>
            <a:r>
              <a:rPr lang="it-IT" altLang="en-US" i="1" dirty="0" smtClean="0">
                <a:solidFill>
                  <a:srgbClr val="002060"/>
                </a:solidFill>
                <a:effectLst>
                  <a:outerShdw blurRad="38100" dist="38100" dir="2700000" algn="tl">
                    <a:srgbClr val="000000">
                      <a:alpha val="43137"/>
                    </a:srgbClr>
                  </a:outerShdw>
                </a:effectLst>
              </a:rPr>
              <a:t>un qualunque numero reale</a:t>
            </a:r>
            <a:r>
              <a:rPr lang="it-IT" altLang="en-US" dirty="0" smtClean="0">
                <a:solidFill>
                  <a:srgbClr val="002060"/>
                </a:solidFill>
                <a:effectLst>
                  <a:outerShdw blurRad="38100" dist="38100" dir="2700000" algn="tl">
                    <a:srgbClr val="000000">
                      <a:alpha val="43137"/>
                    </a:srgbClr>
                  </a:outerShdw>
                </a:effectLst>
              </a:rPr>
              <a:t>, dobbiamo svincolarci da questa di-pendenza, considerando una </a:t>
            </a:r>
            <a:r>
              <a:rPr lang="it-IT" altLang="en-US" dirty="0" smtClean="0">
                <a:solidFill>
                  <a:schemeClr val="hlink"/>
                </a:solidFill>
                <a:effectLst>
                  <a:outerShdw blurRad="38100" dist="38100" dir="2700000" algn="tl">
                    <a:srgbClr val="000000">
                      <a:alpha val="43137"/>
                    </a:srgbClr>
                  </a:outerShdw>
                </a:effectLst>
              </a:rPr>
              <a:t>limitazione superiore per gli errori di arrotondamento relativi</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lide Number Placeholder 9"/>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57200"/>
            <a:ext cx="55245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a:t>
            </a:r>
            <a:r>
              <a:rPr lang="it-IT" altLang="en-US" dirty="0" smtClean="0">
                <a:solidFill>
                  <a:srgbClr val="385D8A"/>
                </a:solidFill>
                <a:effectLst>
                  <a:outerShdw blurRad="38100" dist="38100" dir="2700000" algn="tl">
                    <a:srgbClr val="000000">
                      <a:alpha val="43137"/>
                    </a:srgbClr>
                  </a:outerShdw>
                </a:effectLst>
                <a:sym typeface="Symbol"/>
              </a:rPr>
              <a:t> 4</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562600"/>
          </a:xfrm>
        </p:spPr>
        <p:txBody>
          <a:bodyPr>
            <a:normAutofit fontScale="92500" lnSpcReduction="20000"/>
          </a:bodyPr>
          <a:lstStyle/>
          <a:p>
            <a:pPr marL="720000" lvl="1" indent="-360000" algn="just" eaLnBrk="1" hangingPunct="1">
              <a:spcBef>
                <a:spcPts val="0"/>
              </a:spcBef>
              <a:buBlip>
                <a:blip r:embed="rId3"/>
              </a:buBlip>
            </a:pPr>
            <a:r>
              <a:rPr lang="it-IT" altLang="en-US" sz="3000" dirty="0" smtClean="0">
                <a:solidFill>
                  <a:srgbClr val="002060"/>
                </a:solidFill>
                <a:effectLst>
                  <a:outerShdw blurRad="38100" dist="38100" dir="2700000" algn="tl">
                    <a:srgbClr val="000000">
                      <a:alpha val="43137"/>
                    </a:srgbClr>
                  </a:outerShdw>
                </a:effectLst>
              </a:rPr>
              <a:t>Per gli errori assoluti si ha:</a:t>
            </a:r>
          </a:p>
          <a:p>
            <a:pPr marL="720000" lvl="1" indent="-360000" algn="just" eaLnBrk="1" hangingPunct="1">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None/>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Blip>
                <a:blip r:embed="rId3"/>
              </a:buBlip>
            </a:pPr>
            <a:endParaRPr lang="it-IT" altLang="en-US" sz="900" dirty="0" smtClean="0">
              <a:solidFill>
                <a:srgbClr val="002060"/>
              </a:solidFill>
              <a:effectLst>
                <a:outerShdw blurRad="38100" dist="38100" dir="2700000" algn="tl">
                  <a:srgbClr val="000000">
                    <a:alpha val="43137"/>
                  </a:srgbClr>
                </a:outerShdw>
              </a:effectLst>
            </a:endParaRPr>
          </a:p>
          <a:p>
            <a:pPr marL="720000" lvl="1" indent="-360000" algn="just" eaLnBrk="1" hangingPunct="1">
              <a:spcBef>
                <a:spcPts val="0"/>
              </a:spcBef>
              <a:buNone/>
            </a:pPr>
            <a:r>
              <a:rPr lang="it-IT" altLang="en-US" dirty="0" smtClean="0">
                <a:solidFill>
                  <a:srgbClr val="002060"/>
                </a:solidFill>
                <a:effectLst>
                  <a:outerShdw blurRad="38100" dist="38100" dir="2700000" algn="tl">
                    <a:srgbClr val="000000">
                      <a:alpha val="43137"/>
                    </a:srgbClr>
                  </a:outerShdw>
                </a:effectLst>
              </a:rPr>
              <a:t>	</a:t>
            </a:r>
            <a:r>
              <a:rPr lang="it-IT" altLang="en-US" sz="3000" dirty="0" smtClean="0">
                <a:solidFill>
                  <a:srgbClr val="002060"/>
                </a:solidFill>
                <a:effectLst>
                  <a:outerShdw blurRad="38100" dist="38100" dir="2700000" algn="tl">
                    <a:srgbClr val="000000">
                      <a:alpha val="43137"/>
                    </a:srgbClr>
                  </a:outerShdw>
                </a:effectLst>
              </a:rPr>
              <a:t>e, conseguentemente, per gli errrori rela-tivi, vale:</a:t>
            </a:r>
            <a:endParaRPr lang="it-IT" altLang="en-US" sz="3000" dirty="0" smtClean="0">
              <a:solidFill>
                <a:schemeClr val="hlink"/>
              </a:solidFill>
              <a:effectLst>
                <a:outerShdw blurRad="38100" dist="38100" dir="2700000" algn="tl">
                  <a:srgbClr val="000000">
                    <a:alpha val="43137"/>
                  </a:srgbClr>
                </a:outerShdw>
              </a:effectLst>
            </a:endParaRPr>
          </a:p>
          <a:p>
            <a:pPr marL="720000" lvl="1" indent="-360000" algn="just" eaLnBrk="1" hangingPunct="1">
              <a:spcBef>
                <a:spcPts val="0"/>
              </a:spcBef>
              <a:buBlip>
                <a:blip r:embed="rId3"/>
              </a:buBlip>
            </a:pPr>
            <a:endParaRPr lang="it-IT" altLang="en-US" sz="3000" dirty="0" smtClean="0">
              <a:solidFill>
                <a:schemeClr val="hlink"/>
              </a:solidFill>
            </a:endParaRPr>
          </a:p>
          <a:p>
            <a:pPr marL="720000" lvl="1" indent="-360000" algn="just" eaLnBrk="1" hangingPunct="1">
              <a:spcBef>
                <a:spcPts val="0"/>
              </a:spcBef>
              <a:buBlip>
                <a:blip r:embed="rId3"/>
              </a:buBlip>
            </a:pPr>
            <a:endParaRPr lang="it-IT" altLang="en-US" sz="3000" dirty="0" smtClean="0">
              <a:solidFill>
                <a:schemeClr val="hlink"/>
              </a:solidFill>
            </a:endParaRPr>
          </a:p>
          <a:p>
            <a:pPr marL="720000" lvl="1" indent="-360000" algn="just" eaLnBrk="1" hangingPunct="1">
              <a:spcBef>
                <a:spcPts val="0"/>
              </a:spcBef>
              <a:buBlip>
                <a:blip r:embed="rId3"/>
              </a:buBlip>
            </a:pPr>
            <a:endParaRPr lang="it-IT" altLang="en-US" sz="3000" dirty="0" smtClean="0">
              <a:solidFill>
                <a:schemeClr val="hlink"/>
              </a:solidFill>
            </a:endParaRPr>
          </a:p>
          <a:p>
            <a:pPr marL="720000" lvl="1" indent="-360000" algn="just" eaLnBrk="1" hangingPunct="1">
              <a:spcBef>
                <a:spcPts val="0"/>
              </a:spcBef>
              <a:buNone/>
            </a:pPr>
            <a:endParaRPr lang="it-IT" altLang="en-US" sz="3000" dirty="0" smtClean="0">
              <a:solidFill>
                <a:schemeClr val="hlink"/>
              </a:solidFill>
            </a:endParaRPr>
          </a:p>
          <a:p>
            <a:pPr marL="720000" lvl="1" indent="-360000" algn="just" eaLnBrk="1" hangingPunct="1">
              <a:spcBef>
                <a:spcPts val="0"/>
              </a:spcBef>
              <a:buBlip>
                <a:blip r:embed="rId3"/>
              </a:buBlip>
            </a:pPr>
            <a:endParaRPr lang="it-IT" altLang="en-US" sz="3000" dirty="0" smtClean="0">
              <a:solidFill>
                <a:schemeClr val="hlink"/>
              </a:solidFill>
            </a:endParaRPr>
          </a:p>
          <a:p>
            <a:pPr marL="720000" lvl="1" indent="-360000" algn="just">
              <a:spcBef>
                <a:spcPts val="0"/>
              </a:spcBef>
              <a:buNone/>
            </a:pPr>
            <a:endParaRPr lang="it-IT" altLang="en-US" sz="3000" dirty="0" smtClean="0">
              <a:solidFill>
                <a:srgbClr val="002060"/>
              </a:solidFill>
              <a:effectLst>
                <a:outerShdw blurRad="38100" dist="38100" dir="2700000" algn="tl">
                  <a:srgbClr val="000000">
                    <a:alpha val="43137"/>
                  </a:srgbClr>
                </a:outerShdw>
              </a:effectLst>
            </a:endParaRPr>
          </a:p>
          <a:p>
            <a:pPr marL="720000" lvl="1" indent="-360000" algn="just">
              <a:spcBef>
                <a:spcPts val="0"/>
              </a:spcBef>
              <a:buBlip>
                <a:blip r:embed="rId3"/>
              </a:buBlip>
            </a:pPr>
            <a:r>
              <a:rPr lang="it-IT" altLang="en-US" sz="3000" dirty="0" smtClean="0">
                <a:solidFill>
                  <a:srgbClr val="002060"/>
                </a:solidFill>
                <a:effectLst>
                  <a:outerShdw blurRad="38100" dist="38100" dir="2700000" algn="tl">
                    <a:srgbClr val="000000">
                      <a:alpha val="43137"/>
                    </a:srgbClr>
                  </a:outerShdw>
                </a:effectLst>
              </a:rPr>
              <a:t>La quantità </a:t>
            </a:r>
            <a:r>
              <a:rPr lang="it-IT" altLang="en-US" sz="30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ε</a:t>
            </a:r>
            <a:r>
              <a:rPr lang="it-IT" altLang="en-US" sz="3000" i="1" baseline="-25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t>
            </a:r>
            <a:r>
              <a:rPr lang="it-IT" altLang="en-US" sz="3000" dirty="0" smtClean="0">
                <a:effectLst>
                  <a:outerShdw blurRad="38100" dist="38100" dir="2700000" algn="tl">
                    <a:srgbClr val="000000">
                      <a:alpha val="43137"/>
                    </a:srgbClr>
                  </a:outerShdw>
                </a:effectLst>
                <a:cs typeface="Tahoma" pitchFamily="34" charset="0"/>
              </a:rPr>
              <a:t> </a:t>
            </a:r>
            <a:r>
              <a:rPr lang="it-IT" altLang="en-US" sz="3000" dirty="0" smtClean="0">
                <a:solidFill>
                  <a:srgbClr val="002060"/>
                </a:solidFill>
                <a:effectLst>
                  <a:outerShdw blurRad="38100" dist="38100" dir="2700000" algn="tl">
                    <a:srgbClr val="000000">
                      <a:alpha val="43137"/>
                    </a:srgbClr>
                  </a:outerShdw>
                </a:effectLst>
                <a:cs typeface="Tahoma" pitchFamily="34" charset="0"/>
              </a:rPr>
              <a:t>è detta </a:t>
            </a:r>
            <a:r>
              <a:rPr lang="it-IT" altLang="en-US" sz="3000" dirty="0" smtClean="0">
                <a:solidFill>
                  <a:srgbClr val="FF0000"/>
                </a:solidFill>
                <a:effectLst>
                  <a:outerShdw blurRad="38100" dist="38100" dir="2700000" algn="tl">
                    <a:srgbClr val="000000">
                      <a:alpha val="43137"/>
                    </a:srgbClr>
                  </a:outerShdw>
                </a:effectLst>
                <a:cs typeface="Tahoma" pitchFamily="34" charset="0"/>
              </a:rPr>
              <a:t>precisione di macchina</a:t>
            </a:r>
            <a:endParaRPr lang="it-IT" altLang="en-US" sz="2000" dirty="0" smtClean="0"/>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lide Number Placeholder 9"/>
          <p:cNvSpPr>
            <a:spLocks noGrp="1"/>
          </p:cNvSpPr>
          <p:nvPr>
            <p:ph type="sldNum" sz="quarter" idx="12"/>
          </p:nvPr>
        </p:nvSpPr>
        <p:spPr/>
        <p:txBody>
          <a:bodyPr/>
          <a:lstStyle/>
          <a:p>
            <a:fld id="{B6F15528-21DE-4FAA-801E-634DDDAF4B2B}" type="slidenum">
              <a:rPr lang="en-US" smtClean="0"/>
              <a:pPr/>
              <a:t>25</a:t>
            </a:fld>
            <a:endParaRPr lang="en-US"/>
          </a:p>
        </p:txBody>
      </p:sp>
      <p:grpSp>
        <p:nvGrpSpPr>
          <p:cNvPr id="18" name="Group 17"/>
          <p:cNvGrpSpPr/>
          <p:nvPr/>
        </p:nvGrpSpPr>
        <p:grpSpPr>
          <a:xfrm>
            <a:off x="2431949" y="3962400"/>
            <a:ext cx="2362200" cy="1299865"/>
            <a:chOff x="2431949" y="3424677"/>
            <a:chExt cx="2362200" cy="1299865"/>
          </a:xfrm>
        </p:grpSpPr>
        <p:sp>
          <p:nvSpPr>
            <p:cNvPr id="16" name="TextBox 15"/>
            <p:cNvSpPr txBox="1"/>
            <p:nvPr/>
          </p:nvSpPr>
          <p:spPr>
            <a:xfrm>
              <a:off x="2431949" y="4262877"/>
              <a:ext cx="2057400" cy="461665"/>
            </a:xfrm>
            <a:prstGeom prst="rect">
              <a:avLst/>
            </a:prstGeom>
            <a:solidFill>
              <a:schemeClr val="bg1"/>
            </a:solidFill>
          </p:spPr>
          <p:txBody>
            <a:bodyPr wrap="square" rtlCol="0">
              <a:spAutoFit/>
            </a:bodyPr>
            <a:lstStyle/>
            <a:p>
              <a:r>
                <a:rPr lang="it-IT" sz="2400" dirty="0" smtClean="0">
                  <a:solidFill>
                    <a:srgbClr val="004DBF"/>
                  </a:solidFill>
                  <a:effectLst>
                    <a:outerShdw blurRad="38100" dist="38100" dir="2700000" algn="tl">
                      <a:srgbClr val="000000">
                        <a:alpha val="43137"/>
                      </a:srgbClr>
                    </a:outerShdw>
                  </a:effectLst>
                </a:rPr>
                <a:t>Troncamento</a:t>
              </a:r>
              <a:endParaRPr lang="it-IT" sz="2400" dirty="0">
                <a:solidFill>
                  <a:srgbClr val="004DBF"/>
                </a:solidFill>
                <a:effectLst>
                  <a:outerShdw blurRad="38100" dist="38100" dir="2700000" algn="tl">
                    <a:srgbClr val="000000">
                      <a:alpha val="43137"/>
                    </a:srgbClr>
                  </a:outerShdw>
                </a:effectLst>
              </a:endParaRPr>
            </a:p>
          </p:txBody>
        </p:sp>
        <p:sp>
          <p:nvSpPr>
            <p:cNvPr id="17" name="TextBox 16"/>
            <p:cNvSpPr txBox="1"/>
            <p:nvPr/>
          </p:nvSpPr>
          <p:spPr>
            <a:xfrm>
              <a:off x="2431949" y="3424677"/>
              <a:ext cx="2362200" cy="461665"/>
            </a:xfrm>
            <a:prstGeom prst="rect">
              <a:avLst/>
            </a:prstGeom>
            <a:solidFill>
              <a:schemeClr val="bg1"/>
            </a:solidFill>
          </p:spPr>
          <p:txBody>
            <a:bodyPr wrap="square" rtlCol="0">
              <a:spAutoFit/>
            </a:bodyPr>
            <a:lstStyle/>
            <a:p>
              <a:r>
                <a:rPr lang="it-IT" sz="2400" dirty="0" smtClean="0">
                  <a:solidFill>
                    <a:srgbClr val="004DBF"/>
                  </a:solidFill>
                  <a:effectLst>
                    <a:outerShdw blurRad="38100" dist="38100" dir="2700000" algn="tl">
                      <a:srgbClr val="000000">
                        <a:alpha val="43137"/>
                      </a:srgbClr>
                    </a:outerShdw>
                  </a:effectLst>
                </a:rPr>
                <a:t>Arrotondamento</a:t>
              </a:r>
              <a:endParaRPr lang="it-IT" sz="2400" dirty="0">
                <a:solidFill>
                  <a:srgbClr val="004DBF"/>
                </a:solidFill>
                <a:effectLst>
                  <a:outerShdw blurRad="38100" dist="38100" dir="2700000" algn="tl">
                    <a:srgbClr val="000000">
                      <a:alpha val="43137"/>
                    </a:srgbClr>
                  </a:outerShdw>
                </a:effectLst>
              </a:endParaRPr>
            </a:p>
          </p:txBody>
        </p:sp>
      </p:grpSp>
      <p:sp>
        <p:nvSpPr>
          <p:cNvPr id="7" name="TextBox 6"/>
          <p:cNvSpPr txBox="1"/>
          <p:nvPr/>
        </p:nvSpPr>
        <p:spPr>
          <a:xfrm>
            <a:off x="2438400" y="2286000"/>
            <a:ext cx="2057400" cy="461665"/>
          </a:xfrm>
          <a:prstGeom prst="rect">
            <a:avLst/>
          </a:prstGeom>
          <a:solidFill>
            <a:schemeClr val="bg1"/>
          </a:solidFill>
        </p:spPr>
        <p:txBody>
          <a:bodyPr wrap="square" rtlCol="0">
            <a:spAutoFit/>
          </a:bodyPr>
          <a:lstStyle/>
          <a:p>
            <a:r>
              <a:rPr lang="it-IT" sz="2400" dirty="0" smtClean="0">
                <a:solidFill>
                  <a:srgbClr val="004DBF"/>
                </a:solidFill>
                <a:effectLst>
                  <a:outerShdw blurRad="38100" dist="38100" dir="2700000" algn="tl">
                    <a:srgbClr val="000000">
                      <a:alpha val="43137"/>
                    </a:srgbClr>
                  </a:outerShdw>
                </a:effectLst>
              </a:rPr>
              <a:t>Troncamento</a:t>
            </a:r>
            <a:endParaRPr lang="it-IT" sz="2400" dirty="0">
              <a:solidFill>
                <a:srgbClr val="004DBF"/>
              </a:solidFill>
              <a:effectLst>
                <a:outerShdw blurRad="38100" dist="38100" dir="2700000" algn="tl">
                  <a:srgbClr val="000000">
                    <a:alpha val="43137"/>
                  </a:srgbClr>
                </a:outerShdw>
              </a:effectLst>
            </a:endParaRPr>
          </a:p>
        </p:txBody>
      </p:sp>
      <p:sp>
        <p:nvSpPr>
          <p:cNvPr id="8" name="TextBox 7"/>
          <p:cNvSpPr txBox="1"/>
          <p:nvPr/>
        </p:nvSpPr>
        <p:spPr>
          <a:xfrm>
            <a:off x="2438400" y="1828800"/>
            <a:ext cx="2362200" cy="461665"/>
          </a:xfrm>
          <a:prstGeom prst="rect">
            <a:avLst/>
          </a:prstGeom>
          <a:solidFill>
            <a:schemeClr val="bg1"/>
          </a:solidFill>
        </p:spPr>
        <p:txBody>
          <a:bodyPr wrap="square" rtlCol="0">
            <a:spAutoFit/>
          </a:bodyPr>
          <a:lstStyle/>
          <a:p>
            <a:r>
              <a:rPr lang="it-IT" sz="2400" dirty="0" smtClean="0">
                <a:solidFill>
                  <a:srgbClr val="004DBF"/>
                </a:solidFill>
                <a:effectLst>
                  <a:outerShdw blurRad="38100" dist="38100" dir="2700000" algn="tl">
                    <a:srgbClr val="000000">
                      <a:alpha val="43137"/>
                    </a:srgbClr>
                  </a:outerShdw>
                </a:effectLst>
              </a:rPr>
              <a:t>Arrotondamento</a:t>
            </a:r>
            <a:endParaRPr lang="it-IT" sz="2400" dirty="0">
              <a:solidFill>
                <a:srgbClr val="004DBF"/>
              </a:solidFill>
              <a:effectLst>
                <a:outerShdw blurRad="38100" dist="38100" dir="2700000" algn="tl">
                  <a:srgbClr val="000000">
                    <a:alpha val="43137"/>
                  </a:srgbClr>
                </a:outerShdw>
              </a:effectLst>
            </a:endParaRPr>
          </a:p>
        </p:txBody>
      </p:sp>
      <p:sp>
        <p:nvSpPr>
          <p:cNvPr id="19" name="Rectangle 18"/>
          <p:cNvSpPr/>
          <p:nvPr/>
        </p:nvSpPr>
        <p:spPr>
          <a:xfrm>
            <a:off x="2286000" y="3810000"/>
            <a:ext cx="6324600" cy="1676400"/>
          </a:xfrm>
          <a:prstGeom prst="rect">
            <a:avLst/>
          </a:prstGeom>
          <a:noFill/>
          <a:ln w="9525">
            <a:solidFill>
              <a:srgbClr val="004D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5347" name="Picture 3"/>
          <p:cNvPicPr>
            <a:picLocks noChangeAspect="1" noChangeArrowheads="1"/>
          </p:cNvPicPr>
          <p:nvPr/>
        </p:nvPicPr>
        <p:blipFill>
          <a:blip r:embed="rId5" cstate="print"/>
          <a:srcRect/>
          <a:stretch>
            <a:fillRect/>
          </a:stretch>
        </p:blipFill>
        <p:spPr bwMode="auto">
          <a:xfrm>
            <a:off x="4800600" y="1798164"/>
            <a:ext cx="2190750" cy="564036"/>
          </a:xfrm>
          <a:prstGeom prst="rect">
            <a:avLst/>
          </a:prstGeom>
          <a:noFill/>
          <a:ln w="9525">
            <a:noFill/>
            <a:miter lim="800000"/>
            <a:headEnd/>
            <a:tailEnd/>
          </a:ln>
        </p:spPr>
      </p:pic>
      <p:pic>
        <p:nvPicPr>
          <p:cNvPr id="2" name="Picture 4"/>
          <p:cNvPicPr>
            <a:picLocks noChangeAspect="1" noChangeArrowheads="1"/>
          </p:cNvPicPr>
          <p:nvPr/>
        </p:nvPicPr>
        <p:blipFill>
          <a:blip r:embed="rId6" cstate="print"/>
          <a:srcRect/>
          <a:stretch>
            <a:fillRect/>
          </a:stretch>
        </p:blipFill>
        <p:spPr bwMode="auto">
          <a:xfrm>
            <a:off x="4755600" y="2362200"/>
            <a:ext cx="2057400" cy="366500"/>
          </a:xfrm>
          <a:prstGeom prst="rect">
            <a:avLst/>
          </a:prstGeom>
          <a:noFill/>
          <a:ln w="9525">
            <a:noFill/>
            <a:miter lim="800000"/>
            <a:headEnd/>
            <a:tailEnd/>
          </a:ln>
        </p:spPr>
      </p:pic>
      <p:pic>
        <p:nvPicPr>
          <p:cNvPr id="3" name="Picture 3"/>
          <p:cNvPicPr>
            <a:picLocks noChangeAspect="1" noChangeArrowheads="1"/>
          </p:cNvPicPr>
          <p:nvPr/>
        </p:nvPicPr>
        <p:blipFill>
          <a:blip r:embed="rId7" cstate="print"/>
          <a:srcRect/>
          <a:stretch>
            <a:fillRect/>
          </a:stretch>
        </p:blipFill>
        <p:spPr bwMode="auto">
          <a:xfrm>
            <a:off x="4876800" y="3886200"/>
            <a:ext cx="3533775" cy="1485900"/>
          </a:xfrm>
          <a:prstGeom prst="rect">
            <a:avLst/>
          </a:prstGeom>
          <a:noFill/>
          <a:ln w="9525">
            <a:noFill/>
            <a:miter lim="800000"/>
            <a:headEnd/>
            <a:tailEnd/>
          </a:ln>
        </p:spPr>
      </p:pic>
      <p:sp>
        <p:nvSpPr>
          <p:cNvPr id="21" name="Rectangle 20"/>
          <p:cNvSpPr/>
          <p:nvPr/>
        </p:nvSpPr>
        <p:spPr>
          <a:xfrm>
            <a:off x="2286000" y="1752600"/>
            <a:ext cx="4800600" cy="1143000"/>
          </a:xfrm>
          <a:prstGeom prst="rect">
            <a:avLst/>
          </a:prstGeom>
          <a:noFill/>
          <a:ln w="9525">
            <a:solidFill>
              <a:srgbClr val="004D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457200"/>
            <a:ext cx="6248400" cy="855663"/>
          </a:xfrm>
        </p:spPr>
        <p:txBody>
          <a:bodyPr>
            <a:no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di macchina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rmAutofit/>
          </a:bodyPr>
          <a:lstStyle/>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cs typeface="Tahoma" pitchFamily="34" charset="0"/>
              </a:rPr>
              <a:t>La conoscenza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it-IT" altLang="en-US"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r>
              <a:rPr lang="it-IT" altLang="en-US" dirty="0" smtClean="0">
                <a:solidFill>
                  <a:srgbClr val="002060"/>
                </a:solidFill>
                <a:effectLst>
                  <a:outerShdw blurRad="38100" dist="38100" dir="2700000" algn="tl">
                    <a:srgbClr val="000000">
                      <a:alpha val="43137"/>
                    </a:srgbClr>
                  </a:outerShdw>
                </a:effectLst>
                <a:cs typeface="Tahoma" pitchFamily="34" charset="0"/>
              </a:rPr>
              <a:t> è fondamentale per va-lutare i risultati e scegliere le tolleranze (nei programmi che traducono gli algoritmi) </a:t>
            </a:r>
          </a:p>
          <a:p>
            <a:pPr marL="720000" lvl="1" indent="-360000" algn="just">
              <a:spcBef>
                <a:spcPts val="0"/>
              </a:spcBef>
              <a:buBlip>
                <a:blip r:embed="rId4"/>
              </a:buBlip>
            </a:pP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it-IT" altLang="en-US"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 </a:t>
            </a:r>
            <a:r>
              <a:rPr lang="it-IT" altLang="en-US" dirty="0" smtClean="0">
                <a:solidFill>
                  <a:srgbClr val="002060"/>
                </a:solidFill>
                <a:effectLst>
                  <a:outerShdw blurRad="38100" dist="38100" dir="2700000" algn="tl">
                    <a:srgbClr val="000000">
                      <a:alpha val="43137"/>
                    </a:srgbClr>
                  </a:outerShdw>
                </a:effectLst>
                <a:cs typeface="Tahoma" pitchFamily="34" charset="0"/>
              </a:rPr>
              <a:t>può essere calcolata operativamente come la più piccola quantità che sommata ad 1 dà un risultato diverso da 1</a:t>
            </a:r>
          </a:p>
          <a:p>
            <a:pPr marL="720000" lvl="1" indent="-360000" algn="just" eaLnBrk="1" hangingPunct="1">
              <a:spcBef>
                <a:spcPts val="0"/>
              </a:spcBef>
              <a:buBlip>
                <a:blip r:embed="rId4"/>
              </a:buBlip>
            </a:pPr>
            <a:endParaRPr lang="it-IT" altLang="en-US" dirty="0" smtClean="0">
              <a:solidFill>
                <a:srgbClr val="002060"/>
              </a:solidFill>
              <a:effectLst>
                <a:outerShdw blurRad="38100" dist="38100" dir="2700000" algn="tl">
                  <a:srgbClr val="000000">
                    <a:alpha val="43137"/>
                  </a:srgbClr>
                </a:outerShdw>
              </a:effectLst>
              <a:cs typeface="Tahoma" pitchFamily="34" charset="0"/>
            </a:endParaRPr>
          </a:p>
          <a:p>
            <a:pPr marL="720000" lvl="1" indent="-360000" algn="just" eaLnBrk="1" hangingPunct="1">
              <a:spcBef>
                <a:spcPts val="0"/>
              </a:spcBef>
              <a:buNone/>
            </a:pPr>
            <a:endParaRPr lang="it-IT" altLang="en-US" dirty="0" smtClean="0">
              <a:solidFill>
                <a:srgbClr val="002060"/>
              </a:solidFill>
              <a:effectLst>
                <a:outerShdw blurRad="38100" dist="38100" dir="2700000" algn="tl">
                  <a:srgbClr val="000000">
                    <a:alpha val="43137"/>
                  </a:srgbClr>
                </a:outerShdw>
              </a:effectLst>
              <a:cs typeface="Tahoma" pitchFamily="34" charset="0"/>
            </a:endParaRPr>
          </a:p>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cs typeface="Tahoma" pitchFamily="34" charset="0"/>
              </a:rPr>
              <a:t>In altre parole, si osserva che</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84995" name="Oggetto 1"/>
          <p:cNvGraphicFramePr>
            <a:graphicFrameLocks noChangeAspect="1"/>
          </p:cNvGraphicFramePr>
          <p:nvPr/>
        </p:nvGraphicFramePr>
        <p:xfrm>
          <a:off x="3352800" y="5257800"/>
          <a:ext cx="3886200" cy="546395"/>
        </p:xfrm>
        <a:graphic>
          <a:graphicData uri="http://schemas.openxmlformats.org/presentationml/2006/ole">
            <p:oleObj spid="_x0000_s84995" name="Equation" r:id="rId6" imgW="1803400" imgH="254000" progId="">
              <p:embed/>
            </p:oleObj>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26</a:t>
            </a:fld>
            <a:endParaRPr lang="en-US"/>
          </a:p>
        </p:txBody>
      </p:sp>
      <p:pic>
        <p:nvPicPr>
          <p:cNvPr id="84997" name="Picture 5"/>
          <p:cNvPicPr>
            <a:picLocks noChangeAspect="1" noChangeArrowheads="1"/>
          </p:cNvPicPr>
          <p:nvPr/>
        </p:nvPicPr>
        <p:blipFill>
          <a:blip r:embed="rId7" cstate="print"/>
          <a:srcRect/>
          <a:stretch>
            <a:fillRect/>
          </a:stretch>
        </p:blipFill>
        <p:spPr bwMode="auto">
          <a:xfrm>
            <a:off x="3362325" y="4038600"/>
            <a:ext cx="2362200" cy="600560"/>
          </a:xfrm>
          <a:prstGeom prst="rect">
            <a:avLst/>
          </a:prstGeom>
          <a:noFill/>
          <a:ln w="9525">
            <a:noFill/>
            <a:miter lim="800000"/>
            <a:headEnd/>
            <a:tailEnd/>
          </a:ln>
        </p:spPr>
      </p:pic>
      <p:pic>
        <p:nvPicPr>
          <p:cNvPr id="84998" name="Picture 6"/>
          <p:cNvPicPr>
            <a:picLocks noChangeAspect="1" noChangeArrowheads="1"/>
          </p:cNvPicPr>
          <p:nvPr/>
        </p:nvPicPr>
        <p:blipFill>
          <a:blip r:embed="rId8" cstate="print"/>
          <a:srcRect/>
          <a:stretch>
            <a:fillRect/>
          </a:stretch>
        </p:blipFill>
        <p:spPr bwMode="auto">
          <a:xfrm>
            <a:off x="6334125" y="4081162"/>
            <a:ext cx="1133475" cy="500363"/>
          </a:xfrm>
          <a:prstGeom prst="rect">
            <a:avLst/>
          </a:prstGeom>
          <a:noFill/>
          <a:ln w="9525">
            <a:noFill/>
            <a:miter lim="800000"/>
            <a:headEnd/>
            <a:tailEnd/>
          </a:ln>
        </p:spPr>
      </p:pic>
      <p:sp>
        <p:nvSpPr>
          <p:cNvPr id="11" name="Right Arrow 10"/>
          <p:cNvSpPr/>
          <p:nvPr/>
        </p:nvSpPr>
        <p:spPr>
          <a:xfrm>
            <a:off x="5800725" y="4267200"/>
            <a:ext cx="381000" cy="152400"/>
          </a:xfrm>
          <a:prstGeom prst="rightArrow">
            <a:avLst/>
          </a:prstGeom>
          <a:solidFill>
            <a:srgbClr val="4F81B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05000" y="457200"/>
            <a:ext cx="6324600" cy="855663"/>
          </a:xfrm>
        </p:spPr>
        <p:txBody>
          <a:bodyPr>
            <a:no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di macchina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05400"/>
          </a:xfrm>
        </p:spPr>
        <p:txBody>
          <a:bodyPr>
            <a:normAutofit fontScale="92500" lnSpcReduction="10000"/>
          </a:bodyPr>
          <a:lstStyle/>
          <a:p>
            <a:pPr marL="720000" lvl="1" indent="-360000" algn="just" eaLnBrk="1" hangingPunct="1">
              <a:spcBef>
                <a:spcPts val="0"/>
              </a:spcBef>
              <a:buBlip>
                <a:blip r:embed="rId3"/>
              </a:buBlip>
            </a:pPr>
            <a:r>
              <a:rPr lang="it-IT" altLang="en-US" sz="3000" dirty="0" smtClean="0">
                <a:solidFill>
                  <a:srgbClr val="002060"/>
                </a:solidFill>
                <a:effectLst>
                  <a:outerShdw blurRad="38100" dist="38100" dir="2700000" algn="tl">
                    <a:srgbClr val="000000">
                      <a:alpha val="43137"/>
                    </a:srgbClr>
                  </a:outerShdw>
                </a:effectLst>
                <a:cs typeface="Tahoma" pitchFamily="34" charset="0"/>
              </a:rPr>
              <a:t>Algoritmo per il calcolo della precisione di macchina</a:t>
            </a:r>
          </a:p>
          <a:p>
            <a:pPr marL="720000" lvl="1" indent="-360000" algn="just" eaLnBrk="1" hangingPunct="1">
              <a:spcBef>
                <a:spcPts val="0"/>
              </a:spcBef>
              <a:buNone/>
            </a:pPr>
            <a:endParaRPr lang="it-IT" altLang="en-US" dirty="0" smtClean="0">
              <a:solidFill>
                <a:srgbClr val="002060"/>
              </a:solidFill>
              <a:effectLst>
                <a:outerShdw blurRad="38100" dist="38100" dir="2700000" algn="tl">
                  <a:srgbClr val="000000">
                    <a:alpha val="43137"/>
                  </a:srgbClr>
                </a:outerShdw>
              </a:effectLst>
              <a:cs typeface="Tahoma" pitchFamily="34" charset="0"/>
            </a:endParaRPr>
          </a:p>
          <a:p>
            <a:pPr marL="720000" lvl="1" indent="-360000" algn="just">
              <a:spcBef>
                <a:spcPts val="0"/>
              </a:spcBef>
              <a:buNone/>
            </a:pP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it-IT" altLang="en-US" dirty="0" smtClean="0">
                <a:solidFill>
                  <a:srgbClr val="002060"/>
                </a:solidFill>
                <a:effectLst>
                  <a:outerShdw blurRad="38100" dist="38100" dir="2700000" algn="tl">
                    <a:srgbClr val="000000">
                      <a:alpha val="43137"/>
                    </a:srgbClr>
                  </a:outerShdw>
                </a:effectLst>
                <a:cs typeface="Times New Roman" pitchFamily="18" charset="0"/>
              </a:rPr>
              <a:t>1</a:t>
            </a:r>
            <a:r>
              <a:rPr lang="it-IT" altLang="en-US" dirty="0" smtClean="0">
                <a:solidFill>
                  <a:srgbClr val="002060"/>
                </a:solidFill>
                <a:effectLst>
                  <a:outerShdw blurRad="38100" dist="38100" dir="2700000" algn="tl">
                    <a:srgbClr val="000000">
                      <a:alpha val="43137"/>
                    </a:srgbClr>
                  </a:outerShdw>
                </a:effectLst>
                <a:cs typeface="Courier New" pitchFamily="49" charset="0"/>
              </a:rPr>
              <a:t>.  </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1</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2.  </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a:t>
            </a:r>
            <a:r>
              <a:rPr lang="el-GR" altLang="en-US" sz="3000" i="1" dirty="0" smtClean="0">
                <a:solidFill>
                  <a:srgbClr val="002060"/>
                </a:solidFill>
                <a:effectLst>
                  <a:outerShdw blurRad="38100" dist="38100" dir="2700000" algn="tl">
                    <a:srgbClr val="000000">
                      <a:alpha val="43137"/>
                    </a:srgbClr>
                  </a:outerShdw>
                </a:effectLst>
                <a:latin typeface="Times New Roman"/>
                <a:cs typeface="Times New Roman"/>
              </a:rPr>
              <a:t>β</a:t>
            </a:r>
            <a:r>
              <a:rPr lang="el-GR" altLang="en-US" sz="3000" baseline="30000" dirty="0" smtClean="0">
                <a:solidFill>
                  <a:srgbClr val="002060"/>
                </a:solidFill>
                <a:effectLst>
                  <a:outerShdw blurRad="38100" dist="38100" dir="2700000" algn="tl">
                    <a:srgbClr val="000000">
                      <a:alpha val="43137"/>
                    </a:srgbClr>
                  </a:outerShdw>
                </a:effectLst>
                <a:latin typeface="Times New Roman"/>
                <a:cs typeface="Times New Roman"/>
                <a:sym typeface="Symbol"/>
              </a:rPr>
              <a:t></a:t>
            </a:r>
            <a:r>
              <a:rPr lang="it-IT" altLang="en-US" sz="3000" baseline="30000" dirty="0" smtClean="0">
                <a:solidFill>
                  <a:srgbClr val="002060"/>
                </a:solidFill>
                <a:effectLst>
                  <a:outerShdw blurRad="38100" dist="38100" dir="2700000" algn="tl">
                    <a:srgbClr val="000000">
                      <a:alpha val="43137"/>
                    </a:srgbClr>
                  </a:outerShdw>
                </a:effectLst>
                <a:cs typeface="Times New Roman"/>
                <a:sym typeface="Symbol"/>
              </a:rPr>
              <a:t>1</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3.  </a:t>
            </a:r>
            <a:r>
              <a:rPr lang="en-US"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1</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4.  if (</a:t>
            </a:r>
            <a:r>
              <a:rPr lang="en-US"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1) </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a:t>
            </a:r>
            <a:r>
              <a:rPr lang="en-US" altLang="en-US" sz="3000" dirty="0" err="1" smtClean="0">
                <a:solidFill>
                  <a:srgbClr val="002060"/>
                </a:solidFill>
                <a:effectLst>
                  <a:outerShdw blurRad="38100" dist="38100" dir="2700000" algn="tl">
                    <a:srgbClr val="000000">
                      <a:alpha val="43137"/>
                    </a:srgbClr>
                  </a:outerShdw>
                </a:effectLst>
                <a:cs typeface="Courier New" pitchFamily="49" charset="0"/>
              </a:rPr>
              <a:t>goto</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2.</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else </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a:t>
            </a:r>
            <a:r>
              <a:rPr lang="en-US" altLang="en-US" sz="3000" dirty="0" err="1" smtClean="0">
                <a:solidFill>
                  <a:srgbClr val="002060"/>
                </a:solidFill>
                <a:effectLst>
                  <a:outerShdw blurRad="38100" dist="38100" dir="2700000" algn="tl">
                    <a:srgbClr val="000000">
                      <a:alpha val="43137"/>
                    </a:srgbClr>
                  </a:outerShdw>
                </a:effectLst>
                <a:cs typeface="Courier New" pitchFamily="49" charset="0"/>
              </a:rPr>
              <a:t>goto</a:t>
            </a: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5.</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5.  </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r>
              <a:rPr lang="en-US"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l-GR" altLang="en-US" sz="3000" i="1" dirty="0" smtClean="0">
                <a:solidFill>
                  <a:srgbClr val="002060"/>
                </a:solidFill>
                <a:effectLst>
                  <a:outerShdw blurRad="38100" dist="38100" dir="2700000" algn="tl">
                    <a:srgbClr val="000000">
                      <a:alpha val="43137"/>
                    </a:srgbClr>
                  </a:outerShdw>
                </a:effectLst>
                <a:latin typeface="Times New Roman"/>
                <a:cs typeface="Times New Roman"/>
              </a:rPr>
              <a:t>β</a:t>
            </a:r>
            <a:r>
              <a:rPr lang="it-IT" altLang="en-US" sz="3000" dirty="0" smtClean="0">
                <a:solidFill>
                  <a:srgbClr val="002060"/>
                </a:solidFill>
                <a:effectLst>
                  <a:outerShdw blurRad="38100" dist="38100" dir="2700000" algn="tl">
                    <a:srgbClr val="000000">
                      <a:alpha val="43137"/>
                    </a:srgbClr>
                  </a:outerShdw>
                </a:effectLst>
                <a:cs typeface="Courier New" pitchFamily="49" charset="0"/>
                <a:sym typeface="Symbol"/>
              </a:rPr>
              <a:t></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p>
          <a:p>
            <a:pPr marL="720000" lvl="1" indent="-360000" algn="just">
              <a:spcBef>
                <a:spcPts val="0"/>
              </a:spcBef>
              <a:buNone/>
            </a:pPr>
            <a:r>
              <a:rPr lang="en-US" altLang="en-US" sz="3000" dirty="0" smtClean="0">
                <a:solidFill>
                  <a:srgbClr val="002060"/>
                </a:solidFill>
                <a:effectLst>
                  <a:outerShdw blurRad="38100" dist="38100" dir="2700000" algn="tl">
                    <a:srgbClr val="000000">
                      <a:alpha val="43137"/>
                    </a:srgbClr>
                  </a:outerShdw>
                </a:effectLst>
                <a:cs typeface="Courier New" pitchFamily="49" charset="0"/>
              </a:rPr>
              <a:t>			6.  print </a:t>
            </a:r>
            <a:r>
              <a:rPr lang="el-GR" altLang="en-US" sz="30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en-US" altLang="en-US" sz="30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a:t>
            </a:r>
            <a:endParaRPr lang="it-IT" altLang="en-US" sz="1000" dirty="0" smtClean="0">
              <a:solidFill>
                <a:srgbClr val="002060"/>
              </a:solidFill>
              <a:effectLst>
                <a:outerShdw blurRad="38100" dist="38100" dir="2700000" algn="tl">
                  <a:srgbClr val="000000">
                    <a:alpha val="43137"/>
                  </a:srgbClr>
                </a:outerShdw>
              </a:effectLst>
              <a:cs typeface="Tahoma" pitchFamily="34" charset="0"/>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ctangle 7"/>
          <p:cNvSpPr/>
          <p:nvPr/>
        </p:nvSpPr>
        <p:spPr>
          <a:xfrm>
            <a:off x="3352800" y="2438400"/>
            <a:ext cx="2438400" cy="3657600"/>
          </a:xfrm>
          <a:prstGeom prst="rect">
            <a:avLst/>
          </a:prstGeom>
          <a:noFill/>
          <a:ln w="3810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828800" y="457200"/>
            <a:ext cx="6553200" cy="855663"/>
          </a:xfrm>
        </p:spPr>
        <p:txBody>
          <a:bodyPr>
            <a:no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Precisione di macchina </a:t>
            </a:r>
            <a:r>
              <a:rPr lang="it-IT" altLang="en-US" dirty="0" smtClean="0">
                <a:solidFill>
                  <a:srgbClr val="385D8A"/>
                </a:solidFill>
                <a:effectLst>
                  <a:outerShdw blurRad="38100" dist="38100" dir="2700000" algn="tl">
                    <a:srgbClr val="000000">
                      <a:alpha val="43137"/>
                    </a:srgbClr>
                  </a:outerShdw>
                </a:effectLst>
                <a:sym typeface="Symbol"/>
              </a:rPr>
              <a:t> 3</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Il concetto di uguaglianza va modificato quando si lavora su numeri reali in preci-sione finita</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Risultati diversi possono essere considerati uguali nei limiti della precisione usata</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Due numeri sono uguali quando hanno uguale caratteristica ed uguale mantissa</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Tuttavia, due numeri </a:t>
            </a:r>
            <a:r>
              <a:rPr lang="it-IT" altLang="en-US" i="1" u="sng" dirty="0" smtClean="0">
                <a:solidFill>
                  <a:srgbClr val="002060"/>
                </a:solidFill>
                <a:effectLst>
                  <a:outerShdw blurRad="38100" dist="38100" dir="2700000" algn="tl">
                    <a:srgbClr val="000000">
                      <a:alpha val="43137"/>
                    </a:srgbClr>
                  </a:outerShdw>
                </a:effectLst>
              </a:rPr>
              <a:t>sono da considerarsi uguali</a:t>
            </a:r>
            <a:r>
              <a:rPr lang="it-IT" altLang="en-US" dirty="0" smtClean="0">
                <a:solidFill>
                  <a:srgbClr val="002060"/>
                </a:solidFill>
                <a:effectLst>
                  <a:outerShdw blurRad="38100" dist="38100" dir="2700000" algn="tl">
                    <a:srgbClr val="000000">
                      <a:alpha val="43137"/>
                    </a:srgbClr>
                  </a:outerShdw>
                </a:effectLst>
              </a:rPr>
              <a:t> anche quando la loro differenza è piccola rispetto alla precisione di macchina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dirty="0" smtClean="0">
                <a:solidFill>
                  <a:srgbClr val="002060"/>
                </a:solidFill>
                <a:effectLst>
                  <a:outerShdw blurRad="38100" dist="38100" dir="2700000" algn="tl">
                    <a:srgbClr val="000000">
                      <a:alpha val="43137"/>
                    </a:srgbClr>
                  </a:outerShdw>
                </a:effectLst>
                <a:sym typeface="Symbol"/>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b</a:t>
            </a:r>
            <a:r>
              <a:rPr lang="it-IT" altLang="en-US" dirty="0" smtClean="0">
                <a:solidFill>
                  <a:srgbClr val="002060"/>
                </a:solidFill>
                <a:effectLst>
                  <a:outerShdw blurRad="38100" dist="38100" dir="2700000" algn="tl">
                    <a:srgbClr val="000000">
                      <a:alpha val="43137"/>
                    </a:srgbClr>
                  </a:outerShdw>
                </a:effectLst>
              </a:rPr>
              <a:t>|</a:t>
            </a:r>
            <a:r>
              <a:rPr lang="it-IT" altLang="en-US" dirty="0" smtClean="0">
                <a:solidFill>
                  <a:srgbClr val="002060"/>
                </a:solidFill>
                <a:effectLst>
                  <a:outerShdw blurRad="38100" dist="38100" dir="2700000" algn="tl">
                    <a:srgbClr val="000000">
                      <a:alpha val="43137"/>
                    </a:srgbClr>
                  </a:outerShdw>
                </a:effectLst>
                <a:sym typeface="Symbol"/>
              </a:rPr>
              <a:t></a:t>
            </a:r>
            <a:r>
              <a:rPr lang="it-IT" altLang="en-US" dirty="0" smtClean="0">
                <a:solidFill>
                  <a:srgbClr val="002060"/>
                </a:solidFill>
                <a:effectLst>
                  <a:outerShdw blurRad="38100" dist="38100" dir="2700000" algn="tl">
                    <a:srgbClr val="000000">
                      <a:alpha val="43137"/>
                    </a:srgbClr>
                  </a:outerShdw>
                </a:effectLst>
              </a:rPr>
              <a:t> </a:t>
            </a:r>
            <a:r>
              <a:rPr lang="el-GR"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ε</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l-GR" altLang="en-US" dirty="0" smtClean="0">
                <a:solidFill>
                  <a:srgbClr val="002060"/>
                </a:solidFill>
                <a:effectLst>
                  <a:outerShdw blurRad="38100" dist="38100" dir="2700000" algn="tl">
                    <a:srgbClr val="000000">
                      <a:alpha val="43137"/>
                    </a:srgbClr>
                  </a:outerShdw>
                </a:effectLst>
                <a:cs typeface="Tahoma" pitchFamily="34" charset="0"/>
                <a:sym typeface="Symbol"/>
              </a:rPr>
              <a:t></a:t>
            </a:r>
            <a:r>
              <a:rPr lang="it-IT" altLang="en-US" dirty="0" smtClean="0">
                <a:solidFill>
                  <a:srgbClr val="002060"/>
                </a:solidFill>
                <a:effectLst>
                  <a:outerShdw blurRad="38100" dist="38100" dir="2700000" algn="tl">
                    <a:srgbClr val="000000">
                      <a:alpha val="43137"/>
                    </a:srgbClr>
                  </a:outerShdw>
                </a:effectLst>
                <a:cs typeface="Tahoma" pitchFamily="34" charset="0"/>
                <a:sym typeface="Symbol"/>
              </a:rPr>
              <a:t>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c</a:t>
            </a:r>
            <a:r>
              <a:rPr lang="el-GR" altLang="en-US" i="1" dirty="0" smtClean="0">
                <a:solidFill>
                  <a:srgbClr val="002060"/>
                </a:solidFill>
                <a:effectLst>
                  <a:outerShdw blurRad="38100" dist="38100" dir="2700000" algn="tl">
                    <a:srgbClr val="000000">
                      <a:alpha val="43137"/>
                    </a:srgbClr>
                  </a:outerShdw>
                </a:effectLst>
                <a:cs typeface="Tahoma" pitchFamily="34" charset="0"/>
                <a:sym typeface="Symbol"/>
              </a:rPr>
              <a:t></a:t>
            </a:r>
            <a:r>
              <a:rPr lang="it-IT" altLang="en-US"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m</a:t>
            </a:r>
            <a:endParaRPr lang="en-US" altLang="en-US"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457200"/>
            <a:ext cx="7086600" cy="855663"/>
          </a:xfrm>
        </p:spPr>
        <p:txBody>
          <a:bodyPr>
            <a:normAutofit fontScale="90000"/>
          </a:bodyPr>
          <a:lstStyle/>
          <a:p>
            <a:pPr eaLnBrk="1" hangingPunct="1"/>
            <a:r>
              <a:rPr lang="it-IT" altLang="en-US" dirty="0" smtClean="0">
                <a:solidFill>
                  <a:srgbClr val="385D8A"/>
                </a:solidFill>
                <a:effectLst>
                  <a:outerShdw blurRad="38100" dist="38100" dir="2700000" algn="tl">
                    <a:srgbClr val="000000">
                      <a:alpha val="43137"/>
                    </a:srgbClr>
                  </a:outerShdw>
                </a:effectLst>
              </a:rPr>
              <a:t>Operazioni in aritmetica finita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Nel computer, dati e risultati sono memo-rizzati con un numero finito di cifre e qualunque operazione viene effettuata con un numero finito di cifre</a:t>
            </a:r>
          </a:p>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Per i floating point, i risultati temporanei vengono memorizzati in apposite locazioni (i registri) in grado di mantenere un mag-gior numero di cifre di mantissa (</a:t>
            </a:r>
            <a:r>
              <a:rPr lang="it-IT" altLang="en-US" i="1" dirty="0" smtClean="0">
                <a:solidFill>
                  <a:srgbClr val="004DBF"/>
                </a:solidFill>
                <a:effectLst>
                  <a:outerShdw blurRad="38100" dist="38100" dir="2700000" algn="tl">
                    <a:srgbClr val="000000">
                      <a:alpha val="43137"/>
                    </a:srgbClr>
                  </a:outerShdw>
                </a:effectLst>
              </a:rPr>
              <a:t>precisione estesa</a:t>
            </a:r>
            <a:r>
              <a:rPr lang="it-IT" altLang="en-US" dirty="0" smtClean="0">
                <a:solidFill>
                  <a:srgbClr val="002060"/>
                </a:solidFill>
                <a:effectLst>
                  <a:outerShdw blurRad="38100" dist="38100" dir="2700000" algn="tl">
                    <a:srgbClr val="000000">
                      <a:alpha val="43137"/>
                    </a:srgbClr>
                  </a:outerShdw>
                </a:effectLst>
              </a:rPr>
              <a:t>); tuttavia, il risultato finale viene ottenuto per troncamento/arrotondamento</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953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Analisi Numerica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60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4DBF"/>
                </a:solidFill>
                <a:effectLst>
                  <a:outerShdw blurRad="38100" dist="38100" dir="2700000" algn="tl">
                    <a:srgbClr val="000000">
                      <a:alpha val="43137"/>
                    </a:srgbClr>
                  </a:outerShdw>
                </a:effectLst>
              </a:rPr>
              <a:t>Obiettivo:</a:t>
            </a:r>
            <a:r>
              <a:rPr lang="it-IT" altLang="en-US" dirty="0" smtClean="0">
                <a:effectLst>
                  <a:outerShdw blurRad="38100" dist="38100" dir="2700000" algn="tl">
                    <a:srgbClr val="000000">
                      <a:alpha val="43137"/>
                    </a:srgbClr>
                  </a:outerShdw>
                </a:effectLst>
              </a:rPr>
              <a:t> </a:t>
            </a:r>
            <a:r>
              <a:rPr lang="it-IT" altLang="en-US" dirty="0" smtClean="0">
                <a:solidFill>
                  <a:srgbClr val="002060"/>
                </a:solidFill>
                <a:effectLst>
                  <a:outerShdw blurRad="38100" dist="38100" dir="2700000" algn="tl">
                    <a:srgbClr val="000000">
                      <a:alpha val="43137"/>
                    </a:srgbClr>
                  </a:outerShdw>
                </a:effectLst>
              </a:rPr>
              <a:t>fornire una risposta numerica ad un problema matematico utilizzando un calcolatore</a:t>
            </a:r>
          </a:p>
          <a:p>
            <a:pPr marL="1217250" lvl="2" indent="-457200" algn="just">
              <a:spcBef>
                <a:spcPts val="0"/>
              </a:spcBef>
              <a:buClr>
                <a:srgbClr val="002060"/>
              </a:buClr>
              <a:buSzPct val="100000"/>
              <a:buFont typeface="+mj-lt"/>
              <a:buAutoNum type="arabicPeriod"/>
            </a:pPr>
            <a:r>
              <a:rPr lang="it-IT" altLang="en-US" dirty="0" smtClean="0">
                <a:solidFill>
                  <a:srgbClr val="002060"/>
                </a:solidFill>
                <a:effectLst>
                  <a:outerShdw blurRad="38100" dist="38100" dir="2700000" algn="tl">
                    <a:srgbClr val="000000">
                      <a:alpha val="43137"/>
                    </a:srgbClr>
                  </a:outerShdw>
                </a:effectLst>
              </a:rPr>
              <a:t>Problema reale</a:t>
            </a:r>
          </a:p>
          <a:p>
            <a:pPr marL="1217250" lvl="2" indent="-457200" algn="just">
              <a:spcBef>
                <a:spcPts val="0"/>
              </a:spcBef>
              <a:buClr>
                <a:srgbClr val="002060"/>
              </a:buClr>
              <a:buSzPct val="100000"/>
              <a:buFont typeface="+mj-lt"/>
              <a:buAutoNum type="arabicPeriod"/>
            </a:pPr>
            <a:r>
              <a:rPr lang="it-IT" altLang="en-US" dirty="0" smtClean="0">
                <a:solidFill>
                  <a:srgbClr val="002060"/>
                </a:solidFill>
                <a:effectLst>
                  <a:outerShdw blurRad="38100" dist="38100" dir="2700000" algn="tl">
                    <a:srgbClr val="000000">
                      <a:alpha val="43137"/>
                    </a:srgbClr>
                  </a:outerShdw>
                </a:effectLst>
              </a:rPr>
              <a:t>Costruzione di un modello matematico</a:t>
            </a:r>
          </a:p>
          <a:p>
            <a:pPr marL="1217250" lvl="2" indent="-457200" algn="just">
              <a:spcBef>
                <a:spcPts val="0"/>
              </a:spcBef>
              <a:buClr>
                <a:srgbClr val="002060"/>
              </a:buClr>
              <a:buSzPct val="100000"/>
              <a:buFont typeface="+mj-lt"/>
              <a:buAutoNum type="arabicPeriod"/>
            </a:pPr>
            <a:r>
              <a:rPr lang="it-IT" altLang="en-US" dirty="0" smtClean="0">
                <a:solidFill>
                  <a:srgbClr val="002060"/>
                </a:solidFill>
                <a:effectLst>
                  <a:outerShdw blurRad="38100" dist="38100" dir="2700000" algn="tl">
                    <a:srgbClr val="000000">
                      <a:alpha val="43137"/>
                    </a:srgbClr>
                  </a:outerShdw>
                </a:effectLst>
              </a:rPr>
              <a:t>Formulazione di un problema matematico che descrive il modello</a:t>
            </a:r>
          </a:p>
          <a:p>
            <a:pPr marL="1217250" lvl="2" indent="-457200" algn="just">
              <a:spcBef>
                <a:spcPts val="0"/>
              </a:spcBef>
              <a:buClr>
                <a:srgbClr val="002060"/>
              </a:buClr>
              <a:buSzPct val="100000"/>
              <a:buFont typeface="+mj-lt"/>
              <a:buAutoNum type="arabicPeriod"/>
            </a:pPr>
            <a:r>
              <a:rPr lang="it-IT" altLang="en-US" dirty="0" smtClean="0">
                <a:solidFill>
                  <a:srgbClr val="002060"/>
                </a:solidFill>
                <a:effectLst>
                  <a:outerShdw blurRad="38100" dist="38100" dir="2700000" algn="tl">
                    <a:srgbClr val="000000">
                      <a:alpha val="43137"/>
                    </a:srgbClr>
                  </a:outerShdw>
                </a:effectLst>
              </a:rPr>
              <a:t>Risoluzione del problema</a:t>
            </a:r>
          </a:p>
          <a:p>
            <a:pPr marL="1217250" lvl="2" indent="-457200" algn="just">
              <a:spcBef>
                <a:spcPts val="0"/>
              </a:spcBef>
              <a:buClr>
                <a:srgbClr val="002060"/>
              </a:buClr>
              <a:buSzPct val="100000"/>
              <a:buFont typeface="+mj-lt"/>
              <a:buAutoNum type="arabicPeriod"/>
            </a:pPr>
            <a:r>
              <a:rPr lang="it-IT" altLang="en-US" dirty="0" smtClean="0">
                <a:solidFill>
                  <a:srgbClr val="002060"/>
                </a:solidFill>
                <a:effectLst>
                  <a:outerShdw blurRad="38100" dist="38100" dir="2700000" algn="tl">
                    <a:srgbClr val="000000">
                      <a:alpha val="43137"/>
                    </a:srgbClr>
                  </a:outerShdw>
                </a:effectLst>
              </a:rPr>
              <a:t>Interpretazione della soluzione</a:t>
            </a:r>
          </a:p>
          <a:p>
            <a:pPr marL="720000" lvl="1" indent="-360000" algn="just">
              <a:spcBef>
                <a:spcPts val="0"/>
              </a:spcBef>
              <a:buSzPct val="100000"/>
              <a:buBlip>
                <a:blip r:embed="rId3"/>
              </a:buBlip>
            </a:pPr>
            <a:r>
              <a:rPr lang="it-IT" altLang="en-US" dirty="0" smtClean="0">
                <a:solidFill>
                  <a:srgbClr val="002060"/>
                </a:solidFill>
                <a:effectLst>
                  <a:outerShdw blurRad="38100" dist="38100" dir="2700000" algn="tl">
                    <a:srgbClr val="000000">
                      <a:alpha val="43137"/>
                    </a:srgbClr>
                  </a:outerShdw>
                </a:effectLst>
              </a:rPr>
              <a:t>Non è detto che sia disponibile la soluzione del problema “in forma chiusa”            </a:t>
            </a:r>
          </a:p>
          <a:p>
            <a:pPr marL="1120050" lvl="2" indent="-360000" algn="just">
              <a:spcBef>
                <a:spcPts val="0"/>
              </a:spcBef>
              <a:buClr>
                <a:srgbClr val="FE0000"/>
              </a:buClr>
              <a:buSzPct val="100000"/>
              <a:buFont typeface="SymbolPS" pitchFamily="82" charset="2"/>
              <a:buChar char=""/>
            </a:pPr>
            <a:r>
              <a:rPr lang="it-IT" altLang="en-US" sz="2800" i="1" dirty="0" smtClean="0">
                <a:solidFill>
                  <a:srgbClr val="FF0000"/>
                </a:solidFill>
                <a:effectLst>
                  <a:outerShdw blurRad="38100" dist="38100" dir="2700000" algn="tl">
                    <a:srgbClr val="000000">
                      <a:alpha val="43137"/>
                    </a:srgbClr>
                  </a:outerShdw>
                </a:effectLst>
              </a:rPr>
              <a:t>Metodi numerici di approssimazione</a:t>
            </a:r>
            <a:endParaRPr lang="it-IT" sz="2800" dirty="0" smtClean="0">
              <a:solidFill>
                <a:srgbClr val="FF0000"/>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457200"/>
            <a:ext cx="7086600" cy="855663"/>
          </a:xfrm>
        </p:spPr>
        <p:txBody>
          <a:bodyPr>
            <a:normAutofit fontScale="90000"/>
          </a:bodyPr>
          <a:lstStyle/>
          <a:p>
            <a:pPr eaLnBrk="1" hangingPunct="1"/>
            <a:r>
              <a:rPr lang="it-IT" altLang="en-US" dirty="0" smtClean="0">
                <a:solidFill>
                  <a:srgbClr val="385D8A"/>
                </a:solidFill>
                <a:effectLst>
                  <a:outerShdw blurRad="38100" dist="38100" dir="2700000" algn="tl">
                    <a:srgbClr val="000000">
                      <a:alpha val="43137"/>
                    </a:srgbClr>
                  </a:outerShdw>
                </a:effectLst>
              </a:rPr>
              <a:t>Operazioni in aritmetica finita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rPr>
              <a:t>Inoltre, le quattro operazioni, effettuate su numeri di macchina, non producono neces-sariamente un numero di macchina </a:t>
            </a:r>
          </a:p>
          <a:p>
            <a:pPr marL="720000" lvl="1" indent="-360000" algn="just" eaLnBrk="1" hangingPunct="1">
              <a:spcBef>
                <a:spcPts val="0"/>
              </a:spcBef>
              <a:buBlip>
                <a:blip r:embed="rId4"/>
              </a:buBlip>
            </a:pPr>
            <a:r>
              <a:rPr lang="it-IT" altLang="en-US" dirty="0" smtClean="0">
                <a:solidFill>
                  <a:srgbClr val="002060"/>
                </a:solidFill>
                <a:effectLst>
                  <a:outerShdw blurRad="38100" dist="38100" dir="2700000" algn="tl">
                    <a:srgbClr val="000000">
                      <a:alpha val="43137"/>
                    </a:srgbClr>
                  </a:outerShdw>
                </a:effectLst>
              </a:rPr>
              <a:t>In, generale, il risultato deve essere trasfor-mato nella sua rappresentazione in floating point</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5" name="Group 14"/>
          <p:cNvGrpSpPr/>
          <p:nvPr/>
        </p:nvGrpSpPr>
        <p:grpSpPr>
          <a:xfrm>
            <a:off x="2590800" y="3962400"/>
            <a:ext cx="5751443" cy="2133600"/>
            <a:chOff x="2590800" y="3886200"/>
            <a:chExt cx="5751443" cy="2133600"/>
          </a:xfrm>
        </p:grpSpPr>
        <p:graphicFrame>
          <p:nvGraphicFramePr>
            <p:cNvPr id="147458" name="Object 5"/>
            <p:cNvGraphicFramePr>
              <a:graphicFrameLocks noChangeAspect="1"/>
            </p:cNvGraphicFramePr>
            <p:nvPr/>
          </p:nvGraphicFramePr>
          <p:xfrm>
            <a:off x="2590800" y="3962400"/>
            <a:ext cx="5751443" cy="1935163"/>
          </p:xfrm>
          <a:graphic>
            <a:graphicData uri="http://schemas.openxmlformats.org/presentationml/2006/ole">
              <p:oleObj spid="_x0000_s147458" name="Equation" r:id="rId6" imgW="2641320" imgH="888840" progId="">
                <p:embed/>
              </p:oleObj>
            </a:graphicData>
          </a:graphic>
        </p:graphicFrame>
        <p:sp>
          <p:nvSpPr>
            <p:cNvPr id="8" name="Rectangle 7"/>
            <p:cNvSpPr/>
            <p:nvPr/>
          </p:nvSpPr>
          <p:spPr>
            <a:xfrm>
              <a:off x="3581400" y="3886200"/>
              <a:ext cx="1219200" cy="213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 name="Straight Arrow Connector 9"/>
            <p:cNvCxnSpPr/>
            <p:nvPr/>
          </p:nvCxnSpPr>
          <p:spPr>
            <a:xfrm>
              <a:off x="3505200" y="5655600"/>
              <a:ext cx="1371600" cy="0"/>
            </a:xfrm>
            <a:prstGeom prst="straightConnector1">
              <a:avLst/>
            </a:prstGeom>
            <a:ln w="31750">
              <a:solidFill>
                <a:srgbClr val="FE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505200" y="4191000"/>
              <a:ext cx="1371600" cy="0"/>
            </a:xfrm>
            <a:prstGeom prst="straightConnector1">
              <a:avLst/>
            </a:prstGeom>
            <a:ln w="31750">
              <a:solidFill>
                <a:srgbClr val="FE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505200" y="4648200"/>
              <a:ext cx="1371600" cy="0"/>
            </a:xfrm>
            <a:prstGeom prst="straightConnector1">
              <a:avLst/>
            </a:prstGeom>
            <a:ln w="31750">
              <a:solidFill>
                <a:srgbClr val="FE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505200" y="5181600"/>
              <a:ext cx="1371600" cy="0"/>
            </a:xfrm>
            <a:prstGeom prst="straightConnector1">
              <a:avLst/>
            </a:prstGeom>
            <a:ln w="31750">
              <a:solidFill>
                <a:srgbClr val="FE0000"/>
              </a:solidFill>
              <a:tailEnd type="arrow"/>
            </a:ln>
          </p:spPr>
          <p:style>
            <a:lnRef idx="1">
              <a:schemeClr val="accent1"/>
            </a:lnRef>
            <a:fillRef idx="0">
              <a:schemeClr val="accent1"/>
            </a:fillRef>
            <a:effectRef idx="0">
              <a:schemeClr val="accent1"/>
            </a:effectRef>
            <a:fontRef idx="minor">
              <a:schemeClr val="tx1"/>
            </a:fontRef>
          </p:style>
        </p:cxnSp>
      </p:grpSp>
      <p:sp>
        <p:nvSpPr>
          <p:cNvPr id="16" name="Slide Number Placeholder 15"/>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457200"/>
            <a:ext cx="7086600" cy="855663"/>
          </a:xfrm>
        </p:spPr>
        <p:txBody>
          <a:bodyPr>
            <a:normAutofit fontScale="90000"/>
          </a:bodyPr>
          <a:lstStyle/>
          <a:p>
            <a:pPr eaLnBrk="1" hangingPunct="1"/>
            <a:r>
              <a:rPr lang="it-IT" altLang="en-US" dirty="0" smtClean="0">
                <a:solidFill>
                  <a:srgbClr val="385D8A"/>
                </a:solidFill>
                <a:effectLst>
                  <a:outerShdw blurRad="38100" dist="38100" dir="2700000" algn="tl">
                    <a:srgbClr val="000000">
                      <a:alpha val="43137"/>
                    </a:srgbClr>
                  </a:outerShdw>
                </a:effectLst>
              </a:rPr>
              <a:t>Operazioni in aritmetica finita </a:t>
            </a:r>
            <a:r>
              <a:rPr lang="it-IT" altLang="en-US" dirty="0" smtClean="0">
                <a:solidFill>
                  <a:srgbClr val="385D8A"/>
                </a:solidFill>
                <a:effectLst>
                  <a:outerShdw blurRad="38100" dist="38100" dir="2700000" algn="tl">
                    <a:srgbClr val="000000">
                      <a:alpha val="43137"/>
                    </a:srgbClr>
                  </a:outerShdw>
                </a:effectLst>
                <a:sym typeface="Symbol"/>
              </a:rPr>
              <a:t> 3</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dirty="0" smtClean="0">
                <a:solidFill>
                  <a:srgbClr val="FF0000"/>
                </a:solidFill>
                <a:effectLst>
                  <a:outerShdw blurRad="38100" dist="38100" dir="2700000" algn="tl">
                    <a:srgbClr val="000000">
                      <a:alpha val="43137"/>
                    </a:srgbClr>
                  </a:outerShdw>
                </a:effectLst>
              </a:rPr>
              <a:t>Somma algebrica di due numeri reali</a:t>
            </a:r>
            <a:endParaRPr lang="it-IT" altLang="en-US" dirty="0" smtClean="0">
              <a:solidFill>
                <a:srgbClr val="002060"/>
              </a:solidFill>
              <a:effectLst>
                <a:outerShdw blurRad="38100" dist="38100" dir="2700000" algn="tl">
                  <a:srgbClr val="000000">
                    <a:alpha val="43137"/>
                  </a:srgbClr>
                </a:outerShdw>
              </a:effectLst>
            </a:endParaRPr>
          </a:p>
          <a:p>
            <a:pPr marL="990000" lvl="1" indent="-533400" algn="just">
              <a:lnSpc>
                <a:spcPct val="90000"/>
              </a:lnSpc>
              <a:buClr>
                <a:srgbClr val="002060"/>
              </a:buClr>
              <a:buSzPct val="100000"/>
              <a:buFontTx/>
              <a:buAutoNum type="arabicPeriod"/>
            </a:pPr>
            <a:r>
              <a:rPr lang="it-IT" sz="2400" dirty="0" smtClean="0">
                <a:solidFill>
                  <a:srgbClr val="002060"/>
                </a:solidFill>
                <a:effectLst>
                  <a:outerShdw blurRad="38100" dist="38100" dir="2700000" algn="tl">
                    <a:srgbClr val="000000">
                      <a:alpha val="43137"/>
                    </a:srgbClr>
                  </a:outerShdw>
                </a:effectLst>
              </a:rPr>
              <a:t>Se le caratteristiche dei numeri sono diverse, si considera il numero con caratteristica minore</a:t>
            </a:r>
          </a:p>
          <a:p>
            <a:pPr marL="1390050" lvl="2" indent="-533400" algn="just">
              <a:lnSpc>
                <a:spcPct val="90000"/>
              </a:lnSpc>
              <a:buClr>
                <a:srgbClr val="002060"/>
              </a:buClr>
              <a:buSzPct val="100000"/>
              <a:buFontTx/>
              <a:buAutoNum type="alphaLcPeriod"/>
            </a:pPr>
            <a:r>
              <a:rPr lang="it-IT" sz="2200" dirty="0" smtClean="0">
                <a:solidFill>
                  <a:srgbClr val="002060"/>
                </a:solidFill>
                <a:effectLst>
                  <a:outerShdw blurRad="38100" dist="38100" dir="2700000" algn="tl">
                    <a:srgbClr val="000000">
                      <a:alpha val="43137"/>
                    </a:srgbClr>
                  </a:outerShdw>
                </a:effectLst>
              </a:rPr>
              <a:t>Si trasla la mantissa di un posto a destra</a:t>
            </a:r>
          </a:p>
          <a:p>
            <a:pPr marL="1390050" lvl="2" indent="-533400" algn="just">
              <a:lnSpc>
                <a:spcPct val="90000"/>
              </a:lnSpc>
              <a:buClr>
                <a:srgbClr val="002060"/>
              </a:buClr>
              <a:buSzPct val="100000"/>
              <a:buFontTx/>
              <a:buAutoNum type="alphaLcPeriod"/>
            </a:pPr>
            <a:r>
              <a:rPr lang="it-IT" sz="2200" dirty="0" smtClean="0">
                <a:solidFill>
                  <a:srgbClr val="002060"/>
                </a:solidFill>
                <a:effectLst>
                  <a:outerShdw blurRad="38100" dist="38100" dir="2700000" algn="tl">
                    <a:srgbClr val="000000">
                      <a:alpha val="43137"/>
                    </a:srgbClr>
                  </a:outerShdw>
                </a:effectLst>
              </a:rPr>
              <a:t>Si incrementa la caratteristica di 1, fino a quando le due caratteristiche sono uguali, e corrispon-dono alla caratteristica del risultato</a:t>
            </a:r>
          </a:p>
          <a:p>
            <a:pPr marL="990000" lvl="1" indent="-533400" algn="just">
              <a:lnSpc>
                <a:spcPct val="90000"/>
              </a:lnSpc>
              <a:buClr>
                <a:srgbClr val="002060"/>
              </a:buClr>
              <a:buSzPct val="100000"/>
              <a:buFontTx/>
              <a:buAutoNum type="arabicPeriod"/>
            </a:pPr>
            <a:r>
              <a:rPr lang="it-IT" altLang="en-US" sz="2400" dirty="0" smtClean="0">
                <a:solidFill>
                  <a:srgbClr val="002060"/>
                </a:solidFill>
                <a:effectLst>
                  <a:outerShdw blurRad="38100" dist="38100" dir="2700000" algn="tl">
                    <a:srgbClr val="000000">
                      <a:alpha val="43137"/>
                    </a:srgbClr>
                  </a:outerShdw>
                </a:effectLst>
              </a:rPr>
              <a:t>Si sommano le mantisse</a:t>
            </a:r>
          </a:p>
          <a:p>
            <a:pPr marL="990000" lvl="1" indent="-533400" algn="just">
              <a:lnSpc>
                <a:spcPct val="90000"/>
              </a:lnSpc>
              <a:buClr>
                <a:srgbClr val="002060"/>
              </a:buClr>
              <a:buSzPct val="100000"/>
              <a:buFontTx/>
              <a:buAutoNum type="arabicPeriod"/>
            </a:pPr>
            <a:r>
              <a:rPr lang="it-IT" sz="2400" dirty="0" smtClean="0">
                <a:solidFill>
                  <a:srgbClr val="002060"/>
                </a:solidFill>
                <a:effectLst>
                  <a:outerShdw blurRad="38100" dist="38100" dir="2700000" algn="tl">
                    <a:srgbClr val="000000">
                      <a:alpha val="43137"/>
                    </a:srgbClr>
                  </a:outerShdw>
                </a:effectLst>
              </a:rPr>
              <a:t>Si normalizza il risultato (per esempio: se l’opera-zione di somma comporta un riporto oltre la cifra più significativa, si trasla la mantissa del risultato a destra di un posto, il riporto nel bit più significativo, e si incrementa la caratteristica di 1)</a:t>
            </a:r>
          </a:p>
          <a:p>
            <a:pPr marL="990000" lvl="1" indent="-533400" algn="just">
              <a:lnSpc>
                <a:spcPct val="90000"/>
              </a:lnSpc>
              <a:buClr>
                <a:srgbClr val="002060"/>
              </a:buClr>
              <a:buSzPct val="100000"/>
              <a:buFontTx/>
              <a:buAutoNum type="arabicPeriod"/>
            </a:pPr>
            <a:r>
              <a:rPr lang="it-IT" altLang="en-US" sz="2400" dirty="0" smtClean="0">
                <a:solidFill>
                  <a:srgbClr val="002060"/>
                </a:solidFill>
                <a:effectLst>
                  <a:outerShdw blurRad="38100" dist="38100" dir="2700000" algn="tl">
                    <a:srgbClr val="000000">
                      <a:alpha val="43137"/>
                    </a:srgbClr>
                  </a:outerShdw>
                </a:effectLst>
              </a:rPr>
              <a:t>Il numero, normalizzato, viene troncato o arro-tondato, se necessario</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797324" y="4800600"/>
            <a:ext cx="5889476" cy="1600200"/>
            <a:chOff x="3048000" y="5105400"/>
            <a:chExt cx="5889476" cy="1600200"/>
          </a:xfrm>
        </p:grpSpPr>
        <p:graphicFrame>
          <p:nvGraphicFramePr>
            <p:cNvPr id="148482" name="Object 5"/>
            <p:cNvGraphicFramePr>
              <a:graphicFrameLocks noChangeAspect="1"/>
            </p:cNvGraphicFramePr>
            <p:nvPr/>
          </p:nvGraphicFramePr>
          <p:xfrm>
            <a:off x="3104971" y="5105400"/>
            <a:ext cx="5832505" cy="1600200"/>
          </p:xfrm>
          <a:graphic>
            <a:graphicData uri="http://schemas.openxmlformats.org/presentationml/2006/ole">
              <p:oleObj spid="_x0000_s148482" name="Equation" r:id="rId4" imgW="3517900" imgH="965200" progId="">
                <p:embed/>
              </p:oleObj>
            </a:graphicData>
          </a:graphic>
        </p:graphicFrame>
        <p:sp>
          <p:nvSpPr>
            <p:cNvPr id="7" name="Rectangle 6"/>
            <p:cNvSpPr/>
            <p:nvPr/>
          </p:nvSpPr>
          <p:spPr>
            <a:xfrm>
              <a:off x="3048000" y="51054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4098" name="Rectangle 2"/>
          <p:cNvSpPr>
            <a:spLocks noGrp="1" noChangeArrowheads="1"/>
          </p:cNvSpPr>
          <p:nvPr>
            <p:ph type="title"/>
          </p:nvPr>
        </p:nvSpPr>
        <p:spPr>
          <a:xfrm>
            <a:off x="1981200" y="457200"/>
            <a:ext cx="7086600" cy="855663"/>
          </a:xfrm>
        </p:spPr>
        <p:txBody>
          <a:bodyPr>
            <a:normAutofit fontScale="90000"/>
          </a:bodyPr>
          <a:lstStyle/>
          <a:p>
            <a:pPr eaLnBrk="1" hangingPunct="1"/>
            <a:r>
              <a:rPr lang="it-IT" altLang="en-US" dirty="0" smtClean="0">
                <a:solidFill>
                  <a:srgbClr val="385D8A"/>
                </a:solidFill>
                <a:effectLst>
                  <a:outerShdw blurRad="38100" dist="38100" dir="2700000" algn="tl">
                    <a:srgbClr val="000000">
                      <a:alpha val="43137"/>
                    </a:srgbClr>
                  </a:outerShdw>
                </a:effectLst>
              </a:rPr>
              <a:t>Operazioni in aritmetica finita </a:t>
            </a:r>
            <a:r>
              <a:rPr lang="it-IT" altLang="en-US" dirty="0" smtClean="0">
                <a:solidFill>
                  <a:srgbClr val="385D8A"/>
                </a:solidFill>
                <a:effectLst>
                  <a:outerShdw blurRad="38100" dist="38100" dir="2700000" algn="tl">
                    <a:srgbClr val="000000">
                      <a:alpha val="43137"/>
                    </a:srgbClr>
                  </a:outerShdw>
                </a:effectLst>
                <a:sym typeface="Symbol"/>
              </a:rPr>
              <a:t> 4</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5"/>
              </a:buBlip>
            </a:pPr>
            <a:r>
              <a:rPr lang="it-IT" altLang="en-US" dirty="0" smtClean="0">
                <a:solidFill>
                  <a:srgbClr val="FF0000"/>
                </a:solidFill>
                <a:effectLst>
                  <a:outerShdw blurRad="38100" dist="38100" dir="2700000" algn="tl">
                    <a:srgbClr val="000000">
                      <a:alpha val="43137"/>
                    </a:srgbClr>
                  </a:outerShdw>
                </a:effectLst>
              </a:rPr>
              <a:t>Prodotto/divisione di due numeri reali</a:t>
            </a:r>
            <a:endParaRPr lang="it-IT" altLang="en-US" dirty="0" smtClean="0">
              <a:solidFill>
                <a:srgbClr val="002060"/>
              </a:solidFill>
              <a:effectLst>
                <a:outerShdw blurRad="38100" dist="38100" dir="2700000" algn="tl">
                  <a:srgbClr val="000000">
                    <a:alpha val="43137"/>
                  </a:srgbClr>
                </a:outerShdw>
              </a:effectLst>
            </a:endParaRPr>
          </a:p>
          <a:p>
            <a:pPr marL="1217250" lvl="2" indent="-457200" algn="just">
              <a:spcBef>
                <a:spcPts val="0"/>
              </a:spcBef>
              <a:buClr>
                <a:srgbClr val="002060"/>
              </a:buClr>
              <a:buFont typeface="+mj-lt"/>
              <a:buAutoNum type="arabicPeriod"/>
            </a:pPr>
            <a:r>
              <a:rPr lang="it-IT" altLang="en-US" dirty="0" smtClean="0">
                <a:solidFill>
                  <a:srgbClr val="002060"/>
                </a:solidFill>
                <a:effectLst>
                  <a:outerShdw blurRad="38100" dist="38100" dir="2700000" algn="tl">
                    <a:srgbClr val="000000">
                      <a:alpha val="43137"/>
                    </a:srgbClr>
                  </a:outerShdw>
                </a:effectLst>
              </a:rPr>
              <a:t>Si esegue il prodotto/divisione delle mantisse e si sommano/sottraggono le caratteristiche</a:t>
            </a:r>
          </a:p>
          <a:p>
            <a:pPr marL="1217250" lvl="2" indent="-457200" algn="just">
              <a:spcBef>
                <a:spcPts val="0"/>
              </a:spcBef>
              <a:buClr>
                <a:srgbClr val="002060"/>
              </a:buClr>
              <a:buFont typeface="+mj-lt"/>
              <a:buAutoNum type="arabicPeriod"/>
            </a:pPr>
            <a:r>
              <a:rPr lang="it-IT" dirty="0" smtClean="0">
                <a:solidFill>
                  <a:srgbClr val="002060"/>
                </a:solidFill>
                <a:effectLst>
                  <a:outerShdw blurRad="38100" dist="38100" dir="2700000" algn="tl">
                    <a:srgbClr val="000000">
                      <a:alpha val="43137"/>
                    </a:srgbClr>
                  </a:outerShdw>
                </a:effectLst>
              </a:rPr>
              <a:t>Si trasla a sinistra/destra il prodotto/divisione delle due mantisse fino ad ottenere un 1 come cifra più significativa; si diminuisce/aumenta la caratte-ristica di 1 per ogni traslazione eseguita</a:t>
            </a:r>
          </a:p>
          <a:p>
            <a:pPr marL="1217250" lvl="2" indent="-457200" algn="just">
              <a:spcBef>
                <a:spcPts val="0"/>
              </a:spcBef>
              <a:buClr>
                <a:srgbClr val="002060"/>
              </a:buClr>
              <a:buFont typeface="+mj-lt"/>
              <a:buAutoNum type="arabicPeriod"/>
            </a:pPr>
            <a:r>
              <a:rPr lang="it-IT" altLang="en-US" sz="2400" dirty="0" smtClean="0">
                <a:solidFill>
                  <a:srgbClr val="002060"/>
                </a:solidFill>
                <a:effectLst>
                  <a:outerShdw blurRad="38100" dist="38100" dir="2700000" algn="tl">
                    <a:srgbClr val="000000">
                      <a:alpha val="43137"/>
                    </a:srgbClr>
                  </a:outerShdw>
                </a:effectLst>
              </a:rPr>
              <a:t>Il numero, normalizzato, viene troncato o arro-tondato, se necessario</a:t>
            </a:r>
          </a:p>
          <a:p>
            <a:pPr marL="720000" lvl="1" indent="-360000" algn="just" eaLnBrk="1" hangingPunct="1">
              <a:spcBef>
                <a:spcPts val="0"/>
              </a:spcBef>
              <a:buBlip>
                <a:blip r:embed="rId5"/>
              </a:buBlip>
            </a:pPr>
            <a:r>
              <a:rPr lang="it-IT" altLang="en-US" dirty="0" smtClean="0">
                <a:solidFill>
                  <a:srgbClr val="004DBF"/>
                </a:solidFill>
                <a:effectLst>
                  <a:outerShdw blurRad="38100" dist="38100" dir="2700000" algn="tl">
                    <a:srgbClr val="000000">
                      <a:alpha val="43137"/>
                    </a:srgbClr>
                  </a:outerShdw>
                </a:effectLst>
              </a:rPr>
              <a:t>Esempio: </a:t>
            </a:r>
            <a:r>
              <a:rPr lang="it-IT" altLang="en-US"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4DBF"/>
                </a:solidFill>
                <a:effectLst>
                  <a:outerShdw blurRad="38100" dist="38100" dir="2700000" algn="tl">
                    <a:srgbClr val="000000">
                      <a:alpha val="43137"/>
                    </a:srgbClr>
                  </a:outerShdw>
                </a:effectLst>
                <a:sym typeface="Symbol"/>
              </a:rPr>
              <a:t></a:t>
            </a:r>
            <a:r>
              <a:rPr lang="it-IT" altLang="en-US" dirty="0" smtClean="0">
                <a:solidFill>
                  <a:srgbClr val="004DBF"/>
                </a:solidFill>
                <a:effectLst>
                  <a:outerShdw blurRad="38100" dist="38100" dir="2700000" algn="tl">
                    <a:srgbClr val="000000">
                      <a:alpha val="43137"/>
                    </a:srgbClr>
                  </a:outerShdw>
                </a:effectLst>
              </a:rPr>
              <a:t>1.0, </a:t>
            </a:r>
            <a:r>
              <a:rPr lang="it-IT" altLang="en-US"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dirty="0" smtClean="0">
                <a:solidFill>
                  <a:srgbClr val="004DBF"/>
                </a:solidFill>
                <a:effectLst>
                  <a:outerShdw blurRad="38100" dist="38100" dir="2700000" algn="tl">
                    <a:srgbClr val="000000">
                      <a:alpha val="43137"/>
                    </a:srgbClr>
                  </a:outerShdw>
                </a:effectLst>
                <a:sym typeface="Symbol"/>
              </a:rPr>
              <a:t>0.0054, </a:t>
            </a:r>
            <a:r>
              <a:rPr lang="it-IT" altLang="en-US" i="1" dirty="0" smtClean="0">
                <a:solidFill>
                  <a:srgbClr val="004DBF"/>
                </a:solidFill>
                <a:effectLst>
                  <a:outerShdw blurRad="38100" dist="38100" dir="2700000" algn="tl">
                    <a:srgbClr val="000000">
                      <a:alpha val="43137"/>
                    </a:srgbClr>
                  </a:outerShdw>
                </a:effectLst>
                <a:latin typeface="Times New Roman" pitchFamily="18" charset="0"/>
                <a:cs typeface="Times New Roman" pitchFamily="18" charset="0"/>
                <a:sym typeface="Symbol"/>
              </a:rPr>
              <a:t>t</a:t>
            </a:r>
            <a:r>
              <a:rPr lang="it-IT" altLang="en-US" dirty="0" smtClean="0">
                <a:solidFill>
                  <a:srgbClr val="004DBF"/>
                </a:solidFill>
                <a:effectLst>
                  <a:outerShdw blurRad="38100" dist="38100" dir="2700000" algn="tl">
                    <a:srgbClr val="000000">
                      <a:alpha val="43137"/>
                    </a:srgbClr>
                  </a:outerShdw>
                </a:effectLst>
                <a:sym typeface="Symbol"/>
              </a:rPr>
              <a:t>4</a:t>
            </a:r>
            <a:endParaRPr lang="it-IT" altLang="en-US" dirty="0" smtClean="0">
              <a:solidFill>
                <a:srgbClr val="004DBF"/>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6"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lide Number Placeholder 9"/>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838200" y="457200"/>
            <a:ext cx="5257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Osservazioni</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Per le operazioni di macchina:</a:t>
            </a:r>
          </a:p>
          <a:p>
            <a:pPr marL="1120050" lvl="2" indent="-360000" algn="just">
              <a:spcBef>
                <a:spcPts val="0"/>
              </a:spcBef>
              <a:buSzPct val="80000"/>
              <a:buBlip>
                <a:blip r:embed="rId4"/>
              </a:buBlip>
            </a:pPr>
            <a:r>
              <a:rPr lang="it-IT" altLang="en-US" sz="2200" dirty="0" smtClean="0">
                <a:solidFill>
                  <a:srgbClr val="002060"/>
                </a:solidFill>
                <a:effectLst>
                  <a:outerShdw blurRad="38100" dist="38100" dir="2700000" algn="tl">
                    <a:srgbClr val="000000">
                      <a:alpha val="43137"/>
                    </a:srgbClr>
                  </a:outerShdw>
                </a:effectLst>
              </a:rPr>
              <a:t>Vale la proprietà commutativa</a:t>
            </a:r>
          </a:p>
          <a:p>
            <a:pPr marL="1120050" lvl="2" indent="-360000" algn="just">
              <a:spcBef>
                <a:spcPts val="0"/>
              </a:spcBef>
              <a:buSzPct val="80000"/>
              <a:buBlip>
                <a:blip r:embed="rId4"/>
              </a:buBlip>
            </a:pPr>
            <a:r>
              <a:rPr lang="it-IT" altLang="en-US" sz="2200" dirty="0" smtClean="0">
                <a:solidFill>
                  <a:srgbClr val="FF0000"/>
                </a:solidFill>
                <a:effectLst>
                  <a:outerShdw blurRad="38100" dist="38100" dir="2700000" algn="tl">
                    <a:srgbClr val="000000">
                      <a:alpha val="43137"/>
                    </a:srgbClr>
                  </a:outerShdw>
                </a:effectLst>
              </a:rPr>
              <a:t>Non</a:t>
            </a:r>
            <a:r>
              <a:rPr lang="it-IT" altLang="en-US" sz="2200" dirty="0" smtClean="0">
                <a:solidFill>
                  <a:srgbClr val="002060"/>
                </a:solidFill>
                <a:effectLst>
                  <a:outerShdw blurRad="38100" dist="38100" dir="2700000" algn="tl">
                    <a:srgbClr val="000000">
                      <a:alpha val="43137"/>
                    </a:srgbClr>
                  </a:outerShdw>
                </a:effectLst>
              </a:rPr>
              <a:t> vale la proprietà associativa</a:t>
            </a:r>
          </a:p>
          <a:p>
            <a:pPr marL="1120050" lvl="2" indent="-360000" algn="just">
              <a:spcBef>
                <a:spcPts val="0"/>
              </a:spcBef>
              <a:buSzPct val="80000"/>
              <a:buBlip>
                <a:blip r:embed="rId4"/>
              </a:buBlip>
            </a:pPr>
            <a:r>
              <a:rPr lang="it-IT" altLang="en-US" sz="2200" dirty="0" smtClean="0">
                <a:solidFill>
                  <a:srgbClr val="FF0000"/>
                </a:solidFill>
                <a:effectLst>
                  <a:outerShdw blurRad="38100" dist="38100" dir="2700000" algn="tl">
                    <a:srgbClr val="000000">
                      <a:alpha val="43137"/>
                    </a:srgbClr>
                  </a:outerShdw>
                </a:effectLst>
              </a:rPr>
              <a:t>Non</a:t>
            </a:r>
            <a:r>
              <a:rPr lang="it-IT" altLang="en-US" sz="2200" dirty="0" smtClean="0">
                <a:solidFill>
                  <a:srgbClr val="002060"/>
                </a:solidFill>
                <a:effectLst>
                  <a:outerShdw blurRad="38100" dist="38100" dir="2700000" algn="tl">
                    <a:srgbClr val="000000">
                      <a:alpha val="43137"/>
                    </a:srgbClr>
                  </a:outerShdw>
                </a:effectLst>
              </a:rPr>
              <a:t> vale la proprietà distributiva</a:t>
            </a:r>
          </a:p>
          <a:p>
            <a:pPr marL="720000" lvl="1" indent="-360000" algn="just">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Formule o algoritmi matematicamente equiva-lenti (che portano allo stesso risultato se appli-cati in precisione infinita) possono produrre risultati diversi in aritmetica finita</a:t>
            </a:r>
          </a:p>
          <a:p>
            <a:pPr marL="720000" lvl="1" indent="-360000" algn="just">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Lo studio degli errori di arrotondamento e del-la loro propagazione è di fondamentale impor-tanza per poter interpretare e valutare i risulta-ti di un qualunque programma che operi sulle rappresentazioni dei reali in aritmetica finita</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lide Number Placeholder 7"/>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581400" y="4876800"/>
            <a:ext cx="4038600" cy="838200"/>
            <a:chOff x="5410200" y="304800"/>
            <a:chExt cx="3429000" cy="762000"/>
          </a:xfrm>
        </p:grpSpPr>
        <p:graphicFrame>
          <p:nvGraphicFramePr>
            <p:cNvPr id="150531" name="Object 5"/>
            <p:cNvGraphicFramePr>
              <a:graphicFrameLocks noChangeAspect="1"/>
            </p:cNvGraphicFramePr>
            <p:nvPr/>
          </p:nvGraphicFramePr>
          <p:xfrm>
            <a:off x="5486400" y="304800"/>
            <a:ext cx="3313112" cy="727075"/>
          </p:xfrm>
          <a:graphic>
            <a:graphicData uri="http://schemas.openxmlformats.org/presentationml/2006/ole">
              <p:oleObj spid="_x0000_s150531" name="Equation" r:id="rId4" imgW="1968500" imgH="431800" progId="">
                <p:embed/>
              </p:oleObj>
            </a:graphicData>
          </a:graphic>
        </p:graphicFrame>
        <p:sp>
          <p:nvSpPr>
            <p:cNvPr id="11" name="Rectangle 10"/>
            <p:cNvSpPr/>
            <p:nvPr/>
          </p:nvSpPr>
          <p:spPr>
            <a:xfrm>
              <a:off x="5410200" y="685800"/>
              <a:ext cx="34290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9" name="Group 8"/>
          <p:cNvGrpSpPr/>
          <p:nvPr/>
        </p:nvGrpSpPr>
        <p:grpSpPr>
          <a:xfrm>
            <a:off x="1828800" y="1295400"/>
            <a:ext cx="7239000" cy="3581400"/>
            <a:chOff x="2286000" y="3034929"/>
            <a:chExt cx="6440488" cy="2967037"/>
          </a:xfrm>
        </p:grpSpPr>
        <p:graphicFrame>
          <p:nvGraphicFramePr>
            <p:cNvPr id="150530" name="Object 4"/>
            <p:cNvGraphicFramePr>
              <a:graphicFrameLocks noChangeAspect="1"/>
            </p:cNvGraphicFramePr>
            <p:nvPr/>
          </p:nvGraphicFramePr>
          <p:xfrm>
            <a:off x="2286000" y="3034929"/>
            <a:ext cx="6440488" cy="2967037"/>
          </p:xfrm>
          <a:graphic>
            <a:graphicData uri="http://schemas.openxmlformats.org/presentationml/2006/ole">
              <p:oleObj spid="_x0000_s150530" name="Equation" r:id="rId5" imgW="4521200" imgH="2082800" progId="">
                <p:embed/>
              </p:oleObj>
            </a:graphicData>
          </a:graphic>
        </p:graphicFrame>
        <p:sp>
          <p:nvSpPr>
            <p:cNvPr id="8" name="Rectangle 7"/>
            <p:cNvSpPr/>
            <p:nvPr/>
          </p:nvSpPr>
          <p:spPr>
            <a:xfrm>
              <a:off x="2438400" y="3048000"/>
              <a:ext cx="55626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4098" name="Rectangle 2"/>
          <p:cNvSpPr>
            <a:spLocks noGrp="1" noChangeArrowheads="1"/>
          </p:cNvSpPr>
          <p:nvPr>
            <p:ph type="title"/>
          </p:nvPr>
        </p:nvSpPr>
        <p:spPr>
          <a:xfrm>
            <a:off x="609600" y="457200"/>
            <a:ext cx="5257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Esempio 1</a:t>
            </a:r>
          </a:p>
        </p:txBody>
      </p:sp>
      <p:sp>
        <p:nvSpPr>
          <p:cNvPr id="45059" name="Rectangle 3"/>
          <p:cNvSpPr>
            <a:spLocks noGrp="1" noChangeArrowheads="1"/>
          </p:cNvSpPr>
          <p:nvPr>
            <p:ph type="body" idx="1"/>
          </p:nvPr>
        </p:nvSpPr>
        <p:spPr>
          <a:xfrm>
            <a:off x="1676400" y="5257800"/>
            <a:ext cx="7239000" cy="1600200"/>
          </a:xfrm>
        </p:spPr>
        <p:txBody>
          <a:bodyPr>
            <a:noAutofit/>
          </a:bodyPr>
          <a:lstStyle/>
          <a:p>
            <a:pPr marL="720000" lvl="1" indent="-360000" algn="just" eaLnBrk="1" hangingPunct="1">
              <a:spcBef>
                <a:spcPts val="0"/>
              </a:spcBef>
              <a:buBlip>
                <a:blip r:embed="rId6"/>
              </a:buBlip>
            </a:pPr>
            <a:r>
              <a:rPr lang="it-IT" altLang="en-US" sz="2400" dirty="0" smtClean="0">
                <a:solidFill>
                  <a:srgbClr val="002060"/>
                </a:solidFill>
                <a:effectLst>
                  <a:outerShdw blurRad="38100" dist="38100" dir="2700000" algn="tl">
                    <a:srgbClr val="000000">
                      <a:alpha val="43137"/>
                    </a:srgbClr>
                  </a:outerShdw>
                </a:effectLst>
              </a:rPr>
              <a:t>Gli errori relativi risultano, rispettivamente, 1.3/2010.3</a:t>
            </a:r>
            <a:r>
              <a:rPr lang="it-IT" altLang="en-US" sz="2400" dirty="0" smtClean="0">
                <a:solidFill>
                  <a:srgbClr val="002060"/>
                </a:solidFill>
                <a:effectLst>
                  <a:outerShdw blurRad="38100" dist="38100" dir="2700000" algn="tl">
                    <a:srgbClr val="000000">
                      <a:alpha val="43137"/>
                    </a:srgbClr>
                  </a:outerShdw>
                </a:effectLst>
                <a:cs typeface="Tahoma" pitchFamily="34" charset="0"/>
              </a:rPr>
              <a:t>≈10</a:t>
            </a:r>
            <a:r>
              <a:rPr lang="it-IT" altLang="en-US" sz="2400" baseline="30000" dirty="0" smtClean="0">
                <a:solidFill>
                  <a:srgbClr val="002060"/>
                </a:solidFill>
                <a:effectLst>
                  <a:outerShdw blurRad="38100" dist="38100" dir="2700000" algn="tl">
                    <a:srgbClr val="000000">
                      <a:alpha val="43137"/>
                    </a:srgbClr>
                  </a:outerShdw>
                </a:effectLst>
                <a:cs typeface="Tahoma" pitchFamily="34" charset="0"/>
                <a:sym typeface="Symbol"/>
              </a:rPr>
              <a:t></a:t>
            </a:r>
            <a:r>
              <a:rPr lang="it-IT" altLang="en-US" sz="2400" baseline="30000" dirty="0" smtClean="0">
                <a:solidFill>
                  <a:srgbClr val="002060"/>
                </a:solidFill>
                <a:effectLst>
                  <a:outerShdw blurRad="38100" dist="38100" dir="2700000" algn="tl">
                    <a:srgbClr val="000000">
                      <a:alpha val="43137"/>
                    </a:srgbClr>
                  </a:outerShdw>
                </a:effectLst>
                <a:cs typeface="Tahoma" pitchFamily="34" charset="0"/>
              </a:rPr>
              <a:t>3</a:t>
            </a:r>
            <a:r>
              <a:rPr lang="it-IT" altLang="en-US" sz="2400" dirty="0" smtClean="0">
                <a:solidFill>
                  <a:srgbClr val="002060"/>
                </a:solidFill>
                <a:effectLst>
                  <a:outerShdw blurRad="38100" dist="38100" dir="2700000" algn="tl">
                    <a:srgbClr val="000000">
                      <a:alpha val="43137"/>
                    </a:srgbClr>
                  </a:outerShdw>
                </a:effectLst>
                <a:cs typeface="Tahoma" pitchFamily="34" charset="0"/>
              </a:rPr>
              <a:t> e 0.3/2010.3≈10</a:t>
            </a:r>
            <a:r>
              <a:rPr lang="it-IT" altLang="en-US" sz="2400" baseline="30000" dirty="0" smtClean="0">
                <a:solidFill>
                  <a:srgbClr val="002060"/>
                </a:solidFill>
                <a:effectLst>
                  <a:outerShdw blurRad="38100" dist="38100" dir="2700000" algn="tl">
                    <a:srgbClr val="000000">
                      <a:alpha val="43137"/>
                    </a:srgbClr>
                  </a:outerShdw>
                </a:effectLst>
                <a:cs typeface="Tahoma" pitchFamily="34" charset="0"/>
                <a:sym typeface="Symbol"/>
              </a:rPr>
              <a:t></a:t>
            </a:r>
            <a:r>
              <a:rPr lang="it-IT" altLang="en-US" sz="2400" baseline="30000" dirty="0" smtClean="0">
                <a:solidFill>
                  <a:srgbClr val="002060"/>
                </a:solidFill>
                <a:effectLst>
                  <a:outerShdw blurRad="38100" dist="38100" dir="2700000" algn="tl">
                    <a:srgbClr val="000000">
                      <a:alpha val="43137"/>
                    </a:srgbClr>
                  </a:outerShdw>
                </a:effectLst>
                <a:cs typeface="Tahoma" pitchFamily="34" charset="0"/>
              </a:rPr>
              <a:t>4</a:t>
            </a:r>
            <a:r>
              <a:rPr lang="it-IT" altLang="en-US" sz="2400" dirty="0" smtClean="0">
                <a:solidFill>
                  <a:srgbClr val="002060"/>
                </a:solidFill>
                <a:effectLst>
                  <a:outerShdw blurRad="38100" dist="38100" dir="2700000" algn="tl">
                    <a:srgbClr val="000000">
                      <a:alpha val="43137"/>
                    </a:srgbClr>
                  </a:outerShdw>
                </a:effectLst>
                <a:cs typeface="Tahoma" pitchFamily="34" charset="0"/>
              </a:rPr>
              <a:t>, significativa-mente diversi, ma accettabili entrambi rispetto alla precisione usata</a:t>
            </a:r>
          </a:p>
        </p:txBody>
      </p:sp>
      <p:pic>
        <p:nvPicPr>
          <p:cNvPr id="5" name="Picture 4" descr="main.gif"/>
          <p:cNvPicPr>
            <a:picLocks noChangeAspect="1"/>
          </p:cNvPicPr>
          <p:nvPr/>
        </p:nvPicPr>
        <p:blipFill>
          <a:blip r:embed="rId7"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ctangle 3"/>
          <p:cNvSpPr txBox="1">
            <a:spLocks noChangeArrowheads="1"/>
          </p:cNvSpPr>
          <p:nvPr/>
        </p:nvSpPr>
        <p:spPr>
          <a:xfrm>
            <a:off x="1676400" y="1295400"/>
            <a:ext cx="7239000" cy="5181600"/>
          </a:xfrm>
          <a:prstGeom prst="rect">
            <a:avLst/>
          </a:prstGeom>
        </p:spPr>
        <p:txBody>
          <a:bodyPr vert="horz" lIns="91440" tIns="45720" rIns="91440" bIns="45720" rtlCol="0">
            <a:noAutofit/>
          </a:bodyPr>
          <a:lstStyle/>
          <a:p>
            <a:pPr marL="720000" lvl="1" indent="-360000" algn="just">
              <a:buBlip>
                <a:blip r:embed="rId6"/>
              </a:buBlip>
            </a:pP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dirty="0" smtClean="0">
                <a:solidFill>
                  <a:srgbClr val="002060"/>
                </a:solidFill>
                <a:effectLst>
                  <a:outerShdw blurRad="38100" dist="38100" dir="2700000" algn="tl">
                    <a:srgbClr val="000000">
                      <a:alpha val="43137"/>
                    </a:srgbClr>
                  </a:outerShdw>
                </a:effectLst>
                <a:sym typeface="Symbol"/>
              </a:rPr>
              <a:t>2000,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b</a:t>
            </a:r>
            <a:r>
              <a:rPr lang="it-IT" altLang="en-US" sz="2400" dirty="0" smtClean="0">
                <a:solidFill>
                  <a:srgbClr val="002060"/>
                </a:solidFill>
                <a:effectLst>
                  <a:outerShdw blurRad="38100" dist="38100" dir="2700000" algn="tl">
                    <a:srgbClr val="000000">
                      <a:alpha val="43137"/>
                    </a:srgbClr>
                  </a:outerShdw>
                </a:effectLst>
                <a:sym typeface="Symbol"/>
              </a:rPr>
              <a:t>2.5,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c</a:t>
            </a:r>
            <a:r>
              <a:rPr lang="it-IT" altLang="en-US" sz="2400" dirty="0" smtClean="0">
                <a:solidFill>
                  <a:srgbClr val="002060"/>
                </a:solidFill>
                <a:effectLst>
                  <a:outerShdw blurRad="38100" dist="38100" dir="2700000" algn="tl">
                    <a:srgbClr val="000000">
                      <a:alpha val="43137"/>
                    </a:srgbClr>
                  </a:outerShdw>
                </a:effectLst>
                <a:sym typeface="Symbol"/>
              </a:rPr>
              <a:t>7.8, </a:t>
            </a:r>
            <a:r>
              <a:rPr kumimoji="0" lang="el-GR"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rPr>
              <a:t>β</a:t>
            </a:r>
            <a:r>
              <a:rPr kumimoji="0" lang="el-GR"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10,</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 </a:t>
            </a:r>
            <a:r>
              <a:rPr kumimoji="0" lang="it-IT"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t</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4,</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 </a:t>
            </a:r>
            <a:r>
              <a:rPr kumimoji="0" lang="it-IT"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a:t>
            </a:r>
            <a:r>
              <a:rPr kumimoji="0" lang="it-IT" altLang="en-US" sz="2400" b="0" i="1" u="none" strike="noStrike" kern="1200" cap="none" spc="0" normalizeH="0" baseline="-2500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m</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a:t>
            </a:r>
            <a:r>
              <a:rPr kumimoji="0" lang="el-GR"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β</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ea typeface="+mn-ea"/>
                <a:cs typeface="Times New Roman"/>
                <a:sym typeface="Symbol"/>
              </a:rPr>
              <a:t>1</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a:t>
            </a:r>
            <a:r>
              <a:rPr kumimoji="0" lang="it-IT" altLang="en-US" sz="2400" b="0" i="1"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t</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10</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3</a:t>
            </a: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6"/>
              </a:buBlip>
              <a:tabLst/>
              <a:defRPr/>
            </a:pP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Rappresentazione floating point con troncamento</a:t>
            </a:r>
            <a:endPar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p:txBody>
      </p:sp>
      <p:sp>
        <p:nvSpPr>
          <p:cNvPr id="14" name="Notched Right Arrow 13"/>
          <p:cNvSpPr/>
          <p:nvPr/>
        </p:nvSpPr>
        <p:spPr>
          <a:xfrm>
            <a:off x="2971800" y="4953000"/>
            <a:ext cx="609600" cy="228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lide Number Placeholder 1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558" name="Picture 6"/>
          <p:cNvPicPr>
            <a:picLocks noChangeAspect="1" noChangeArrowheads="1"/>
          </p:cNvPicPr>
          <p:nvPr/>
        </p:nvPicPr>
        <p:blipFill>
          <a:blip r:embed="rId3" cstate="print"/>
          <a:srcRect/>
          <a:stretch>
            <a:fillRect/>
          </a:stretch>
        </p:blipFill>
        <p:spPr bwMode="auto">
          <a:xfrm>
            <a:off x="3114675" y="2754000"/>
            <a:ext cx="3133725" cy="686082"/>
          </a:xfrm>
          <a:prstGeom prst="rect">
            <a:avLst/>
          </a:prstGeom>
          <a:noFill/>
          <a:ln w="9525">
            <a:noFill/>
            <a:miter lim="800000"/>
            <a:headEnd/>
            <a:tailEnd/>
          </a:ln>
        </p:spPr>
      </p:pic>
      <p:sp>
        <p:nvSpPr>
          <p:cNvPr id="4098" name="Rectangle 2"/>
          <p:cNvSpPr>
            <a:spLocks noGrp="1" noChangeArrowheads="1"/>
          </p:cNvSpPr>
          <p:nvPr>
            <p:ph type="title"/>
          </p:nvPr>
        </p:nvSpPr>
        <p:spPr>
          <a:xfrm>
            <a:off x="609600" y="457200"/>
            <a:ext cx="5257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Esempio 2</a:t>
            </a:r>
          </a:p>
        </p:txBody>
      </p:sp>
      <p:sp>
        <p:nvSpPr>
          <p:cNvPr id="45059" name="Rectangle 3"/>
          <p:cNvSpPr>
            <a:spLocks noGrp="1" noChangeArrowheads="1"/>
          </p:cNvSpPr>
          <p:nvPr>
            <p:ph type="body" idx="1"/>
          </p:nvPr>
        </p:nvSpPr>
        <p:spPr>
          <a:xfrm>
            <a:off x="1676400" y="4495800"/>
            <a:ext cx="7239000" cy="1600200"/>
          </a:xfrm>
        </p:spPr>
        <p:txBody>
          <a:bodyPr>
            <a:noAutofit/>
          </a:bodyPr>
          <a:lstStyle/>
          <a:p>
            <a:pPr marL="720000" lvl="1" indent="-360000" algn="just" eaLnBrk="1" hangingPunct="1">
              <a:spcBef>
                <a:spcPts val="0"/>
              </a:spcBef>
              <a:buBlip>
                <a:blip r:embed="rId4"/>
              </a:buBlip>
            </a:pPr>
            <a:r>
              <a:rPr lang="it-IT" altLang="en-US" sz="2400" dirty="0" smtClean="0">
                <a:solidFill>
                  <a:srgbClr val="002060"/>
                </a:solidFill>
                <a:effectLst>
                  <a:outerShdw blurRad="38100" dist="38100" dir="2700000" algn="tl">
                    <a:srgbClr val="000000">
                      <a:alpha val="43137"/>
                    </a:srgbClr>
                  </a:outerShdw>
                </a:effectLst>
              </a:rPr>
              <a:t>Formule matematicamente equivalenti producono risultati diversi quando si opera in precisione finita</a:t>
            </a:r>
          </a:p>
          <a:p>
            <a:pPr marL="720000" lvl="1" indent="-360000" algn="just" eaLnBrk="1" hangingPunct="1">
              <a:spcBef>
                <a:spcPts val="0"/>
              </a:spcBef>
              <a:buBlip>
                <a:blip r:embed="rId4"/>
              </a:buBlip>
            </a:pPr>
            <a:endParaRPr lang="it-IT" altLang="en-US" sz="2400" dirty="0" smtClean="0">
              <a:solidFill>
                <a:srgbClr val="002060"/>
              </a:solidFill>
              <a:effectLst>
                <a:outerShdw blurRad="38100" dist="38100" dir="2700000" algn="tl">
                  <a:srgbClr val="000000">
                    <a:alpha val="43137"/>
                  </a:srgbClr>
                </a:outerShdw>
              </a:effectLst>
              <a:cs typeface="Tahoma" pitchFamily="34" charset="0"/>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ctangle 3"/>
          <p:cNvSpPr txBox="1">
            <a:spLocks noChangeArrowheads="1"/>
          </p:cNvSpPr>
          <p:nvPr/>
        </p:nvSpPr>
        <p:spPr>
          <a:xfrm>
            <a:off x="1676400" y="1295400"/>
            <a:ext cx="7239000" cy="5181600"/>
          </a:xfrm>
          <a:prstGeom prst="rect">
            <a:avLst/>
          </a:prstGeom>
        </p:spPr>
        <p:txBody>
          <a:bodyPr vert="horz" lIns="91440" tIns="45720" rIns="91440" bIns="45720" rtlCol="0">
            <a:noAutofit/>
          </a:bodyPr>
          <a:lstStyle/>
          <a:p>
            <a:pPr marL="720000" lvl="1" indent="-360000" algn="just">
              <a:buBlip>
                <a:blip r:embed="rId4"/>
              </a:buBlip>
            </a:pP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dirty="0" smtClean="0">
                <a:solidFill>
                  <a:srgbClr val="002060"/>
                </a:solidFill>
                <a:effectLst>
                  <a:outerShdw blurRad="38100" dist="38100" dir="2700000" algn="tl">
                    <a:srgbClr val="000000">
                      <a:alpha val="43137"/>
                    </a:srgbClr>
                  </a:outerShdw>
                </a:effectLst>
                <a:sym typeface="Symbol"/>
              </a:rPr>
              <a:t>6.51,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b</a:t>
            </a:r>
            <a:r>
              <a:rPr lang="it-IT" altLang="en-US" sz="2400" dirty="0" smtClean="0">
                <a:solidFill>
                  <a:srgbClr val="002060"/>
                </a:solidFill>
                <a:effectLst>
                  <a:outerShdw blurRad="38100" dist="38100" dir="2700000" algn="tl">
                    <a:srgbClr val="000000">
                      <a:alpha val="43137"/>
                    </a:srgbClr>
                  </a:outerShdw>
                </a:effectLst>
                <a:sym typeface="Symbol"/>
              </a:rPr>
              <a:t>6.53, </a:t>
            </a:r>
            <a:r>
              <a:rPr kumimoji="0" lang="el-GR"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rPr>
              <a:t>β</a:t>
            </a:r>
            <a:r>
              <a:rPr kumimoji="0" lang="el-GR"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10,</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 </a:t>
            </a:r>
            <a:r>
              <a:rPr kumimoji="0" lang="it-IT"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t</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3,</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 </a:t>
            </a:r>
            <a:r>
              <a:rPr kumimoji="0" lang="it-IT"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a:t>
            </a:r>
            <a:r>
              <a:rPr kumimoji="0" lang="it-IT" altLang="en-US" sz="2400" b="0" i="1" u="none" strike="noStrike" kern="1200" cap="none" spc="0" normalizeH="0" baseline="-2500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m</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a:t>
            </a:r>
            <a:r>
              <a:rPr kumimoji="0" lang="el-GR" altLang="en-US" sz="24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β</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ea typeface="+mn-ea"/>
                <a:cs typeface="Times New Roman"/>
                <a:sym typeface="Symbol"/>
              </a:rPr>
              <a:t>1</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a:t>
            </a:r>
            <a:r>
              <a:rPr kumimoji="0" lang="it-IT" altLang="en-US" sz="2400" b="0" i="1"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Times New Roman"/>
                <a:ea typeface="+mn-ea"/>
                <a:cs typeface="Times New Roman"/>
                <a:sym typeface="Symbol"/>
              </a:rPr>
              <a:t>t</a:t>
            </a: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10</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mn-lt"/>
                <a:ea typeface="+mn-ea"/>
                <a:cs typeface="Times New Roman"/>
                <a:sym typeface="Symbol"/>
              </a:rPr>
              <a:t>2</a:t>
            </a: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Rappresentazione floating point con troncamento</a:t>
            </a:r>
            <a:endPar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p:txBody>
      </p:sp>
      <p:pic>
        <p:nvPicPr>
          <p:cNvPr id="151557" name="Picture 5"/>
          <p:cNvPicPr>
            <a:picLocks noChangeAspect="1" noChangeArrowheads="1"/>
          </p:cNvPicPr>
          <p:nvPr/>
        </p:nvPicPr>
        <p:blipFill>
          <a:blip r:embed="rId6" cstate="print"/>
          <a:srcRect/>
          <a:stretch>
            <a:fillRect/>
          </a:stretch>
        </p:blipFill>
        <p:spPr bwMode="auto">
          <a:xfrm>
            <a:off x="2209800" y="2286000"/>
            <a:ext cx="3667125" cy="666750"/>
          </a:xfrm>
          <a:prstGeom prst="rect">
            <a:avLst/>
          </a:prstGeom>
          <a:noFill/>
          <a:ln w="9525">
            <a:noFill/>
            <a:miter lim="800000"/>
            <a:headEnd/>
            <a:tailEnd/>
          </a:ln>
        </p:spPr>
      </p:pic>
      <p:pic>
        <p:nvPicPr>
          <p:cNvPr id="151559" name="Picture 7"/>
          <p:cNvPicPr>
            <a:picLocks noChangeAspect="1" noChangeArrowheads="1"/>
          </p:cNvPicPr>
          <p:nvPr/>
        </p:nvPicPr>
        <p:blipFill>
          <a:blip r:embed="rId7" cstate="print"/>
          <a:srcRect/>
          <a:stretch>
            <a:fillRect/>
          </a:stretch>
        </p:blipFill>
        <p:spPr bwMode="auto">
          <a:xfrm>
            <a:off x="2133600" y="3286125"/>
            <a:ext cx="5105400" cy="676275"/>
          </a:xfrm>
          <a:prstGeom prst="rect">
            <a:avLst/>
          </a:prstGeom>
          <a:noFill/>
          <a:ln w="9525">
            <a:noFill/>
            <a:miter lim="800000"/>
            <a:headEnd/>
            <a:tailEnd/>
          </a:ln>
        </p:spPr>
      </p:pic>
      <p:pic>
        <p:nvPicPr>
          <p:cNvPr id="151560" name="Picture 8"/>
          <p:cNvPicPr>
            <a:picLocks noChangeAspect="1" noChangeArrowheads="1"/>
          </p:cNvPicPr>
          <p:nvPr/>
        </p:nvPicPr>
        <p:blipFill>
          <a:blip r:embed="rId8" cstate="print"/>
          <a:srcRect/>
          <a:stretch>
            <a:fillRect/>
          </a:stretch>
        </p:blipFill>
        <p:spPr bwMode="auto">
          <a:xfrm>
            <a:off x="3400425" y="3810000"/>
            <a:ext cx="3000375" cy="571500"/>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76400" y="457200"/>
            <a:ext cx="5257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Osservazioni (cont.)</a:t>
            </a:r>
          </a:p>
        </p:txBody>
      </p:sp>
      <p:sp>
        <p:nvSpPr>
          <p:cNvPr id="45059" name="Rectangle 3"/>
          <p:cNvSpPr>
            <a:spLocks noGrp="1" noChangeArrowheads="1"/>
          </p:cNvSpPr>
          <p:nvPr>
            <p:ph type="body" idx="1"/>
          </p:nvPr>
        </p:nvSpPr>
        <p:spPr>
          <a:xfrm>
            <a:off x="1676400" y="1295400"/>
            <a:ext cx="7239000" cy="2971800"/>
          </a:xfrm>
        </p:spPr>
        <p:txBody>
          <a:bodyPr>
            <a:noAutofit/>
          </a:bodyPr>
          <a:lstStyle/>
          <a:p>
            <a:pPr marL="720000" lvl="1" indent="-360000" algn="just" eaLnBrk="1" hangingPunct="1">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Formule matematicamente equivalenti posso-no produrre risultati diversi anche utilizzando gli interi in aritmetica finita</a:t>
            </a:r>
          </a:p>
          <a:p>
            <a:pPr marL="720000" lvl="1" indent="-360000" algn="just">
              <a:spcBef>
                <a:spcPts val="0"/>
              </a:spcBef>
              <a:buBlip>
                <a:blip r:embed="rId3"/>
              </a:buBlip>
            </a:pPr>
            <a:r>
              <a:rPr lang="it-IT" sz="2600" dirty="0" smtClean="0">
                <a:solidFill>
                  <a:srgbClr val="004DBF"/>
                </a:solidFill>
                <a:effectLst>
                  <a:outerShdw blurRad="38100" dist="38100" dir="2700000" algn="tl">
                    <a:srgbClr val="000000">
                      <a:alpha val="43137"/>
                    </a:srgbClr>
                  </a:outerShdw>
                </a:effectLst>
                <a:cs typeface="Times New Roman" pitchFamily="18" charset="0"/>
              </a:rPr>
              <a:t>Esempio:</a:t>
            </a:r>
            <a:r>
              <a:rPr lang="it-IT" sz="2600" dirty="0" smtClean="0">
                <a:effectLst>
                  <a:outerShdw blurRad="38100" dist="38100" dir="2700000" algn="tl">
                    <a:srgbClr val="000000">
                      <a:alpha val="43137"/>
                    </a:srgbClr>
                  </a:outerShdw>
                </a:effectLst>
                <a:cs typeface="Times New Roman" pitchFamily="18" charset="0"/>
              </a:rPr>
              <a:t> </a:t>
            </a:r>
            <a:r>
              <a:rPr lang="it-IT" sz="2600" dirty="0" smtClean="0">
                <a:solidFill>
                  <a:srgbClr val="002060"/>
                </a:solidFill>
                <a:effectLst>
                  <a:outerShdw blurRad="38100" dist="38100" dir="2700000" algn="tl">
                    <a:srgbClr val="000000">
                      <a:alpha val="43137"/>
                    </a:srgbClr>
                  </a:outerShdw>
                </a:effectLst>
                <a:cs typeface="Times New Roman" pitchFamily="18" charset="0"/>
              </a:rPr>
              <a:t>assumendo che un elaboratore rap-presenti i numeri interi con segno su quattro bit e considerando </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A</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7, B</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5, C</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7</a:t>
            </a:r>
          </a:p>
          <a:p>
            <a:pPr marL="720000" lvl="1" indent="-360000" algn="ctr">
              <a:spcBef>
                <a:spcPts val="0"/>
              </a:spcBef>
              <a:buNone/>
            </a:pP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(A</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pitchFamily="18" charset="2"/>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C)</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B </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a:rPr>
              <a:t> (A(</a:t>
            </a:r>
            <a:r>
              <a:rPr lang="el-GR" sz="2400" dirty="0" smtClean="0">
                <a:solidFill>
                  <a:srgbClr val="002060"/>
                </a:solidFill>
                <a:effectLst>
                  <a:outerShdw blurRad="38100" dist="38100" dir="2700000" algn="tl">
                    <a:srgbClr val="000000">
                      <a:alpha val="43137"/>
                    </a:srgbClr>
                  </a:outerShdw>
                </a:effectLst>
                <a:latin typeface="+mj-lt"/>
                <a:cs typeface="Times New Roman"/>
                <a:sym typeface="Symbol"/>
              </a:rPr>
              <a:t></a:t>
            </a:r>
            <a:r>
              <a:rPr lang="it-IT" sz="2400" dirty="0" smtClean="0">
                <a:solidFill>
                  <a:srgbClr val="002060"/>
                </a:solidFill>
                <a:effectLst>
                  <a:outerShdw blurRad="38100" dist="38100" dir="2700000" algn="tl">
                    <a:srgbClr val="000000">
                      <a:alpha val="43137"/>
                    </a:srgbClr>
                  </a:outerShdw>
                </a:effectLst>
                <a:latin typeface="+mj-lt"/>
                <a:cs typeface="Times New Roman"/>
                <a:sym typeface="Symbol"/>
              </a:rPr>
              <a:t>C))B</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 </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 (A</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pitchFamily="18" charset="2"/>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B)</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sym typeface="Symbol" pitchFamily="18" charset="2"/>
              </a:rPr>
              <a:t></a:t>
            </a:r>
            <a:r>
              <a:rPr lang="it-IT" sz="2400" dirty="0" smtClean="0">
                <a:solidFill>
                  <a:srgbClr val="002060"/>
                </a:solidFill>
                <a:effectLst>
                  <a:outerShdw blurRad="38100" dist="38100" dir="2700000" algn="tl">
                    <a:srgbClr val="000000">
                      <a:alpha val="43137"/>
                    </a:srgbClr>
                  </a:outerShdw>
                </a:effectLst>
                <a:latin typeface="+mj-lt"/>
                <a:cs typeface="Times New Roman" pitchFamily="18" charset="0"/>
              </a:rPr>
              <a:t>C</a:t>
            </a:r>
            <a:endParaRPr lang="it-IT" altLang="en-US" sz="2600" dirty="0" smtClean="0">
              <a:solidFill>
                <a:srgbClr val="002060"/>
              </a:solidFill>
              <a:effectLst>
                <a:outerShdw blurRad="38100" dist="38100" dir="2700000" algn="tl">
                  <a:srgbClr val="000000">
                    <a:alpha val="43137"/>
                  </a:srgbClr>
                </a:outerShdw>
              </a:effectLst>
              <a:latin typeface="+mj-lt"/>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Box 7"/>
          <p:cNvSpPr txBox="1"/>
          <p:nvPr/>
        </p:nvSpPr>
        <p:spPr>
          <a:xfrm>
            <a:off x="6248400" y="5029200"/>
            <a:ext cx="1287000" cy="369332"/>
          </a:xfrm>
          <a:prstGeom prst="rect">
            <a:avLst/>
          </a:prstGeom>
          <a:noFill/>
        </p:spPr>
        <p:txBody>
          <a:bodyPr wrap="square" rtlCol="0">
            <a:spAutoFit/>
          </a:bodyPr>
          <a:lstStyle/>
          <a:p>
            <a:r>
              <a:rPr lang="it-IT" dirty="0" smtClean="0">
                <a:latin typeface="Courier New" pitchFamily="49" charset="0"/>
                <a:cs typeface="Courier New" pitchFamily="49" charset="0"/>
                <a:sym typeface="Symbol"/>
              </a:rPr>
              <a:t> </a:t>
            </a:r>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1100</a:t>
            </a:r>
          </a:p>
        </p:txBody>
      </p:sp>
      <p:sp>
        <p:nvSpPr>
          <p:cNvPr id="9" name="TextBox 8"/>
          <p:cNvSpPr txBox="1"/>
          <p:nvPr/>
        </p:nvSpPr>
        <p:spPr>
          <a:xfrm>
            <a:off x="6400800" y="4343400"/>
            <a:ext cx="990600" cy="646331"/>
          </a:xfrm>
          <a:prstGeom prst="rect">
            <a:avLst/>
          </a:prstGeom>
          <a:noFill/>
        </p:spPr>
        <p:txBody>
          <a:bodyPr wrap="square" rtlCol="0">
            <a:spAutoFit/>
          </a:bodyPr>
          <a:lstStyle/>
          <a:p>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rPr>
              <a:t>0111</a:t>
            </a:r>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a:t>
            </a:r>
          </a:p>
          <a:p>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0101</a:t>
            </a:r>
          </a:p>
        </p:txBody>
      </p:sp>
      <p:cxnSp>
        <p:nvCxnSpPr>
          <p:cNvPr id="11" name="Straight Connector 10"/>
          <p:cNvCxnSpPr/>
          <p:nvPr/>
        </p:nvCxnSpPr>
        <p:spPr>
          <a:xfrm>
            <a:off x="4800600" y="5638800"/>
            <a:ext cx="99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324600" y="4953000"/>
            <a:ext cx="99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876800" y="5105400"/>
            <a:ext cx="1524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800600" y="5029200"/>
            <a:ext cx="1287000" cy="646331"/>
          </a:xfrm>
          <a:prstGeom prst="rect">
            <a:avLst/>
          </a:prstGeom>
          <a:noFill/>
        </p:spPr>
        <p:txBody>
          <a:bodyPr wrap="square" rtlCol="0">
            <a:spAutoFit/>
          </a:bodyPr>
          <a:lstStyle/>
          <a:p>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10000</a:t>
            </a:r>
          </a:p>
          <a:p>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 0101</a:t>
            </a:r>
          </a:p>
        </p:txBody>
      </p:sp>
      <p:sp>
        <p:nvSpPr>
          <p:cNvPr id="16" name="TextBox 15"/>
          <p:cNvSpPr txBox="1"/>
          <p:nvPr/>
        </p:nvSpPr>
        <p:spPr>
          <a:xfrm>
            <a:off x="4953000" y="4343400"/>
            <a:ext cx="990600" cy="646331"/>
          </a:xfrm>
          <a:prstGeom prst="rect">
            <a:avLst/>
          </a:prstGeom>
          <a:noFill/>
        </p:spPr>
        <p:txBody>
          <a:bodyPr wrap="square" rtlCol="0">
            <a:spAutoFit/>
          </a:bodyPr>
          <a:lstStyle/>
          <a:p>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rPr>
              <a:t>0111</a:t>
            </a:r>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a:t>
            </a:r>
          </a:p>
          <a:p>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1001</a:t>
            </a:r>
          </a:p>
        </p:txBody>
      </p:sp>
      <p:cxnSp>
        <p:nvCxnSpPr>
          <p:cNvPr id="17" name="Straight Connector 16"/>
          <p:cNvCxnSpPr/>
          <p:nvPr/>
        </p:nvCxnSpPr>
        <p:spPr>
          <a:xfrm>
            <a:off x="4800600" y="4953000"/>
            <a:ext cx="99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09000" y="5678269"/>
            <a:ext cx="1287000" cy="369332"/>
          </a:xfrm>
          <a:prstGeom prst="rect">
            <a:avLst/>
          </a:prstGeom>
          <a:noFill/>
        </p:spPr>
        <p:txBody>
          <a:bodyPr wrap="square" rtlCol="0">
            <a:spAutoFit/>
          </a:bodyPr>
          <a:lstStyle/>
          <a:p>
            <a:r>
              <a:rPr lang="it-IT" dirty="0" smtClean="0">
                <a:latin typeface="Courier New" pitchFamily="49" charset="0"/>
                <a:cs typeface="Courier New" pitchFamily="49" charset="0"/>
                <a:sym typeface="Symbol"/>
              </a:rPr>
              <a:t> </a:t>
            </a:r>
            <a:r>
              <a:rPr lang="it-IT" dirty="0" smtClean="0">
                <a:solidFill>
                  <a:srgbClr val="002060"/>
                </a:solidFill>
                <a:effectLst>
                  <a:outerShdw blurRad="38100" dist="38100" dir="2700000" algn="tl">
                    <a:srgbClr val="000000">
                      <a:alpha val="43137"/>
                    </a:srgbClr>
                  </a:outerShdw>
                </a:effectLst>
                <a:latin typeface="Courier New" pitchFamily="49" charset="0"/>
                <a:cs typeface="Courier New" pitchFamily="49" charset="0"/>
                <a:sym typeface="Symbol"/>
              </a:rPr>
              <a:t>0101</a:t>
            </a:r>
          </a:p>
        </p:txBody>
      </p:sp>
      <p:sp>
        <p:nvSpPr>
          <p:cNvPr id="19" name="Rectangle 18"/>
          <p:cNvSpPr/>
          <p:nvPr/>
        </p:nvSpPr>
        <p:spPr>
          <a:xfrm>
            <a:off x="6400800" y="5094000"/>
            <a:ext cx="685800" cy="228600"/>
          </a:xfrm>
          <a:prstGeom prst="rect">
            <a:avLst/>
          </a:prstGeom>
          <a:noFill/>
          <a:ln>
            <a:solidFill>
              <a:srgbClr val="FE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TextBox 19"/>
          <p:cNvSpPr txBox="1"/>
          <p:nvPr/>
        </p:nvSpPr>
        <p:spPr>
          <a:xfrm>
            <a:off x="7162800" y="5010090"/>
            <a:ext cx="1295400" cy="400110"/>
          </a:xfrm>
          <a:prstGeom prst="rect">
            <a:avLst/>
          </a:prstGeom>
          <a:noFill/>
        </p:spPr>
        <p:txBody>
          <a:bodyPr wrap="square" rtlCol="0">
            <a:spAutoFit/>
          </a:bodyPr>
          <a:lstStyle/>
          <a:p>
            <a:r>
              <a:rPr lang="it-IT" sz="2000" dirty="0" smtClean="0">
                <a:solidFill>
                  <a:srgbClr val="FE0000"/>
                </a:solidFill>
                <a:effectLst>
                  <a:outerShdw blurRad="38100" dist="38100" dir="2700000" algn="tl">
                    <a:srgbClr val="000000">
                      <a:alpha val="43137"/>
                    </a:srgbClr>
                  </a:outerShdw>
                </a:effectLst>
              </a:rPr>
              <a:t>overflow</a:t>
            </a:r>
            <a:endParaRPr lang="it-IT" sz="2000" dirty="0">
              <a:solidFill>
                <a:srgbClr val="FE0000"/>
              </a:solidFill>
              <a:effectLst>
                <a:outerShdw blurRad="38100" dist="38100" dir="2700000" algn="tl">
                  <a:srgbClr val="000000">
                    <a:alpha val="43137"/>
                  </a:srgbClr>
                </a:outerShdw>
              </a:effectLst>
            </a:endParaRPr>
          </a:p>
        </p:txBody>
      </p:sp>
      <p:sp>
        <p:nvSpPr>
          <p:cNvPr id="22" name="Rectangle 21"/>
          <p:cNvSpPr/>
          <p:nvPr/>
        </p:nvSpPr>
        <p:spPr>
          <a:xfrm>
            <a:off x="6248400" y="4343400"/>
            <a:ext cx="2133600" cy="1295400"/>
          </a:xfrm>
          <a:prstGeom prst="rect">
            <a:avLst/>
          </a:prstGeom>
          <a:noFill/>
          <a:ln w="38100"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4" name="Straight Arrow Connector 23"/>
          <p:cNvCxnSpPr/>
          <p:nvPr/>
        </p:nvCxnSpPr>
        <p:spPr>
          <a:xfrm flipH="1" flipV="1">
            <a:off x="5334000" y="4114800"/>
            <a:ext cx="0" cy="228600"/>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648200" y="4343400"/>
            <a:ext cx="1371600" cy="1752600"/>
          </a:xfrm>
          <a:prstGeom prst="rect">
            <a:avLst/>
          </a:prstGeom>
          <a:noFill/>
          <a:ln w="38100"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6" name="Straight Arrow Connector 25"/>
          <p:cNvCxnSpPr/>
          <p:nvPr/>
        </p:nvCxnSpPr>
        <p:spPr>
          <a:xfrm flipH="1" flipV="1">
            <a:off x="6858000" y="4114800"/>
            <a:ext cx="0" cy="228600"/>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Slide Number Placeholder 20"/>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5720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828800" y="457200"/>
            <a:ext cx="66294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Algoritmi e complessità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Un </a:t>
            </a:r>
            <a:r>
              <a:rPr lang="it-IT" altLang="en-US" dirty="0" smtClean="0">
                <a:solidFill>
                  <a:srgbClr val="FE0000"/>
                </a:solidFill>
                <a:effectLst>
                  <a:outerShdw blurRad="38100" dist="38100" dir="2700000" algn="tl">
                    <a:srgbClr val="000000">
                      <a:alpha val="43137"/>
                    </a:srgbClr>
                  </a:outerShdw>
                </a:effectLst>
              </a:rPr>
              <a:t>algoritmo</a:t>
            </a:r>
            <a:r>
              <a:rPr lang="it-IT" altLang="en-US" dirty="0" smtClean="0">
                <a:solidFill>
                  <a:srgbClr val="002060"/>
                </a:solidFill>
                <a:effectLst>
                  <a:outerShdw blurRad="38100" dist="38100" dir="2700000" algn="tl">
                    <a:srgbClr val="000000">
                      <a:alpha val="43137"/>
                    </a:srgbClr>
                  </a:outerShdw>
                </a:effectLst>
              </a:rPr>
              <a:t> è una successione </a:t>
            </a:r>
            <a:r>
              <a:rPr lang="it-IT" altLang="en-US" dirty="0" smtClean="0">
                <a:solidFill>
                  <a:schemeClr val="hlink"/>
                </a:solidFill>
                <a:effectLst>
                  <a:outerShdw blurRad="38100" dist="38100" dir="2700000" algn="tl">
                    <a:srgbClr val="000000">
                      <a:alpha val="43137"/>
                    </a:srgbClr>
                  </a:outerShdw>
                </a:effectLst>
              </a:rPr>
              <a:t>finita</a:t>
            </a:r>
            <a:r>
              <a:rPr lang="it-IT" altLang="en-US" dirty="0" smtClean="0">
                <a:effectLst>
                  <a:outerShdw blurRad="38100" dist="38100" dir="2700000" algn="tl">
                    <a:srgbClr val="000000">
                      <a:alpha val="43137"/>
                    </a:srgbClr>
                  </a:outerShdw>
                </a:effectLst>
              </a:rPr>
              <a:t> </a:t>
            </a:r>
            <a:r>
              <a:rPr lang="it-IT" altLang="en-US" dirty="0" smtClean="0">
                <a:solidFill>
                  <a:srgbClr val="002060"/>
                </a:solidFill>
                <a:effectLst>
                  <a:outerShdw blurRad="38100" dist="38100" dir="2700000" algn="tl">
                    <a:srgbClr val="000000">
                      <a:alpha val="43137"/>
                    </a:srgbClr>
                  </a:outerShdw>
                </a:effectLst>
              </a:rPr>
              <a:t>di istruzioni, formalizzate in modo</a:t>
            </a:r>
            <a:r>
              <a:rPr lang="it-IT" altLang="en-US" dirty="0" smtClean="0">
                <a:effectLst>
                  <a:outerShdw blurRad="38100" dist="38100" dir="2700000" algn="tl">
                    <a:srgbClr val="000000">
                      <a:alpha val="43137"/>
                    </a:srgbClr>
                  </a:outerShdw>
                </a:effectLst>
              </a:rPr>
              <a:t> </a:t>
            </a:r>
            <a:r>
              <a:rPr lang="it-IT" altLang="en-US" dirty="0" smtClean="0">
                <a:solidFill>
                  <a:schemeClr val="hlink"/>
                </a:solidFill>
                <a:effectLst>
                  <a:outerShdw blurRad="38100" dist="38100" dir="2700000" algn="tl">
                    <a:srgbClr val="000000">
                      <a:alpha val="43137"/>
                    </a:srgbClr>
                  </a:outerShdw>
                </a:effectLst>
              </a:rPr>
              <a:t>non ambi</a:t>
            </a:r>
            <a:r>
              <a:rPr lang="it-IT" altLang="en-US" dirty="0" smtClean="0">
                <a:solidFill>
                  <a:srgbClr val="002060"/>
                </a:solidFill>
                <a:effectLst>
                  <a:outerShdw blurRad="38100" dist="38100" dir="2700000" algn="tl">
                    <a:srgbClr val="000000">
                      <a:alpha val="43137"/>
                    </a:srgbClr>
                  </a:outerShdw>
                </a:effectLst>
              </a:rPr>
              <a:t>-</a:t>
            </a:r>
            <a:r>
              <a:rPr lang="it-IT" altLang="en-US" dirty="0" smtClean="0">
                <a:solidFill>
                  <a:schemeClr val="hlink"/>
                </a:solidFill>
                <a:effectLst>
                  <a:outerShdw blurRad="38100" dist="38100" dir="2700000" algn="tl">
                    <a:srgbClr val="000000">
                      <a:alpha val="43137"/>
                    </a:srgbClr>
                  </a:outerShdw>
                </a:effectLst>
              </a:rPr>
              <a:t>guo</a:t>
            </a:r>
            <a:r>
              <a:rPr lang="it-IT" altLang="en-US" dirty="0" smtClean="0">
                <a:solidFill>
                  <a:srgbClr val="002060"/>
                </a:solidFill>
                <a:effectLst>
                  <a:outerShdw blurRad="38100" dist="38100" dir="2700000" algn="tl">
                    <a:srgbClr val="000000">
                      <a:alpha val="43137"/>
                    </a:srgbClr>
                  </a:outerShdw>
                </a:effectLst>
              </a:rPr>
              <a:t>, la cui esecuzione consente di passare da una “situazione iniziale” (rappresentata dai dati) ad una “situazione finale” (rappre-sentata dai risultati), in un</a:t>
            </a:r>
            <a:r>
              <a:rPr lang="it-IT" altLang="en-US" dirty="0" smtClean="0">
                <a:effectLst>
                  <a:outerShdw blurRad="38100" dist="38100" dir="2700000" algn="tl">
                    <a:srgbClr val="000000">
                      <a:alpha val="43137"/>
                    </a:srgbClr>
                  </a:outerShdw>
                </a:effectLst>
              </a:rPr>
              <a:t> </a:t>
            </a:r>
            <a:r>
              <a:rPr lang="it-IT" altLang="en-US" dirty="0" smtClean="0">
                <a:solidFill>
                  <a:schemeClr val="hlink"/>
                </a:solidFill>
                <a:effectLst>
                  <a:outerShdw blurRad="38100" dist="38100" dir="2700000" algn="tl">
                    <a:srgbClr val="000000">
                      <a:alpha val="43137"/>
                    </a:srgbClr>
                  </a:outerShdw>
                </a:effectLst>
              </a:rPr>
              <a:t>tempo finito</a:t>
            </a:r>
          </a:p>
          <a:p>
            <a:pPr marL="720000" lvl="1" indent="-360000" algn="just" eaLnBrk="1" hangingPunct="1">
              <a:spcBef>
                <a:spcPts val="0"/>
              </a:spcBef>
              <a:buBlip>
                <a:blip r:embed="rId3"/>
              </a:buBlip>
            </a:pPr>
            <a:endParaRPr lang="it-IT" altLang="en-US" dirty="0" smtClean="0">
              <a:solidFill>
                <a:schemeClr val="hlink"/>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93"/>
          <p:cNvSpPr txBox="1">
            <a:spLocks noChangeArrowheads="1"/>
          </p:cNvSpPr>
          <p:nvPr/>
        </p:nvSpPr>
        <p:spPr bwMode="auto">
          <a:xfrm>
            <a:off x="2762250" y="4779962"/>
            <a:ext cx="2092325" cy="400110"/>
          </a:xfrm>
          <a:prstGeom prst="rect">
            <a:avLst/>
          </a:prstGeom>
          <a:solidFill>
            <a:srgbClr val="CCCCFF"/>
          </a:solidFill>
          <a:ln w="9525">
            <a:solidFill>
              <a:srgbClr val="002060"/>
            </a:solidFill>
            <a:miter lim="800000"/>
            <a:headEnd/>
            <a:tailEnd/>
          </a:ln>
        </p:spPr>
        <p:txBody>
          <a:bodyPr>
            <a:spAutoFit/>
          </a:bodyPr>
          <a:lstStyle/>
          <a:p>
            <a:pPr>
              <a:spcBef>
                <a:spcPct val="50000"/>
              </a:spcBef>
            </a:pPr>
            <a:r>
              <a:rPr lang="it-IT" sz="2000" dirty="0">
                <a:solidFill>
                  <a:srgbClr val="002060"/>
                </a:solidFill>
                <a:effectLst>
                  <a:outerShdw blurRad="38100" dist="38100" dir="2700000" algn="tl">
                    <a:srgbClr val="000000">
                      <a:alpha val="43137"/>
                    </a:srgbClr>
                  </a:outerShdw>
                </a:effectLst>
              </a:rPr>
              <a:t>Ambiente esterno</a:t>
            </a:r>
          </a:p>
        </p:txBody>
      </p:sp>
      <p:sp>
        <p:nvSpPr>
          <p:cNvPr id="9" name="Text Box 94"/>
          <p:cNvSpPr txBox="1">
            <a:spLocks noChangeArrowheads="1"/>
          </p:cNvSpPr>
          <p:nvPr/>
        </p:nvSpPr>
        <p:spPr bwMode="auto">
          <a:xfrm>
            <a:off x="7058025" y="4765675"/>
            <a:ext cx="1247775" cy="400110"/>
          </a:xfrm>
          <a:prstGeom prst="rect">
            <a:avLst/>
          </a:prstGeom>
          <a:solidFill>
            <a:schemeClr val="accent1">
              <a:lumMod val="20000"/>
              <a:lumOff val="80000"/>
            </a:schemeClr>
          </a:solidFill>
          <a:ln w="9525">
            <a:solidFill>
              <a:srgbClr val="002060"/>
            </a:solidFill>
            <a:miter lim="800000"/>
            <a:headEnd/>
            <a:tailEnd/>
          </a:ln>
        </p:spPr>
        <p:txBody>
          <a:bodyPr>
            <a:spAutoFit/>
          </a:bodyPr>
          <a:lstStyle/>
          <a:p>
            <a:pPr>
              <a:spcBef>
                <a:spcPct val="50000"/>
              </a:spcBef>
            </a:pPr>
            <a:r>
              <a:rPr lang="it-IT" sz="2000" dirty="0">
                <a:solidFill>
                  <a:srgbClr val="002060"/>
                </a:solidFill>
                <a:effectLst>
                  <a:outerShdw blurRad="38100" dist="38100" dir="2700000" algn="tl">
                    <a:srgbClr val="000000">
                      <a:alpha val="43137"/>
                    </a:srgbClr>
                  </a:outerShdw>
                </a:effectLst>
              </a:rPr>
              <a:t>Algoritmo</a:t>
            </a:r>
          </a:p>
        </p:txBody>
      </p:sp>
      <p:sp>
        <p:nvSpPr>
          <p:cNvPr id="10" name="Line 95"/>
          <p:cNvSpPr>
            <a:spLocks noChangeShapeType="1"/>
          </p:cNvSpPr>
          <p:nvPr/>
        </p:nvSpPr>
        <p:spPr bwMode="auto">
          <a:xfrm>
            <a:off x="4849812" y="5014912"/>
            <a:ext cx="2203450" cy="0"/>
          </a:xfrm>
          <a:prstGeom prst="line">
            <a:avLst/>
          </a:prstGeom>
          <a:noFill/>
          <a:ln w="19050">
            <a:solidFill>
              <a:srgbClr val="002060"/>
            </a:solidFill>
            <a:miter lim="800000"/>
            <a:headEnd type="stealth" w="med" len="med"/>
            <a:tailEnd/>
          </a:ln>
        </p:spPr>
        <p:txBody>
          <a:bodyPr wrap="none"/>
          <a:lstStyle/>
          <a:p>
            <a:endParaRPr lang="it-IT"/>
          </a:p>
        </p:txBody>
      </p:sp>
      <p:sp>
        <p:nvSpPr>
          <p:cNvPr id="11" name="Line 96"/>
          <p:cNvSpPr>
            <a:spLocks noChangeShapeType="1"/>
          </p:cNvSpPr>
          <p:nvPr/>
        </p:nvSpPr>
        <p:spPr bwMode="auto">
          <a:xfrm>
            <a:off x="4849812" y="4891087"/>
            <a:ext cx="2203450" cy="0"/>
          </a:xfrm>
          <a:prstGeom prst="line">
            <a:avLst/>
          </a:prstGeom>
          <a:noFill/>
          <a:ln w="19050">
            <a:solidFill>
              <a:srgbClr val="002060"/>
            </a:solidFill>
            <a:miter lim="800000"/>
            <a:headEnd/>
            <a:tailEnd type="stealth" w="med" len="med"/>
          </a:ln>
        </p:spPr>
        <p:txBody>
          <a:bodyPr wrap="none"/>
          <a:lstStyle/>
          <a:p>
            <a:endParaRPr lang="it-IT"/>
          </a:p>
        </p:txBody>
      </p:sp>
      <p:sp>
        <p:nvSpPr>
          <p:cNvPr id="12" name="Text Box 97"/>
          <p:cNvSpPr txBox="1">
            <a:spLocks noChangeArrowheads="1"/>
          </p:cNvSpPr>
          <p:nvPr/>
        </p:nvSpPr>
        <p:spPr bwMode="auto">
          <a:xfrm>
            <a:off x="4868863" y="5029200"/>
            <a:ext cx="2370137" cy="400110"/>
          </a:xfrm>
          <a:prstGeom prst="rect">
            <a:avLst/>
          </a:prstGeom>
          <a:noFill/>
          <a:ln w="9525">
            <a:noFill/>
            <a:miter lim="800000"/>
            <a:headEnd/>
            <a:tailEnd/>
          </a:ln>
        </p:spPr>
        <p:txBody>
          <a:bodyPr wrap="square">
            <a:spAutoFit/>
          </a:bodyPr>
          <a:lstStyle/>
          <a:p>
            <a:pPr>
              <a:spcBef>
                <a:spcPct val="50000"/>
              </a:spcBef>
            </a:pPr>
            <a:r>
              <a:rPr lang="it-IT" sz="2000" dirty="0">
                <a:solidFill>
                  <a:srgbClr val="002060"/>
                </a:solidFill>
                <a:effectLst>
                  <a:outerShdw blurRad="38100" dist="38100" dir="2700000" algn="tl">
                    <a:srgbClr val="000000">
                      <a:alpha val="43137"/>
                    </a:srgbClr>
                  </a:outerShdw>
                </a:effectLst>
              </a:rPr>
              <a:t>Risultati o messaggi</a:t>
            </a:r>
          </a:p>
        </p:txBody>
      </p:sp>
      <p:sp>
        <p:nvSpPr>
          <p:cNvPr id="13" name="Text Box 98"/>
          <p:cNvSpPr txBox="1">
            <a:spLocks noChangeArrowheads="1"/>
          </p:cNvSpPr>
          <p:nvPr/>
        </p:nvSpPr>
        <p:spPr bwMode="auto">
          <a:xfrm>
            <a:off x="5530850" y="4572000"/>
            <a:ext cx="1301750" cy="400110"/>
          </a:xfrm>
          <a:prstGeom prst="rect">
            <a:avLst/>
          </a:prstGeom>
          <a:noFill/>
          <a:ln w="9525">
            <a:noFill/>
            <a:miter lim="800000"/>
            <a:headEnd/>
            <a:tailEnd/>
          </a:ln>
        </p:spPr>
        <p:txBody>
          <a:bodyPr>
            <a:spAutoFit/>
          </a:bodyPr>
          <a:lstStyle/>
          <a:p>
            <a:pPr>
              <a:spcBef>
                <a:spcPct val="50000"/>
              </a:spcBef>
            </a:pPr>
            <a:r>
              <a:rPr lang="it-IT" sz="2000" dirty="0">
                <a:solidFill>
                  <a:srgbClr val="002060"/>
                </a:solidFill>
                <a:effectLst>
                  <a:outerShdw blurRad="38100" dist="38100" dir="2700000" algn="tl">
                    <a:srgbClr val="000000">
                      <a:alpha val="43137"/>
                    </a:srgbClr>
                  </a:outerShdw>
                </a:effectLst>
                <a:latin typeface="+mj-lt"/>
              </a:rPr>
              <a:t>Dati</a:t>
            </a:r>
          </a:p>
        </p:txBody>
      </p:sp>
      <p:sp>
        <p:nvSpPr>
          <p:cNvPr id="14" name="Slide Number Placeholder 1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828800" y="457200"/>
            <a:ext cx="66294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Algoritmi e complessità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In altre parole, un metodo è un algoritmo se e solo se sono soddisfatti i seguenti requisiti</a:t>
            </a:r>
          </a:p>
          <a:p>
            <a:pPr marL="1120050" lvl="2" indent="-360000" algn="just">
              <a:spcBef>
                <a:spcPts val="0"/>
              </a:spcBef>
              <a:buSzPct val="80000"/>
              <a:buBlip>
                <a:blip r:embed="rId4"/>
              </a:buBlip>
            </a:pPr>
            <a:r>
              <a:rPr lang="it-IT" dirty="0" smtClean="0">
                <a:solidFill>
                  <a:srgbClr val="FE0000"/>
                </a:solidFill>
                <a:effectLst>
                  <a:outerShdw blurRad="38100" dist="38100" dir="2700000" algn="tl">
                    <a:srgbClr val="000000">
                      <a:alpha val="43137"/>
                    </a:srgbClr>
                  </a:outerShdw>
                </a:effectLst>
                <a:ea typeface="MS Mincho" charset="-128"/>
              </a:rPr>
              <a:t>Finitezza:</a:t>
            </a:r>
            <a:r>
              <a:rPr lang="it-IT" dirty="0" smtClean="0">
                <a:solidFill>
                  <a:srgbClr val="002060"/>
                </a:solidFill>
                <a:effectLst>
                  <a:outerShdw blurRad="38100" dist="38100" dir="2700000" algn="tl">
                    <a:srgbClr val="000000">
                      <a:alpha val="43137"/>
                    </a:srgbClr>
                  </a:outerShdw>
                </a:effectLst>
                <a:ea typeface="MS Mincho" charset="-128"/>
              </a:rPr>
              <a:t> ogni singola istruzione deve poter essere eseguita in tempo finito ed un numero finito di volte</a:t>
            </a:r>
            <a:endParaRPr lang="it-IT" dirty="0" smtClean="0">
              <a:solidFill>
                <a:srgbClr val="002060"/>
              </a:solidFill>
              <a:effectLst>
                <a:outerShdw blurRad="38100" dist="38100" dir="2700000" algn="tl">
                  <a:srgbClr val="000000">
                    <a:alpha val="43137"/>
                  </a:srgbClr>
                </a:outerShdw>
              </a:effectLst>
              <a:cs typeface="Times New Roman" pitchFamily="18" charset="0"/>
            </a:endParaRPr>
          </a:p>
          <a:p>
            <a:pPr marL="1120050" lvl="2" indent="-360000" algn="just">
              <a:spcBef>
                <a:spcPts val="0"/>
              </a:spcBef>
              <a:buSzPct val="80000"/>
              <a:buBlip>
                <a:blip r:embed="rId4"/>
              </a:buBlip>
            </a:pPr>
            <a:r>
              <a:rPr lang="it-IT" dirty="0" smtClean="0">
                <a:solidFill>
                  <a:srgbClr val="FE0000"/>
                </a:solidFill>
                <a:effectLst>
                  <a:outerShdw blurRad="38100" dist="38100" dir="2700000" algn="tl">
                    <a:srgbClr val="000000">
                      <a:alpha val="43137"/>
                    </a:srgbClr>
                  </a:outerShdw>
                </a:effectLst>
                <a:ea typeface="MS Mincho" charset="-128"/>
              </a:rPr>
              <a:t>Generalità:</a:t>
            </a:r>
            <a:r>
              <a:rPr lang="it-IT" dirty="0" smtClean="0">
                <a:solidFill>
                  <a:srgbClr val="002060"/>
                </a:solidFill>
                <a:effectLst>
                  <a:outerShdw blurRad="38100" dist="38100" dir="2700000" algn="tl">
                    <a:srgbClr val="000000">
                      <a:alpha val="43137"/>
                    </a:srgbClr>
                  </a:outerShdw>
                </a:effectLst>
                <a:ea typeface="MS Mincho" charset="-128"/>
              </a:rPr>
              <a:t> ogni algoritmo deve fornire la solu-zione per una classe di problemi</a:t>
            </a:r>
            <a:endParaRPr lang="it-IT" dirty="0" smtClean="0">
              <a:solidFill>
                <a:srgbClr val="002060"/>
              </a:solidFill>
              <a:effectLst>
                <a:outerShdw blurRad="38100" dist="38100" dir="2700000" algn="tl">
                  <a:srgbClr val="000000">
                    <a:alpha val="43137"/>
                  </a:srgbClr>
                </a:outerShdw>
              </a:effectLst>
              <a:cs typeface="Times New Roman" pitchFamily="18" charset="0"/>
            </a:endParaRPr>
          </a:p>
          <a:p>
            <a:pPr marL="1120050" lvl="2" indent="-360000" algn="just">
              <a:spcBef>
                <a:spcPts val="0"/>
              </a:spcBef>
              <a:buSzPct val="80000"/>
              <a:buBlip>
                <a:blip r:embed="rId4"/>
              </a:buBlip>
            </a:pPr>
            <a:r>
              <a:rPr lang="it-IT" dirty="0" smtClean="0">
                <a:solidFill>
                  <a:srgbClr val="FE0000"/>
                </a:solidFill>
                <a:effectLst>
                  <a:outerShdw blurRad="38100" dist="38100" dir="2700000" algn="tl">
                    <a:srgbClr val="000000">
                      <a:alpha val="43137"/>
                    </a:srgbClr>
                  </a:outerShdw>
                </a:effectLst>
                <a:ea typeface="MS Mincho" charset="-128"/>
              </a:rPr>
              <a:t>Non ambiguità: </a:t>
            </a:r>
            <a:r>
              <a:rPr lang="it-IT" dirty="0" smtClean="0">
                <a:solidFill>
                  <a:srgbClr val="002060"/>
                </a:solidFill>
                <a:effectLst>
                  <a:outerShdw blurRad="38100" dist="38100" dir="2700000" algn="tl">
                    <a:srgbClr val="000000">
                      <a:alpha val="43137"/>
                    </a:srgbClr>
                  </a:outerShdw>
                </a:effectLst>
                <a:ea typeface="MS Mincho" charset="-128"/>
              </a:rPr>
              <a:t>devono essere definiti in modo univoco i passi successivi da eseguire; devono essere evitati paradossi, contraddizioni ed am-biguità; il significato di ogni istruzione deve essere univoco per chiunque esegua l’algoritmo</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lide Number Placeholder 7"/>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828800" y="457200"/>
            <a:ext cx="66294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Algoritmi e complessità </a:t>
            </a:r>
            <a:r>
              <a:rPr lang="it-IT" altLang="en-US" dirty="0" smtClean="0">
                <a:solidFill>
                  <a:srgbClr val="385D8A"/>
                </a:solidFill>
                <a:effectLst>
                  <a:outerShdw blurRad="38100" dist="38100" dir="2700000" algn="tl">
                    <a:srgbClr val="000000">
                      <a:alpha val="43137"/>
                    </a:srgbClr>
                  </a:outerShdw>
                </a:effectLst>
                <a:sym typeface="Symbol"/>
              </a:rPr>
              <a:t> 3</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Assieme alla </a:t>
            </a:r>
            <a:r>
              <a:rPr lang="it-IT" altLang="en-US" sz="2600" dirty="0" smtClean="0">
                <a:solidFill>
                  <a:srgbClr val="00B0F0"/>
                </a:solidFill>
                <a:effectLst>
                  <a:outerShdw blurRad="38100" dist="38100" dir="2700000" algn="tl">
                    <a:srgbClr val="000000">
                      <a:alpha val="43137"/>
                    </a:srgbClr>
                  </a:outerShdw>
                </a:effectLst>
              </a:rPr>
              <a:t>generalità</a:t>
            </a:r>
            <a:r>
              <a:rPr lang="it-IT" altLang="en-US" sz="2600" dirty="0" smtClean="0">
                <a:solidFill>
                  <a:srgbClr val="002060"/>
                </a:solidFill>
                <a:effectLst>
                  <a:outerShdw blurRad="38100" dist="38100" dir="2700000" algn="tl">
                    <a:srgbClr val="000000">
                      <a:alpha val="43137"/>
                    </a:srgbClr>
                  </a:outerShdw>
                </a:effectLst>
              </a:rPr>
              <a:t> (adattabilità a risolve-re una classe di problemi), l’</a:t>
            </a:r>
            <a:r>
              <a:rPr lang="it-IT" altLang="en-US" sz="2600" dirty="0" smtClean="0">
                <a:solidFill>
                  <a:srgbClr val="FE0000"/>
                </a:solidFill>
                <a:effectLst>
                  <a:outerShdw blurRad="38100" dist="38100" dir="2700000" algn="tl">
                    <a:srgbClr val="000000">
                      <a:alpha val="43137"/>
                    </a:srgbClr>
                  </a:outerShdw>
                </a:effectLst>
              </a:rPr>
              <a:t>ottimalità</a:t>
            </a:r>
            <a:r>
              <a:rPr lang="it-IT" altLang="en-US" sz="2600" dirty="0" smtClean="0">
                <a:solidFill>
                  <a:srgbClr val="002060"/>
                </a:solidFill>
                <a:effectLst>
                  <a:outerShdw blurRad="38100" dist="38100" dir="2700000" algn="tl">
                    <a:srgbClr val="000000">
                      <a:alpha val="43137"/>
                    </a:srgbClr>
                  </a:outerShdw>
                </a:effectLst>
              </a:rPr>
              <a:t> (rispetto al tempo, al numero di operazioni, alla stabili-tà, etc.) è un’altra caratteristica fondamentale degli algoritmi</a:t>
            </a:r>
          </a:p>
          <a:p>
            <a:pPr marL="720000" lvl="1" indent="-360000" algn="just" eaLnBrk="1" hangingPunct="1">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Per valutarne l’ottimalità, due algoritmi si pos-sono confrontare rispetto al numero di opera-zioni eseguite</a:t>
            </a:r>
          </a:p>
          <a:p>
            <a:pPr marL="1120050" lvl="2" indent="-360000" algn="just">
              <a:spcBef>
                <a:spcPts val="0"/>
              </a:spcBef>
              <a:buSzPct val="80000"/>
              <a:buBlip>
                <a:blip r:embed="rId4"/>
              </a:buBlip>
            </a:pPr>
            <a:r>
              <a:rPr lang="it-IT" altLang="en-US" sz="2200" dirty="0" smtClean="0">
                <a:solidFill>
                  <a:srgbClr val="002060"/>
                </a:solidFill>
                <a:effectLst>
                  <a:outerShdw blurRad="38100" dist="38100" dir="2700000" algn="tl">
                    <a:srgbClr val="000000">
                      <a:alpha val="43137"/>
                    </a:srgbClr>
                  </a:outerShdw>
                </a:effectLst>
              </a:rPr>
              <a:t>Maggior numero di operazioni corrisponde a maggior tempo di esecuzione, ma non sempre a peggior accuratezza</a:t>
            </a:r>
          </a:p>
          <a:p>
            <a:pPr marL="1120050" lvl="2" indent="-360000" algn="just">
              <a:spcBef>
                <a:spcPts val="0"/>
              </a:spcBef>
              <a:buSzPct val="80000"/>
              <a:buBlip>
                <a:blip r:embed="rId4"/>
              </a:buBlip>
            </a:pPr>
            <a:r>
              <a:rPr lang="it-IT" altLang="en-US" sz="2200" dirty="0" smtClean="0">
                <a:solidFill>
                  <a:srgbClr val="002060"/>
                </a:solidFill>
                <a:effectLst>
                  <a:outerShdw blurRad="38100" dist="38100" dir="2700000" algn="tl">
                    <a:srgbClr val="000000">
                      <a:alpha val="43137"/>
                    </a:srgbClr>
                  </a:outerShdw>
                </a:effectLst>
              </a:rPr>
              <a:t>Aumentando il numero di cifre usate per rappre-sentare un numero aumenta il tempo di esecuzione delle operazioni, ma aumenta anche l’accuratezza</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lide Number Placeholder 7"/>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00200" y="457200"/>
            <a:ext cx="75438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Efficienza dei metodi numerici</a:t>
            </a:r>
          </a:p>
        </p:txBody>
      </p:sp>
      <p:sp>
        <p:nvSpPr>
          <p:cNvPr id="45059" name="Rectangle 3"/>
          <p:cNvSpPr>
            <a:spLocks noGrp="1" noChangeArrowheads="1"/>
          </p:cNvSpPr>
          <p:nvPr>
            <p:ph type="body" idx="1"/>
          </p:nvPr>
        </p:nvSpPr>
        <p:spPr>
          <a:xfrm>
            <a:off x="1676400" y="1676400"/>
            <a:ext cx="7239000" cy="4525963"/>
          </a:xfrm>
        </p:spPr>
        <p:txBody>
          <a:bodyPr>
            <a:normAutofit/>
          </a:bodyPr>
          <a:lstStyle/>
          <a:p>
            <a:pPr marL="720000" lvl="1" indent="-360000" algn="just" eaLnBrk="1" hangingPunct="1">
              <a:spcBef>
                <a:spcPts val="0"/>
              </a:spcBef>
              <a:buBlip>
                <a:blip r:embed="rId3"/>
              </a:buBlip>
            </a:pPr>
            <a:r>
              <a:rPr lang="it-IT" dirty="0" smtClean="0">
                <a:solidFill>
                  <a:srgbClr val="004DBF"/>
                </a:solidFill>
                <a:effectLst>
                  <a:outerShdw blurRad="38100" dist="38100" dir="2700000" algn="tl">
                    <a:srgbClr val="000000">
                      <a:alpha val="43137"/>
                    </a:srgbClr>
                  </a:outerShdw>
                </a:effectLst>
              </a:rPr>
              <a:t>Accuratezza:</a:t>
            </a:r>
            <a:r>
              <a:rPr lang="it-IT" dirty="0" smtClean="0"/>
              <a:t> </a:t>
            </a:r>
            <a:r>
              <a:rPr lang="it-IT" dirty="0" smtClean="0">
                <a:solidFill>
                  <a:srgbClr val="002060"/>
                </a:solidFill>
                <a:effectLst>
                  <a:outerShdw blurRad="38100" dist="38100" dir="2700000" algn="tl">
                    <a:srgbClr val="000000">
                      <a:alpha val="43137"/>
                    </a:srgbClr>
                  </a:outerShdw>
                </a:effectLst>
              </a:rPr>
              <a:t>la soluzione numerica deve essere “vicina” alla soluzione del problema matematico nel continuo</a:t>
            </a:r>
          </a:p>
          <a:p>
            <a:pPr marL="720000" lvl="1" indent="-360000" algn="just" eaLnBrk="1" hangingPunct="1">
              <a:spcBef>
                <a:spcPts val="0"/>
              </a:spcBef>
              <a:buBlip>
                <a:blip r:embed="rId3"/>
              </a:buBlip>
            </a:pPr>
            <a:r>
              <a:rPr lang="it-IT" dirty="0" smtClean="0">
                <a:solidFill>
                  <a:srgbClr val="004DBF"/>
                </a:solidFill>
                <a:effectLst>
                  <a:outerShdw blurRad="38100" dist="38100" dir="2700000" algn="tl">
                    <a:srgbClr val="000000">
                      <a:alpha val="43137"/>
                    </a:srgbClr>
                  </a:outerShdw>
                </a:effectLst>
              </a:rPr>
              <a:t>Facilità di implementazione: </a:t>
            </a:r>
            <a:r>
              <a:rPr lang="it-IT" dirty="0" smtClean="0">
                <a:solidFill>
                  <a:srgbClr val="002060"/>
                </a:solidFill>
                <a:effectLst>
                  <a:outerShdw blurRad="38100" dist="38100" dir="2700000" algn="tl">
                    <a:srgbClr val="000000">
                      <a:alpha val="43137"/>
                    </a:srgbClr>
                  </a:outerShdw>
                </a:effectLst>
              </a:rPr>
              <a:t>la formulazio-ne del metodo numerico deve essere tale da facilitarne l’implementazione tramite un algoritmo, nonché la traduzione dell’algorit-mo nel relativo programma</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905000" y="457200"/>
            <a:ext cx="70866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Esempio: Algoritmo di Horner</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eaLnBrk="1" hangingPunct="1">
              <a:spcBef>
                <a:spcPts val="0"/>
              </a:spcBef>
              <a:buBlip>
                <a:blip r:embed="rId3"/>
              </a:buBlip>
            </a:pPr>
            <a:r>
              <a:rPr lang="it-IT" altLang="en-US" sz="2600" dirty="0" smtClean="0">
                <a:solidFill>
                  <a:srgbClr val="002060"/>
                </a:solidFill>
                <a:effectLst>
                  <a:outerShdw blurRad="38100" dist="38100" dir="2700000" algn="tl">
                    <a:srgbClr val="000000">
                      <a:alpha val="43137"/>
                    </a:srgbClr>
                  </a:outerShdw>
                </a:effectLst>
              </a:rPr>
              <a:t>Calcolo del valore di un polinomio in un punto</a:t>
            </a: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2579" name="Picture 3"/>
          <p:cNvPicPr>
            <a:picLocks noChangeAspect="1" noChangeArrowheads="1"/>
          </p:cNvPicPr>
          <p:nvPr/>
        </p:nvPicPr>
        <p:blipFill>
          <a:blip r:embed="rId5" cstate="print"/>
          <a:srcRect/>
          <a:stretch>
            <a:fillRect/>
          </a:stretch>
        </p:blipFill>
        <p:spPr bwMode="auto">
          <a:xfrm>
            <a:off x="2362200" y="1752600"/>
            <a:ext cx="5517266" cy="838200"/>
          </a:xfrm>
          <a:prstGeom prst="rect">
            <a:avLst/>
          </a:prstGeom>
          <a:noFill/>
          <a:ln w="9525">
            <a:noFill/>
            <a:miter lim="800000"/>
            <a:headEnd/>
            <a:tailEnd/>
          </a:ln>
        </p:spPr>
      </p:pic>
      <p:pic>
        <p:nvPicPr>
          <p:cNvPr id="152580" name="Picture 4"/>
          <p:cNvPicPr>
            <a:picLocks noChangeAspect="1" noChangeArrowheads="1"/>
          </p:cNvPicPr>
          <p:nvPr/>
        </p:nvPicPr>
        <p:blipFill>
          <a:blip r:embed="rId6" cstate="print"/>
          <a:srcRect/>
          <a:stretch>
            <a:fillRect/>
          </a:stretch>
        </p:blipFill>
        <p:spPr bwMode="auto">
          <a:xfrm>
            <a:off x="4259317" y="2438400"/>
            <a:ext cx="4656083" cy="609600"/>
          </a:xfrm>
          <a:prstGeom prst="rect">
            <a:avLst/>
          </a:prstGeom>
          <a:noFill/>
          <a:ln w="9525">
            <a:noFill/>
            <a:miter lim="800000"/>
            <a:headEnd/>
            <a:tailEnd/>
          </a:ln>
        </p:spPr>
      </p:pic>
      <p:sp>
        <p:nvSpPr>
          <p:cNvPr id="10" name="Text Box 5"/>
          <p:cNvSpPr txBox="1">
            <a:spLocks noChangeArrowheads="1"/>
          </p:cNvSpPr>
          <p:nvPr/>
        </p:nvSpPr>
        <p:spPr bwMode="auto">
          <a:xfrm>
            <a:off x="2133600" y="3060680"/>
            <a:ext cx="2519363" cy="3416320"/>
          </a:xfrm>
          <a:prstGeom prst="rect">
            <a:avLst/>
          </a:prstGeom>
          <a:noFill/>
          <a:ln w="9525">
            <a:noFill/>
            <a:miter lim="800000"/>
            <a:headEnd/>
            <a:tailEnd/>
          </a:ln>
          <a:effectLst/>
        </p:spPr>
        <p:txBody>
          <a:bodyPr>
            <a:spAutoFit/>
          </a:bodyPr>
          <a:lstStyle/>
          <a:p>
            <a:pPr marL="342900" indent="-342900"/>
            <a:r>
              <a:rPr lang="it-IT" altLang="en-US" sz="2400" dirty="0">
                <a:solidFill>
                  <a:srgbClr val="FE0000"/>
                </a:solidFill>
                <a:effectLst>
                  <a:outerShdw blurRad="38100" dist="38100" dir="2700000" algn="tl">
                    <a:srgbClr val="000000">
                      <a:alpha val="43137"/>
                    </a:srgbClr>
                  </a:outerShdw>
                </a:effectLst>
                <a:latin typeface="+mj-lt"/>
              </a:rPr>
              <a:t>Algoritmo 1</a:t>
            </a: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latin typeface="+mj-lt"/>
              </a:rPr>
              <a:t>Dati </a:t>
            </a:r>
            <a:r>
              <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baseline="-25000" dirty="0">
                <a:solidFill>
                  <a:srgbClr val="002060"/>
                </a:solidFill>
                <a:effectLst>
                  <a:outerShdw blurRad="38100" dist="38100" dir="2700000" algn="tl">
                    <a:srgbClr val="000000">
                      <a:alpha val="43137"/>
                    </a:srgbClr>
                  </a:outerShdw>
                </a:effectLst>
                <a:latin typeface="+mj-lt"/>
              </a:rPr>
              <a:t>0</a:t>
            </a:r>
            <a:r>
              <a:rPr lang="it-IT" altLang="en-US" sz="2400" dirty="0" smtClean="0">
                <a:solidFill>
                  <a:srgbClr val="002060"/>
                </a:solidFill>
                <a:effectLst>
                  <a:outerShdw blurRad="38100" dist="38100" dir="2700000" algn="tl">
                    <a:srgbClr val="000000">
                      <a:alpha val="43137"/>
                    </a:srgbClr>
                  </a:outerShdw>
                </a:effectLst>
                <a:latin typeface="+mj-l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t>
            </a:r>
            <a:r>
              <a:rPr lang="it-IT" altLang="en-US" sz="2400" dirty="0" smtClean="0">
                <a:solidFill>
                  <a:srgbClr val="002060"/>
                </a:solidFill>
                <a:effectLst>
                  <a:outerShdw blurRad="38100" dist="38100" dir="2700000" algn="tl">
                    <a:srgbClr val="000000">
                      <a:alpha val="43137"/>
                    </a:srgbClr>
                  </a:outerShdw>
                </a:effectLst>
                <a:latin typeface="+mj-l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endPar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latin typeface="+mj-lt"/>
              </a:rPr>
              <a:t>Poni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r>
              <a:rPr lang="it-IT" altLang="en-US" sz="2400" dirty="0" smtClean="0">
                <a:solidFill>
                  <a:srgbClr val="002060"/>
                </a:solidFill>
                <a:effectLst>
                  <a:outerShdw blurRad="38100" dist="38100" dir="2700000" algn="tl">
                    <a:srgbClr val="000000">
                      <a:alpha val="43137"/>
                    </a:srgbClr>
                  </a:outerShdw>
                </a:effectLst>
                <a:latin typeface="+mj-l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baseline="-25000" dirty="0" smtClean="0">
                <a:solidFill>
                  <a:srgbClr val="002060"/>
                </a:solidFill>
                <a:effectLst>
                  <a:outerShdw blurRad="38100" dist="38100" dir="2700000" algn="tl">
                    <a:srgbClr val="000000">
                      <a:alpha val="43137"/>
                    </a:srgbClr>
                  </a:outerShdw>
                </a:effectLst>
                <a:latin typeface="+mj-lt"/>
              </a:rPr>
              <a:t>0</a:t>
            </a:r>
            <a:r>
              <a:rPr lang="it-IT" altLang="en-US" sz="2400" dirty="0">
                <a:solidFill>
                  <a:srgbClr val="002060"/>
                </a:solidFill>
                <a:effectLst>
                  <a:outerShdw blurRad="38100" dist="38100" dir="2700000" algn="tl">
                    <a:srgbClr val="000000">
                      <a:alpha val="43137"/>
                    </a:srgbClr>
                  </a:outerShdw>
                </a:effectLst>
                <a:latin typeface="+mj-lt"/>
              </a:rPr>
              <a:t>,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xp</a:t>
            </a:r>
            <a:r>
              <a:rPr lang="it-IT" altLang="en-US" sz="2400" dirty="0" smtClean="0">
                <a:solidFill>
                  <a:srgbClr val="002060"/>
                </a:solidFill>
                <a:effectLst>
                  <a:outerShdw blurRad="38100" dist="38100" dir="2700000" algn="tl">
                    <a:srgbClr val="000000">
                      <a:alpha val="43137"/>
                    </a:srgbClr>
                  </a:outerShdw>
                </a:effectLst>
                <a:latin typeface="+mj-lt"/>
                <a:sym typeface="Symbol"/>
              </a:rPr>
              <a:t></a:t>
            </a:r>
            <a:r>
              <a:rPr lang="it-IT" altLang="en-US" sz="2400" dirty="0" smtClean="0">
                <a:solidFill>
                  <a:srgbClr val="002060"/>
                </a:solidFill>
                <a:effectLst>
                  <a:outerShdw blurRad="38100" dist="38100" dir="2700000" algn="tl">
                    <a:srgbClr val="000000">
                      <a:alpha val="43137"/>
                    </a:srgbClr>
                  </a:outerShdw>
                </a:effectLst>
                <a:latin typeface="+mj-lt"/>
              </a:rPr>
              <a:t>1</a:t>
            </a:r>
            <a:r>
              <a:rPr lang="it-IT" altLang="en-US" sz="2400" dirty="0">
                <a:solidFill>
                  <a:srgbClr val="002060"/>
                </a:solidFill>
                <a:effectLst>
                  <a:outerShdw blurRad="38100" dist="38100" dir="2700000" algn="tl">
                    <a:srgbClr val="000000">
                      <a:alpha val="43137"/>
                    </a:srgbClr>
                  </a:outerShdw>
                </a:effectLst>
                <a:latin typeface="+mj-lt"/>
              </a:rPr>
              <a:t>;</a:t>
            </a: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latin typeface="+mj-lt"/>
              </a:rPr>
              <a:t>Per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i</a:t>
            </a:r>
            <a:r>
              <a:rPr lang="it-IT" altLang="en-US" sz="2400" dirty="0" smtClean="0">
                <a:solidFill>
                  <a:srgbClr val="002060"/>
                </a:solidFill>
                <a:effectLst>
                  <a:outerShdw blurRad="38100" dist="38100" dir="2700000" algn="tl">
                    <a:srgbClr val="000000">
                      <a:alpha val="43137"/>
                    </a:srgbClr>
                  </a:outerShdw>
                </a:effectLst>
                <a:latin typeface="+mj-lt"/>
                <a:sym typeface="Symbol"/>
              </a:rPr>
              <a:t></a:t>
            </a:r>
            <a:r>
              <a:rPr lang="it-IT" altLang="en-US" sz="2400" dirty="0" smtClean="0">
                <a:solidFill>
                  <a:srgbClr val="002060"/>
                </a:solidFill>
                <a:effectLst>
                  <a:outerShdw blurRad="38100" dist="38100" dir="2700000" algn="tl">
                    <a:srgbClr val="000000">
                      <a:alpha val="43137"/>
                    </a:srgbClr>
                  </a:outerShdw>
                </a:effectLst>
                <a:latin typeface="+mj-lt"/>
              </a:rPr>
              <a:t>1…</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t>
            </a:r>
            <a:endPar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971550" lvl="1" indent="-514350">
              <a:buFont typeface="+mj-lt"/>
              <a:buAutoNum type="romanLcPeriod"/>
            </a:pPr>
            <a:r>
              <a:rPr lang="it-IT" altLang="en-US" sz="2400" dirty="0" smtClean="0">
                <a:solidFill>
                  <a:srgbClr val="002060"/>
                </a:solidFill>
                <a:effectLst>
                  <a:outerShdw blurRad="38100" dist="38100" dir="2700000" algn="tl">
                    <a:srgbClr val="000000">
                      <a:alpha val="43137"/>
                    </a:srgbClr>
                  </a:outerShdw>
                </a:effectLst>
                <a:latin typeface="+mj-lt"/>
                <a:cs typeface="Times New Roman" pitchFamily="18" charset="0"/>
              </a:rPr>
              <a:t>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xp</a:t>
            </a:r>
            <a:r>
              <a:rPr lang="it-IT" altLang="en-US" sz="2400" dirty="0" smtClean="0">
                <a:solidFill>
                  <a:srgbClr val="002060"/>
                </a:solidFill>
                <a:effectLst>
                  <a:outerShdw blurRad="38100" dist="38100" dir="2700000" algn="tl">
                    <a:srgbClr val="000000">
                      <a:alpha val="43137"/>
                    </a:srgbClr>
                  </a:outerShdw>
                </a:effectLst>
                <a:latin typeface="+mj-l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xp</a:t>
            </a:r>
            <a:r>
              <a:rPr lang="it-IT" altLang="en-US" sz="2400" dirty="0" smtClean="0">
                <a:solidFill>
                  <a:srgbClr val="002060"/>
                </a:solidFill>
                <a:effectLst>
                  <a:outerShdw blurRad="38100" dist="38100" dir="2700000" algn="tl">
                    <a:srgbClr val="000000">
                      <a:alpha val="43137"/>
                    </a:srgbClr>
                  </a:outerShdw>
                </a:effectLst>
                <a:latin typeface="+mj-l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endPar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971550" lvl="1" indent="-514350">
              <a:buFont typeface="+mj-lt"/>
              <a:buAutoNum type="romanLcPeriod"/>
            </a:pPr>
            <a:r>
              <a:rPr lang="it-IT" altLang="en-US" sz="2400" dirty="0" smtClean="0">
                <a:solidFill>
                  <a:srgbClr val="002060"/>
                </a:solidFill>
                <a:effectLst>
                  <a:outerShdw blurRad="38100" dist="38100" dir="2700000" algn="tl">
                    <a:srgbClr val="000000">
                      <a:alpha val="43137"/>
                    </a:srgbClr>
                  </a:outerShdw>
                </a:effectLst>
                <a:cs typeface="Times New Roman" pitchFamily="18" charset="0"/>
              </a:rPr>
              <a:t>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r>
              <a:rPr lang="it-IT" altLang="en-US" sz="2400" dirty="0" smtClean="0">
                <a:solidFill>
                  <a:srgbClr val="002060"/>
                </a:solidFill>
                <a:effectLst>
                  <a:outerShdw blurRad="38100" dist="38100" dir="2700000" algn="tl">
                    <a:srgbClr val="000000">
                      <a:alpha val="43137"/>
                    </a:srgbClr>
                  </a:outerShdw>
                </a:effectLst>
                <a:latin typeface="+mj-l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r>
              <a:rPr lang="it-IT" altLang="en-US" sz="2400" dirty="0" smtClean="0">
                <a:solidFill>
                  <a:srgbClr val="002060"/>
                </a:solidFill>
                <a:effectLst>
                  <a:outerShdw blurRad="38100" dist="38100" dir="2700000" algn="tl">
                    <a:srgbClr val="000000">
                      <a:alpha val="43137"/>
                    </a:srgbClr>
                  </a:outerShdw>
                </a:effectLst>
                <a:latin typeface="+mj-l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i</a:t>
            </a:r>
            <a:r>
              <a:rPr lang="it-IT" altLang="en-US" sz="2400" dirty="0" smtClean="0">
                <a:solidFill>
                  <a:srgbClr val="002060"/>
                </a:solidFill>
                <a:effectLst>
                  <a:outerShdw blurRad="38100" dist="38100" dir="2700000" algn="tl">
                    <a:srgbClr val="000000">
                      <a:alpha val="43137"/>
                    </a:srgbClr>
                  </a:outerShdw>
                </a:effectLst>
                <a:latin typeface="+mj-l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xp</a:t>
            </a:r>
            <a:endPar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latin typeface="+mj-lt"/>
              </a:rPr>
              <a:t>Stampa </a:t>
            </a:r>
            <a:r>
              <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latin typeface="+mj-lt"/>
              </a:rPr>
              <a:t>Stop</a:t>
            </a:r>
          </a:p>
          <a:p>
            <a:pPr marL="342900" indent="-342900"/>
            <a:r>
              <a:rPr lang="it-IT" altLang="en-US" sz="2400" dirty="0">
                <a:solidFill>
                  <a:schemeClr val="hlink"/>
                </a:solidFill>
                <a:effectLst>
                  <a:outerShdw blurRad="38100" dist="38100" dir="2700000" algn="tl">
                    <a:srgbClr val="000000">
                      <a:alpha val="43137"/>
                    </a:srgbClr>
                  </a:outerShdw>
                </a:effectLst>
                <a:latin typeface="+mj-lt"/>
              </a:rPr>
              <a:t>2</a:t>
            </a:r>
            <a:r>
              <a:rPr lang="it-IT" altLang="en-US" sz="2400" i="1" dirty="0">
                <a:solidFill>
                  <a:schemeClr val="hlink"/>
                </a:solidFill>
                <a:effectLst>
                  <a:outerShdw blurRad="38100" dist="38100" dir="2700000" algn="tl">
                    <a:srgbClr val="000000">
                      <a:alpha val="43137"/>
                    </a:srgbClr>
                  </a:outerShdw>
                </a:effectLst>
                <a:latin typeface="Times New Roman" pitchFamily="18" charset="0"/>
                <a:cs typeface="Times New Roman" pitchFamily="18" charset="0"/>
              </a:rPr>
              <a:t>n </a:t>
            </a:r>
            <a:r>
              <a:rPr lang="it-IT" altLang="en-US" sz="2400" dirty="0">
                <a:solidFill>
                  <a:schemeClr val="hlink"/>
                </a:solidFill>
                <a:effectLst>
                  <a:outerShdw blurRad="38100" dist="38100" dir="2700000" algn="tl">
                    <a:srgbClr val="000000">
                      <a:alpha val="43137"/>
                    </a:srgbClr>
                  </a:outerShdw>
                </a:effectLst>
                <a:latin typeface="+mj-lt"/>
              </a:rPr>
              <a:t>Molt. </a:t>
            </a:r>
            <a:r>
              <a:rPr lang="it-IT" altLang="en-US" sz="2400" dirty="0" smtClean="0">
                <a:solidFill>
                  <a:schemeClr val="hlink"/>
                </a:solidFill>
                <a:effectLst>
                  <a:outerShdw blurRad="38100" dist="38100" dir="2700000" algn="tl">
                    <a:srgbClr val="000000">
                      <a:alpha val="43137"/>
                    </a:srgbClr>
                  </a:outerShdw>
                </a:effectLst>
                <a:latin typeface="+mj-lt"/>
                <a:sym typeface="Symbol"/>
              </a:rPr>
              <a:t></a:t>
            </a:r>
            <a:r>
              <a:rPr lang="it-IT" altLang="en-US" sz="2400" dirty="0" smtClean="0">
                <a:solidFill>
                  <a:schemeClr val="hlink"/>
                </a:solidFill>
                <a:effectLst>
                  <a:outerShdw blurRad="38100" dist="38100" dir="2700000" algn="tl">
                    <a:srgbClr val="000000">
                      <a:alpha val="43137"/>
                    </a:srgbClr>
                  </a:outerShdw>
                </a:effectLst>
                <a:latin typeface="+mj-lt"/>
              </a:rPr>
              <a:t> </a:t>
            </a:r>
            <a:r>
              <a:rPr lang="it-IT" altLang="en-US" sz="2400" i="1" dirty="0" smtClean="0">
                <a:solidFill>
                  <a:schemeClr val="hlink"/>
                </a:solidFill>
                <a:effectLst>
                  <a:outerShdw blurRad="38100" dist="38100" dir="2700000" algn="tl">
                    <a:srgbClr val="000000">
                      <a:alpha val="43137"/>
                    </a:srgbClr>
                  </a:outerShdw>
                </a:effectLst>
                <a:latin typeface="Times New Roman" pitchFamily="18" charset="0"/>
                <a:cs typeface="Times New Roman" pitchFamily="18" charset="0"/>
              </a:rPr>
              <a:t>n</a:t>
            </a:r>
            <a:r>
              <a:rPr lang="it-IT" altLang="en-US" sz="2400" dirty="0" smtClean="0">
                <a:solidFill>
                  <a:schemeClr val="hlink"/>
                </a:solidFill>
                <a:effectLst>
                  <a:outerShdw blurRad="38100" dist="38100" dir="2700000" algn="tl">
                    <a:srgbClr val="000000">
                      <a:alpha val="43137"/>
                    </a:srgbClr>
                  </a:outerShdw>
                </a:effectLst>
                <a:latin typeface="+mj-lt"/>
              </a:rPr>
              <a:t> </a:t>
            </a:r>
            <a:r>
              <a:rPr lang="it-IT" altLang="en-US" sz="2400" dirty="0">
                <a:solidFill>
                  <a:schemeClr val="hlink"/>
                </a:solidFill>
                <a:effectLst>
                  <a:outerShdw blurRad="38100" dist="38100" dir="2700000" algn="tl">
                    <a:srgbClr val="000000">
                      <a:alpha val="43137"/>
                    </a:srgbClr>
                  </a:outerShdw>
                </a:effectLst>
                <a:latin typeface="+mj-lt"/>
              </a:rPr>
              <a:t>Add.</a:t>
            </a:r>
          </a:p>
        </p:txBody>
      </p:sp>
      <p:sp>
        <p:nvSpPr>
          <p:cNvPr id="11" name="Text Box 6"/>
          <p:cNvSpPr txBox="1">
            <a:spLocks noChangeArrowheads="1"/>
          </p:cNvSpPr>
          <p:nvPr/>
        </p:nvSpPr>
        <p:spPr bwMode="auto">
          <a:xfrm>
            <a:off x="5281612" y="3060000"/>
            <a:ext cx="3024188" cy="3416320"/>
          </a:xfrm>
          <a:prstGeom prst="rect">
            <a:avLst/>
          </a:prstGeom>
          <a:noFill/>
          <a:ln w="9525">
            <a:noFill/>
            <a:miter lim="800000"/>
            <a:headEnd/>
            <a:tailEnd/>
          </a:ln>
          <a:effectLst/>
        </p:spPr>
        <p:txBody>
          <a:bodyPr>
            <a:spAutoFit/>
          </a:bodyPr>
          <a:lstStyle/>
          <a:p>
            <a:pPr marL="342900" indent="-342900"/>
            <a:r>
              <a:rPr lang="it-IT" altLang="en-US" sz="2400" dirty="0">
                <a:solidFill>
                  <a:srgbClr val="FE0000"/>
                </a:solidFill>
                <a:effectLst>
                  <a:outerShdw blurRad="38100" dist="38100" dir="2700000" algn="tl">
                    <a:srgbClr val="000000">
                      <a:alpha val="43137"/>
                    </a:srgbClr>
                  </a:outerShdw>
                </a:effectLst>
              </a:rPr>
              <a:t>Algoritmo 2</a:t>
            </a:r>
          </a:p>
          <a:p>
            <a:pPr marL="342900" indent="-342900">
              <a:buFontTx/>
              <a:buAutoNum type="arabicPeriod"/>
            </a:pPr>
            <a:r>
              <a:rPr lang="it-IT" altLang="en-US" sz="2400" dirty="0" smtClean="0">
                <a:solidFill>
                  <a:srgbClr val="002060"/>
                </a:solidFill>
                <a:effectLst>
                  <a:outerShdw blurRad="38100" dist="38100" dir="2700000" algn="tl">
                    <a:srgbClr val="000000">
                      <a:alpha val="43137"/>
                    </a:srgbClr>
                  </a:outerShdw>
                </a:effectLst>
              </a:rPr>
              <a:t>Dati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baseline="-25000" dirty="0" smtClean="0">
                <a:solidFill>
                  <a:srgbClr val="002060"/>
                </a:solidFill>
                <a:effectLst>
                  <a:outerShdw blurRad="38100" dist="38100" dir="2700000" algn="tl">
                    <a:srgbClr val="000000">
                      <a:alpha val="43137"/>
                    </a:srgbClr>
                  </a:outerShdw>
                </a:effectLst>
              </a:rPr>
              <a:t>0</a:t>
            </a:r>
            <a:r>
              <a:rPr lang="it-IT" altLang="en-US" sz="2400" dirty="0" smtClean="0">
                <a:solidFill>
                  <a:srgbClr val="002060"/>
                </a:solidFill>
                <a:effectLst>
                  <a:outerShdw blurRad="38100" dist="38100" dir="2700000" algn="tl">
                    <a:srgbClr val="000000">
                      <a:alpha val="43137"/>
                    </a:srgbClr>
                  </a:outerShdw>
                </a:effectLs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t>
            </a:r>
            <a:r>
              <a:rPr lang="it-IT" altLang="en-US" sz="2400" dirty="0" smtClean="0">
                <a:solidFill>
                  <a:srgbClr val="002060"/>
                </a:solidFill>
                <a:effectLst>
                  <a:outerShdw blurRad="38100" dist="38100" dir="2700000" algn="tl">
                    <a:srgbClr val="000000">
                      <a:alpha val="43137"/>
                    </a:srgbClr>
                  </a:outerShdw>
                </a:effectLs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p>
          <a:p>
            <a:pPr marL="342900" indent="-342900">
              <a:buFontTx/>
              <a:buAutoNum type="arabicPeriod"/>
            </a:pPr>
            <a:r>
              <a:rPr lang="it-IT" altLang="en-US" sz="2400" dirty="0" smtClean="0">
                <a:solidFill>
                  <a:srgbClr val="002060"/>
                </a:solidFill>
                <a:effectLst>
                  <a:outerShdw blurRad="38100" dist="38100" dir="2700000" algn="tl">
                    <a:srgbClr val="000000">
                      <a:alpha val="43137"/>
                    </a:srgbClr>
                  </a:outerShdw>
                </a:effectLst>
              </a:rPr>
              <a:t>Poni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t>
            </a:r>
            <a:endParaRPr lang="it-IT" altLang="en-US" sz="2400" i="1" baseline="-25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rPr>
              <a:t>Per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i</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dirty="0" smtClean="0">
                <a:solidFill>
                  <a:srgbClr val="002060"/>
                </a:solidFill>
                <a:effectLst>
                  <a:outerShdw blurRad="38100" dist="38100" dir="2700000" algn="tl">
                    <a:srgbClr val="000000">
                      <a:alpha val="43137"/>
                    </a:srgbClr>
                  </a:outerShdw>
                </a:effectLst>
              </a:rPr>
              <a:t>1…0</a:t>
            </a:r>
            <a:endParaRPr lang="it-IT" altLang="en-US" sz="2400" dirty="0">
              <a:solidFill>
                <a:srgbClr val="002060"/>
              </a:solidFill>
              <a:effectLst>
                <a:outerShdw blurRad="38100" dist="38100" dir="2700000" algn="tl">
                  <a:srgbClr val="000000">
                    <a:alpha val="43137"/>
                  </a:srgbClr>
                </a:outerShdw>
              </a:effectLst>
            </a:endParaRPr>
          </a:p>
          <a:p>
            <a:pPr marL="971550" lvl="1" indent="-514350">
              <a:buFont typeface="+mj-lt"/>
              <a:buAutoNum type="romanLcPeriod"/>
            </a:pPr>
            <a:r>
              <a:rPr lang="it-IT" altLang="en-US" sz="2400" dirty="0" smtClean="0">
                <a:solidFill>
                  <a:srgbClr val="002060"/>
                </a:solidFill>
                <a:effectLst>
                  <a:outerShdw blurRad="38100" dist="38100" dir="2700000" algn="tl">
                    <a:srgbClr val="000000">
                      <a:alpha val="43137"/>
                    </a:srgbClr>
                  </a:outerShdw>
                </a:effectLst>
                <a:cs typeface="Times New Roman" pitchFamily="18" charset="0"/>
              </a:rPr>
              <a:t>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r>
              <a:rPr lang="it-IT" altLang="en-US" sz="2400" dirty="0" smtClean="0">
                <a:solidFill>
                  <a:srgbClr val="002060"/>
                </a:solidFill>
                <a:effectLst>
                  <a:outerShdw blurRad="38100" dist="38100" dir="2700000" algn="tl">
                    <a:srgbClr val="000000">
                      <a:alpha val="43137"/>
                    </a:srgbClr>
                  </a:outerShdw>
                </a:effectLst>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i</a:t>
            </a:r>
            <a:endParaRPr lang="it-IT" altLang="en-US" sz="2400" i="1" baseline="-25000"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rPr>
              <a:t>Stampa </a:t>
            </a:r>
            <a:r>
              <a:rPr lang="it-IT" altLang="en-US" sz="2400" i="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a:t>
            </a:r>
          </a:p>
          <a:p>
            <a:pPr marL="342900" indent="-342900">
              <a:buFontTx/>
              <a:buAutoNum type="arabicPeriod"/>
            </a:pPr>
            <a:r>
              <a:rPr lang="it-IT" altLang="en-US" sz="2400" dirty="0">
                <a:solidFill>
                  <a:srgbClr val="002060"/>
                </a:solidFill>
                <a:effectLst>
                  <a:outerShdw blurRad="38100" dist="38100" dir="2700000" algn="tl">
                    <a:srgbClr val="000000">
                      <a:alpha val="43137"/>
                    </a:srgbClr>
                  </a:outerShdw>
                </a:effectLst>
              </a:rPr>
              <a:t>Stop</a:t>
            </a:r>
          </a:p>
          <a:p>
            <a:pPr marL="342900" indent="-342900"/>
            <a:r>
              <a:rPr lang="it-IT" altLang="en-US" sz="2400" i="1" dirty="0">
                <a:solidFill>
                  <a:schemeClr val="hlink"/>
                </a:solidFill>
                <a:effectLst>
                  <a:outerShdw blurRad="38100" dist="38100" dir="2700000" algn="tl">
                    <a:srgbClr val="000000">
                      <a:alpha val="43137"/>
                    </a:srgbClr>
                  </a:outerShdw>
                </a:effectLst>
                <a:latin typeface="Times New Roman" pitchFamily="18" charset="0"/>
                <a:cs typeface="Times New Roman" pitchFamily="18" charset="0"/>
              </a:rPr>
              <a:t>n</a:t>
            </a:r>
            <a:r>
              <a:rPr lang="it-IT" altLang="en-US" sz="2400" dirty="0">
                <a:solidFill>
                  <a:schemeClr val="hlink"/>
                </a:solidFill>
                <a:effectLst>
                  <a:outerShdw blurRad="38100" dist="38100" dir="2700000" algn="tl">
                    <a:srgbClr val="000000">
                      <a:alpha val="43137"/>
                    </a:srgbClr>
                  </a:outerShdw>
                </a:effectLst>
              </a:rPr>
              <a:t> Molt. </a:t>
            </a:r>
            <a:r>
              <a:rPr lang="it-IT" altLang="en-US" sz="2400" dirty="0" smtClean="0">
                <a:solidFill>
                  <a:schemeClr val="hlink"/>
                </a:solidFill>
                <a:effectLst>
                  <a:outerShdw blurRad="38100" dist="38100" dir="2700000" algn="tl">
                    <a:srgbClr val="000000">
                      <a:alpha val="43137"/>
                    </a:srgbClr>
                  </a:outerShdw>
                </a:effectLst>
                <a:sym typeface="Symbol"/>
              </a:rPr>
              <a:t> </a:t>
            </a:r>
            <a:r>
              <a:rPr lang="it-IT" altLang="en-US" sz="2400" i="1" dirty="0" smtClean="0">
                <a:solidFill>
                  <a:schemeClr val="hlink"/>
                </a:solidFill>
                <a:effectLst>
                  <a:outerShdw blurRad="38100" dist="38100" dir="2700000" algn="tl">
                    <a:srgbClr val="000000">
                      <a:alpha val="43137"/>
                    </a:srgbClr>
                  </a:outerShdw>
                </a:effectLst>
                <a:latin typeface="Times New Roman" pitchFamily="18" charset="0"/>
                <a:cs typeface="Times New Roman" pitchFamily="18" charset="0"/>
              </a:rPr>
              <a:t>n</a:t>
            </a:r>
            <a:r>
              <a:rPr lang="it-IT" altLang="en-US" sz="2400" dirty="0" smtClean="0">
                <a:solidFill>
                  <a:schemeClr val="hlink"/>
                </a:solidFill>
                <a:effectLst>
                  <a:outerShdw blurRad="38100" dist="38100" dir="2700000" algn="tl">
                    <a:srgbClr val="000000">
                      <a:alpha val="43137"/>
                    </a:srgbClr>
                  </a:outerShdw>
                </a:effectLst>
              </a:rPr>
              <a:t> </a:t>
            </a:r>
            <a:r>
              <a:rPr lang="it-IT" altLang="en-US" sz="2400" dirty="0">
                <a:solidFill>
                  <a:schemeClr val="hlink"/>
                </a:solidFill>
                <a:effectLst>
                  <a:outerShdw blurRad="38100" dist="38100" dir="2700000" algn="tl">
                    <a:srgbClr val="000000">
                      <a:alpha val="43137"/>
                    </a:srgbClr>
                  </a:outerShdw>
                </a:effectLst>
              </a:rPr>
              <a:t>Add.</a:t>
            </a:r>
          </a:p>
          <a:p>
            <a:pPr marL="342900" indent="-342900"/>
            <a:r>
              <a:rPr lang="it-IT" altLang="en-US" sz="2400" dirty="0">
                <a:solidFill>
                  <a:schemeClr val="hlink"/>
                </a:solidFill>
                <a:effectLst>
                  <a:outerShdw blurRad="38100" dist="38100" dir="2700000" algn="tl">
                    <a:srgbClr val="000000">
                      <a:alpha val="43137"/>
                    </a:srgbClr>
                  </a:outerShdw>
                </a:effectLst>
              </a:rPr>
              <a:t>          OTTIMALE!</a:t>
            </a:r>
          </a:p>
        </p:txBody>
      </p:sp>
      <p:sp>
        <p:nvSpPr>
          <p:cNvPr id="12" name="Slide Number Placeholder 11"/>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905000" y="457200"/>
            <a:ext cx="66294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Condizionamento e stabilità</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a:spcBef>
                <a:spcPts val="0"/>
              </a:spcBef>
              <a:buBlip>
                <a:blip r:embed="rId4"/>
              </a:buBlip>
            </a:pPr>
            <a:r>
              <a:rPr lang="it-IT" altLang="en-US" dirty="0" smtClean="0">
                <a:solidFill>
                  <a:srgbClr val="004DBF"/>
                </a:solidFill>
                <a:effectLst>
                  <a:outerShdw blurRad="38100" dist="38100" dir="2700000" algn="tl">
                    <a:srgbClr val="000000">
                      <a:alpha val="43137"/>
                    </a:srgbClr>
                  </a:outerShdw>
                </a:effectLst>
              </a:rPr>
              <a:t>Definizione 1</a:t>
            </a:r>
          </a:p>
          <a:p>
            <a:pPr marL="720000" lvl="1"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rPr>
              <a:t>	Un problema è </a:t>
            </a:r>
            <a:r>
              <a:rPr lang="it-IT" altLang="en-US" dirty="0" smtClean="0">
                <a:solidFill>
                  <a:srgbClr val="FE0000"/>
                </a:solidFill>
                <a:effectLst>
                  <a:outerShdw blurRad="38100" dist="38100" dir="2700000" algn="tl">
                    <a:srgbClr val="000000">
                      <a:alpha val="43137"/>
                    </a:srgbClr>
                  </a:outerShdw>
                </a:effectLst>
              </a:rPr>
              <a:t>bencondizionato</a:t>
            </a:r>
            <a:r>
              <a:rPr lang="it-IT" altLang="en-US" dirty="0" smtClean="0">
                <a:solidFill>
                  <a:srgbClr val="002060"/>
                </a:solidFill>
                <a:effectLst>
                  <a:outerShdw blurRad="38100" dist="38100" dir="2700000" algn="tl">
                    <a:srgbClr val="000000">
                      <a:alpha val="43137"/>
                    </a:srgbClr>
                  </a:outerShdw>
                </a:effectLst>
              </a:rPr>
              <a:t> se a </a:t>
            </a:r>
            <a:r>
              <a:rPr lang="it-IT" altLang="en-US" i="1" dirty="0" smtClean="0">
                <a:solidFill>
                  <a:srgbClr val="002060"/>
                </a:solidFill>
                <a:effectLst>
                  <a:outerShdw blurRad="38100" dist="38100" dir="2700000" algn="tl">
                    <a:srgbClr val="000000">
                      <a:alpha val="43137"/>
                    </a:srgbClr>
                  </a:outerShdw>
                </a:effectLst>
              </a:rPr>
              <a:t>piccole</a:t>
            </a:r>
            <a:r>
              <a:rPr lang="it-IT" altLang="en-US" dirty="0" smtClean="0">
                <a:solidFill>
                  <a:srgbClr val="002060"/>
                </a:solidFill>
                <a:effectLst>
                  <a:outerShdw blurRad="38100" dist="38100" dir="2700000" algn="tl">
                    <a:srgbClr val="000000">
                      <a:alpha val="43137"/>
                    </a:srgbClr>
                  </a:outerShdw>
                </a:effectLst>
              </a:rPr>
              <a:t> variazioni sui dati corrispondono </a:t>
            </a:r>
            <a:r>
              <a:rPr lang="it-IT" altLang="en-US" i="1" dirty="0" smtClean="0">
                <a:solidFill>
                  <a:srgbClr val="002060"/>
                </a:solidFill>
                <a:effectLst>
                  <a:outerShdw blurRad="38100" dist="38100" dir="2700000" algn="tl">
                    <a:srgbClr val="000000">
                      <a:alpha val="43137"/>
                    </a:srgbClr>
                  </a:outerShdw>
                </a:effectLst>
              </a:rPr>
              <a:t>piccole</a:t>
            </a:r>
            <a:r>
              <a:rPr lang="it-IT" altLang="en-US" dirty="0" smtClean="0">
                <a:solidFill>
                  <a:srgbClr val="002060"/>
                </a:solidFill>
                <a:effectLst>
                  <a:outerShdw blurRad="38100" dist="38100" dir="2700000" algn="tl">
                    <a:srgbClr val="000000">
                      <a:alpha val="43137"/>
                    </a:srgbClr>
                  </a:outerShdw>
                </a:effectLst>
              </a:rPr>
              <a:t> variazioni sui risultati</a:t>
            </a:r>
          </a:p>
          <a:p>
            <a:pPr marL="720000" lvl="1" indent="-360000" algn="just">
              <a:spcBef>
                <a:spcPts val="0"/>
              </a:spcBef>
              <a:buNone/>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a:spcBef>
                <a:spcPts val="0"/>
              </a:spcBef>
              <a:buNone/>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rPr>
              <a:t> </a:t>
            </a:r>
          </a:p>
          <a:p>
            <a:pPr marL="720000" lvl="1" indent="-360000" algn="just">
              <a:spcBef>
                <a:spcPts val="0"/>
              </a:spcBef>
              <a:buBlip>
                <a:blip r:embed="rId4"/>
              </a:buBlip>
            </a:pPr>
            <a:r>
              <a:rPr lang="it-IT" altLang="en-US" dirty="0" smtClean="0">
                <a:solidFill>
                  <a:srgbClr val="004DBF"/>
                </a:solidFill>
                <a:effectLst>
                  <a:outerShdw blurRad="38100" dist="38100" dir="2700000" algn="tl">
                    <a:srgbClr val="000000">
                      <a:alpha val="43137"/>
                    </a:srgbClr>
                  </a:outerShdw>
                </a:effectLst>
              </a:rPr>
              <a:t>Definizione 2</a:t>
            </a:r>
          </a:p>
          <a:p>
            <a:pPr marL="720000" lvl="1"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rPr>
              <a:t>	Un algoritmo </a:t>
            </a:r>
            <a:r>
              <a:rPr lang="en-US" altLang="en-US" dirty="0" smtClean="0">
                <a:solidFill>
                  <a:srgbClr val="002060"/>
                </a:solidFill>
                <a:effectLst>
                  <a:outerShdw blurRad="38100" dist="38100" dir="2700000" algn="tl">
                    <a:srgbClr val="000000">
                      <a:alpha val="43137"/>
                    </a:srgbClr>
                  </a:outerShdw>
                </a:effectLst>
                <a:cs typeface="Tahoma" pitchFamily="34" charset="0"/>
              </a:rPr>
              <a:t>è</a:t>
            </a:r>
            <a:r>
              <a:rPr lang="it-IT" altLang="en-US" dirty="0" smtClean="0">
                <a:solidFill>
                  <a:srgbClr val="002060"/>
                </a:solidFill>
                <a:effectLst>
                  <a:outerShdw blurRad="38100" dist="38100" dir="2700000" algn="tl">
                    <a:srgbClr val="000000">
                      <a:alpha val="43137"/>
                    </a:srgbClr>
                  </a:outerShdw>
                </a:effectLst>
              </a:rPr>
              <a:t> </a:t>
            </a:r>
            <a:r>
              <a:rPr lang="it-IT" altLang="en-US" dirty="0" smtClean="0">
                <a:solidFill>
                  <a:srgbClr val="FE0000"/>
                </a:solidFill>
                <a:effectLst>
                  <a:outerShdw blurRad="38100" dist="38100" dir="2700000" algn="tl">
                    <a:srgbClr val="000000">
                      <a:alpha val="43137"/>
                    </a:srgbClr>
                  </a:outerShdw>
                </a:effectLst>
              </a:rPr>
              <a:t>stabile</a:t>
            </a:r>
            <a:r>
              <a:rPr lang="it-IT" altLang="en-US" dirty="0" smtClean="0">
                <a:solidFill>
                  <a:srgbClr val="002060"/>
                </a:solidFill>
                <a:effectLst>
                  <a:outerShdw blurRad="38100" dist="38100" dir="2700000" algn="tl">
                    <a:srgbClr val="000000">
                      <a:alpha val="43137"/>
                    </a:srgbClr>
                  </a:outerShdw>
                </a:effectLst>
              </a:rPr>
              <a:t> se amplifica </a:t>
            </a:r>
            <a:r>
              <a:rPr lang="it-IT" altLang="en-US" i="1" dirty="0" smtClean="0">
                <a:solidFill>
                  <a:srgbClr val="002060"/>
                </a:solidFill>
                <a:effectLst>
                  <a:outerShdw blurRad="38100" dist="38100" dir="2700000" algn="tl">
                    <a:srgbClr val="000000">
                      <a:alpha val="43137"/>
                    </a:srgbClr>
                  </a:outerShdw>
                </a:effectLst>
              </a:rPr>
              <a:t>poco</a:t>
            </a:r>
            <a:r>
              <a:rPr lang="it-IT" altLang="en-US" dirty="0" smtClean="0">
                <a:solidFill>
                  <a:srgbClr val="002060"/>
                </a:solidFill>
                <a:effectLst>
                  <a:outerShdw blurRad="38100" dist="38100" dir="2700000" algn="tl">
                    <a:srgbClr val="000000">
                      <a:alpha val="43137"/>
                    </a:srgbClr>
                  </a:outerShdw>
                </a:effectLst>
              </a:rPr>
              <a:t> (relativamente alla caratteristiche del calco-latore) gli errori di arrotondamento intro-dotti nelle singole operazioni</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53602" name="Object 4"/>
          <p:cNvGraphicFramePr>
            <a:graphicFrameLocks noChangeAspect="1"/>
          </p:cNvGraphicFramePr>
          <p:nvPr/>
        </p:nvGraphicFramePr>
        <p:xfrm>
          <a:off x="3124200" y="3124200"/>
          <a:ext cx="4105275" cy="1027113"/>
        </p:xfrm>
        <a:graphic>
          <a:graphicData uri="http://schemas.openxmlformats.org/presentationml/2006/ole">
            <p:oleObj spid="_x0000_s153602" name="Equation" r:id="rId6" imgW="1828800" imgH="457200" progId="">
              <p:embed/>
            </p:oleObj>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981200" y="58737"/>
            <a:ext cx="6629400" cy="1236663"/>
          </a:xfrm>
        </p:spPr>
        <p:txBody>
          <a:bodyPr>
            <a:normAutofit fontScale="90000"/>
          </a:bodyPr>
          <a:lstStyle/>
          <a:p>
            <a:pPr algn="l" eaLnBrk="1" hangingPunct="1"/>
            <a:r>
              <a:rPr lang="it-IT" altLang="en-US" sz="4900" dirty="0" smtClean="0">
                <a:solidFill>
                  <a:srgbClr val="385D8A"/>
                </a:solidFill>
                <a:effectLst>
                  <a:outerShdw blurRad="38100" dist="38100" dir="2700000" algn="tl">
                    <a:srgbClr val="000000">
                      <a:alpha val="43137"/>
                    </a:srgbClr>
                  </a:outerShdw>
                </a:effectLst>
              </a:rPr>
              <a:t>Propagazione dell’errore</a:t>
            </a:r>
            <a:r>
              <a:rPr lang="it-IT" altLang="en-US" dirty="0" smtClean="0">
                <a:solidFill>
                  <a:srgbClr val="385D8A"/>
                </a:solidFill>
                <a:effectLst>
                  <a:outerShdw blurRad="38100" dist="38100" dir="2700000" algn="tl">
                    <a:srgbClr val="000000">
                      <a:alpha val="43137"/>
                    </a:srgbClr>
                  </a:outerShdw>
                </a:effectLst>
              </a:rPr>
              <a:t/>
            </a:r>
            <a:br>
              <a:rPr lang="it-IT" altLang="en-US" dirty="0" smtClean="0">
                <a:solidFill>
                  <a:srgbClr val="385D8A"/>
                </a:solidFill>
                <a:effectLst>
                  <a:outerShdw blurRad="38100" dist="38100" dir="2700000" algn="tl">
                    <a:srgbClr val="000000">
                      <a:alpha val="43137"/>
                    </a:srgbClr>
                  </a:outerShdw>
                </a:effectLst>
              </a:rPr>
            </a:br>
            <a:r>
              <a:rPr lang="it-IT" altLang="en-US" dirty="0" smtClean="0">
                <a:solidFill>
                  <a:srgbClr val="385D8A"/>
                </a:solidFill>
                <a:effectLst>
                  <a:outerShdw blurRad="38100" dist="38100" dir="2700000" algn="tl">
                    <a:srgbClr val="000000">
                      <a:alpha val="43137"/>
                    </a:srgbClr>
                  </a:outerShdw>
                </a:effectLst>
              </a:rPr>
              <a:t>Somma algebrica</a:t>
            </a:r>
          </a:p>
        </p:txBody>
      </p:sp>
      <p:pic>
        <p:nvPicPr>
          <p:cNvPr id="5" name="Picture 4" descr="main.gif"/>
          <p:cNvPicPr>
            <a:picLocks noChangeAspect="1"/>
          </p:cNvPicPr>
          <p:nvPr/>
        </p:nvPicPr>
        <p:blipFill>
          <a:blip r:embed="rId3"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54628" name="Picture 4"/>
          <p:cNvPicPr>
            <a:picLocks noChangeAspect="1" noChangeArrowheads="1"/>
          </p:cNvPicPr>
          <p:nvPr/>
        </p:nvPicPr>
        <p:blipFill>
          <a:blip r:embed="rId4" cstate="print"/>
          <a:srcRect/>
          <a:stretch>
            <a:fillRect/>
          </a:stretch>
        </p:blipFill>
        <p:spPr bwMode="auto">
          <a:xfrm>
            <a:off x="2133600" y="1600200"/>
            <a:ext cx="2695575" cy="466725"/>
          </a:xfrm>
          <a:prstGeom prst="rect">
            <a:avLst/>
          </a:prstGeom>
          <a:noFill/>
          <a:ln w="9525">
            <a:noFill/>
            <a:miter lim="800000"/>
            <a:headEnd/>
            <a:tailEnd/>
          </a:ln>
        </p:spPr>
      </p:pic>
      <p:sp>
        <p:nvSpPr>
          <p:cNvPr id="11" name="TextBox 10"/>
          <p:cNvSpPr txBox="1"/>
          <p:nvPr/>
        </p:nvSpPr>
        <p:spPr>
          <a:xfrm>
            <a:off x="4800600" y="1595735"/>
            <a:ext cx="762000" cy="461665"/>
          </a:xfrm>
          <a:prstGeom prst="rect">
            <a:avLst/>
          </a:prstGeom>
          <a:noFill/>
        </p:spPr>
        <p:txBody>
          <a:bodyPr wrap="square" rtlCol="0">
            <a:spAutoFit/>
          </a:bodyPr>
          <a:lstStyle/>
          <a:p>
            <a:r>
              <a:rPr lang="it-IT" sz="2400" dirty="0" smtClean="0">
                <a:solidFill>
                  <a:srgbClr val="002060"/>
                </a:solidFill>
                <a:effectLst>
                  <a:outerShdw blurRad="38100" dist="38100" dir="2700000" algn="tl">
                    <a:srgbClr val="000000">
                      <a:alpha val="43137"/>
                    </a:srgbClr>
                  </a:outerShdw>
                </a:effectLst>
              </a:rPr>
              <a:t>con</a:t>
            </a:r>
            <a:endParaRPr lang="it-IT" sz="2400" dirty="0">
              <a:solidFill>
                <a:srgbClr val="002060"/>
              </a:solidFill>
              <a:effectLst>
                <a:outerShdw blurRad="38100" dist="38100" dir="2700000" algn="tl">
                  <a:srgbClr val="000000">
                    <a:alpha val="43137"/>
                  </a:srgbClr>
                </a:outerShdw>
              </a:effectLst>
            </a:endParaRPr>
          </a:p>
        </p:txBody>
      </p:sp>
      <p:pic>
        <p:nvPicPr>
          <p:cNvPr id="154631" name="Picture 7"/>
          <p:cNvPicPr>
            <a:picLocks noChangeAspect="1" noChangeArrowheads="1"/>
          </p:cNvPicPr>
          <p:nvPr/>
        </p:nvPicPr>
        <p:blipFill>
          <a:blip r:embed="rId5" cstate="print"/>
          <a:srcRect/>
          <a:stretch>
            <a:fillRect/>
          </a:stretch>
        </p:blipFill>
        <p:spPr bwMode="auto">
          <a:xfrm>
            <a:off x="5486400" y="1447800"/>
            <a:ext cx="1838325" cy="428625"/>
          </a:xfrm>
          <a:prstGeom prst="rect">
            <a:avLst/>
          </a:prstGeom>
          <a:noFill/>
          <a:ln w="9525">
            <a:noFill/>
            <a:miter lim="800000"/>
            <a:headEnd/>
            <a:tailEnd/>
          </a:ln>
        </p:spPr>
      </p:pic>
      <p:pic>
        <p:nvPicPr>
          <p:cNvPr id="154632" name="Picture 8"/>
          <p:cNvPicPr>
            <a:picLocks noChangeAspect="1" noChangeArrowheads="1"/>
          </p:cNvPicPr>
          <p:nvPr/>
        </p:nvPicPr>
        <p:blipFill>
          <a:blip r:embed="rId6" cstate="print"/>
          <a:srcRect/>
          <a:stretch>
            <a:fillRect/>
          </a:stretch>
        </p:blipFill>
        <p:spPr bwMode="auto">
          <a:xfrm>
            <a:off x="5543550" y="1828800"/>
            <a:ext cx="1781175" cy="457200"/>
          </a:xfrm>
          <a:prstGeom prst="rect">
            <a:avLst/>
          </a:prstGeom>
          <a:noFill/>
          <a:ln w="9525">
            <a:noFill/>
            <a:miter lim="800000"/>
            <a:headEnd/>
            <a:tailEnd/>
          </a:ln>
        </p:spPr>
      </p:pic>
      <p:pic>
        <p:nvPicPr>
          <p:cNvPr id="154633" name="Picture 9"/>
          <p:cNvPicPr>
            <a:picLocks noChangeAspect="1" noChangeArrowheads="1"/>
          </p:cNvPicPr>
          <p:nvPr/>
        </p:nvPicPr>
        <p:blipFill>
          <a:blip r:embed="rId7" cstate="print"/>
          <a:srcRect/>
          <a:stretch>
            <a:fillRect/>
          </a:stretch>
        </p:blipFill>
        <p:spPr bwMode="auto">
          <a:xfrm>
            <a:off x="2895600" y="2286000"/>
            <a:ext cx="4191000" cy="400050"/>
          </a:xfrm>
          <a:prstGeom prst="rect">
            <a:avLst/>
          </a:prstGeom>
          <a:noFill/>
          <a:ln w="9525">
            <a:noFill/>
            <a:miter lim="800000"/>
            <a:headEnd/>
            <a:tailEnd/>
          </a:ln>
        </p:spPr>
      </p:pic>
      <p:pic>
        <p:nvPicPr>
          <p:cNvPr id="154634" name="Picture 10"/>
          <p:cNvPicPr>
            <a:picLocks noChangeAspect="1" noChangeArrowheads="1"/>
          </p:cNvPicPr>
          <p:nvPr/>
        </p:nvPicPr>
        <p:blipFill>
          <a:blip r:embed="rId8" cstate="print"/>
          <a:srcRect/>
          <a:stretch>
            <a:fillRect/>
          </a:stretch>
        </p:blipFill>
        <p:spPr bwMode="auto">
          <a:xfrm>
            <a:off x="1876425" y="2895600"/>
            <a:ext cx="5819775" cy="723900"/>
          </a:xfrm>
          <a:prstGeom prst="rect">
            <a:avLst/>
          </a:prstGeom>
          <a:noFill/>
          <a:ln w="9525">
            <a:noFill/>
            <a:miter lim="800000"/>
            <a:headEnd/>
            <a:tailEnd/>
          </a:ln>
        </p:spPr>
      </p:pic>
      <p:pic>
        <p:nvPicPr>
          <p:cNvPr id="154635" name="Picture 11"/>
          <p:cNvPicPr>
            <a:picLocks noChangeAspect="1" noChangeArrowheads="1"/>
          </p:cNvPicPr>
          <p:nvPr/>
        </p:nvPicPr>
        <p:blipFill>
          <a:blip r:embed="rId9" cstate="print"/>
          <a:srcRect/>
          <a:stretch>
            <a:fillRect/>
          </a:stretch>
        </p:blipFill>
        <p:spPr bwMode="auto">
          <a:xfrm>
            <a:off x="4162425" y="3581400"/>
            <a:ext cx="4067175" cy="828675"/>
          </a:xfrm>
          <a:prstGeom prst="rect">
            <a:avLst/>
          </a:prstGeom>
          <a:noFill/>
          <a:ln w="9525">
            <a:noFill/>
            <a:miter lim="800000"/>
            <a:headEnd/>
            <a:tailEnd/>
          </a:ln>
        </p:spPr>
      </p:pic>
      <p:pic>
        <p:nvPicPr>
          <p:cNvPr id="154636" name="Picture 12"/>
          <p:cNvPicPr>
            <a:picLocks noChangeAspect="1" noChangeArrowheads="1"/>
          </p:cNvPicPr>
          <p:nvPr/>
        </p:nvPicPr>
        <p:blipFill>
          <a:blip r:embed="rId10" cstate="print"/>
          <a:srcRect/>
          <a:stretch>
            <a:fillRect/>
          </a:stretch>
        </p:blipFill>
        <p:spPr bwMode="auto">
          <a:xfrm>
            <a:off x="4114800" y="4419600"/>
            <a:ext cx="4038600" cy="847725"/>
          </a:xfrm>
          <a:prstGeom prst="rect">
            <a:avLst/>
          </a:prstGeom>
          <a:noFill/>
          <a:ln w="9525">
            <a:noFill/>
            <a:miter lim="800000"/>
            <a:headEnd/>
            <a:tailEnd/>
          </a:ln>
        </p:spPr>
      </p:pic>
      <p:pic>
        <p:nvPicPr>
          <p:cNvPr id="154637" name="Picture 13"/>
          <p:cNvPicPr>
            <a:picLocks noChangeAspect="1" noChangeArrowheads="1"/>
          </p:cNvPicPr>
          <p:nvPr/>
        </p:nvPicPr>
        <p:blipFill>
          <a:blip r:embed="rId11" cstate="print"/>
          <a:srcRect/>
          <a:stretch>
            <a:fillRect/>
          </a:stretch>
        </p:blipFill>
        <p:spPr bwMode="auto">
          <a:xfrm>
            <a:off x="4114800" y="5200650"/>
            <a:ext cx="2667000" cy="742950"/>
          </a:xfrm>
          <a:prstGeom prst="rect">
            <a:avLst/>
          </a:prstGeom>
          <a:noFill/>
          <a:ln w="9525">
            <a:noFill/>
            <a:miter lim="800000"/>
            <a:headEnd/>
            <a:tailEnd/>
          </a:ln>
        </p:spPr>
      </p:pic>
      <p:pic>
        <p:nvPicPr>
          <p:cNvPr id="154638" name="Picture 14"/>
          <p:cNvPicPr>
            <a:picLocks noChangeAspect="1" noChangeArrowheads="1"/>
          </p:cNvPicPr>
          <p:nvPr/>
        </p:nvPicPr>
        <p:blipFill>
          <a:blip r:embed="rId12" cstate="print"/>
          <a:srcRect/>
          <a:stretch>
            <a:fillRect/>
          </a:stretch>
        </p:blipFill>
        <p:spPr bwMode="auto">
          <a:xfrm>
            <a:off x="6477000" y="5257800"/>
            <a:ext cx="2581275" cy="742950"/>
          </a:xfrm>
          <a:prstGeom prst="rect">
            <a:avLst/>
          </a:prstGeom>
          <a:noFill/>
          <a:ln w="9525">
            <a:noFill/>
            <a:miter lim="800000"/>
            <a:headEnd/>
            <a:tailEnd/>
          </a:ln>
        </p:spPr>
      </p:pic>
      <p:sp>
        <p:nvSpPr>
          <p:cNvPr id="22" name="Rectangle 3"/>
          <p:cNvSpPr txBox="1">
            <a:spLocks noChangeArrowheads="1"/>
          </p:cNvSpPr>
          <p:nvPr/>
        </p:nvSpPr>
        <p:spPr>
          <a:xfrm>
            <a:off x="1676400" y="6019800"/>
            <a:ext cx="7239000" cy="533400"/>
          </a:xfrm>
          <a:prstGeom prst="rect">
            <a:avLst/>
          </a:prstGeom>
        </p:spPr>
        <p:txBody>
          <a:bodyPr vert="horz" lIns="91440" tIns="45720" rIns="91440" bIns="45720" rtlCol="0">
            <a:noAutofit/>
          </a:bodyPr>
          <a:lstStyle/>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13"/>
              </a:buBlip>
              <a:tabLst/>
              <a:defRPr/>
            </a:pP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Se </a:t>
            </a:r>
            <a:r>
              <a:rPr kumimoji="0" lang="it-IT" altLang="en-US" sz="28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rPr>
              <a:t>x</a:t>
            </a: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a:t>
            </a:r>
            <a:r>
              <a:rPr lang="el-GR" altLang="en-US" sz="2800" dirty="0" smtClean="0">
                <a:solidFill>
                  <a:srgbClr val="002060"/>
                </a:solidFill>
                <a:effectLst>
                  <a:outerShdw blurRad="38100" dist="38100" dir="2700000" algn="tl">
                    <a:srgbClr val="000000">
                      <a:alpha val="43137"/>
                    </a:srgbClr>
                  </a:outerShdw>
                </a:effectLst>
                <a:latin typeface="Times New Roman"/>
                <a:cs typeface="Times New Roman"/>
                <a:sym typeface="Symbol"/>
              </a:rPr>
              <a:t></a:t>
            </a:r>
            <a:r>
              <a:rPr lang="it-IT" altLang="en-US" sz="2800" i="1" dirty="0" smtClean="0">
                <a:solidFill>
                  <a:srgbClr val="002060"/>
                </a:solidFill>
                <a:effectLst>
                  <a:outerShdw blurRad="38100" dist="38100" dir="2700000" algn="tl">
                    <a:srgbClr val="000000">
                      <a:alpha val="43137"/>
                    </a:srgbClr>
                  </a:outerShdw>
                </a:effectLst>
                <a:latin typeface="Times New Roman"/>
                <a:cs typeface="Times New Roman"/>
                <a:sym typeface="Symbol"/>
              </a:rPr>
              <a:t>y</a:t>
            </a:r>
            <a:r>
              <a:rPr lang="it-IT" altLang="en-US" sz="2800" dirty="0" smtClean="0">
                <a:solidFill>
                  <a:srgbClr val="004DBF"/>
                </a:solidFill>
                <a:effectLst>
                  <a:outerShdw blurRad="38100" dist="38100" dir="2700000" algn="tl">
                    <a:srgbClr val="000000">
                      <a:alpha val="43137"/>
                    </a:srgbClr>
                  </a:outerShdw>
                </a:effectLst>
                <a:latin typeface="Times New Roman"/>
                <a:cs typeface="Times New Roman"/>
                <a:sym typeface="Symbol"/>
              </a:rPr>
              <a:t> </a:t>
            </a:r>
            <a:r>
              <a:rPr lang="it-IT" altLang="en-US" sz="2800" dirty="0" smtClean="0">
                <a:solidFill>
                  <a:srgbClr val="004DBF"/>
                </a:solidFill>
                <a:effectLst>
                  <a:outerShdw blurRad="38100" dist="38100" dir="2700000" algn="tl">
                    <a:srgbClr val="000000">
                      <a:alpha val="43137"/>
                    </a:srgbClr>
                  </a:outerShdw>
                </a:effectLst>
                <a:latin typeface="Times New Roman"/>
                <a:cs typeface="Times New Roman"/>
                <a:sym typeface="Wingdings"/>
              </a:rPr>
              <a:t> </a:t>
            </a:r>
            <a:r>
              <a:rPr lang="it-IT" altLang="en-US" sz="2800" dirty="0" smtClean="0">
                <a:solidFill>
                  <a:srgbClr val="004DBF"/>
                </a:solidFill>
                <a:effectLst>
                  <a:outerShdw blurRad="38100" dist="38100" dir="2700000" algn="tl">
                    <a:srgbClr val="000000">
                      <a:alpha val="43137"/>
                    </a:srgbClr>
                  </a:outerShdw>
                </a:effectLst>
                <a:cs typeface="Times New Roman"/>
                <a:sym typeface="Wingdings"/>
              </a:rPr>
              <a:t>Cancellazione numerica</a:t>
            </a:r>
            <a:endParaRPr kumimoji="0" lang="it-IT" altLang="en-US" sz="2800" b="0" i="0" u="none" strike="noStrike" kern="1200" cap="none" spc="0" normalizeH="0" baseline="0" noProof="0" dirty="0" smtClean="0">
              <a:ln>
                <a:noFill/>
              </a:ln>
              <a:solidFill>
                <a:srgbClr val="004DBF"/>
              </a:solidFill>
              <a:effectLst>
                <a:outerShdw blurRad="38100" dist="38100" dir="2700000" algn="tl">
                  <a:srgbClr val="000000">
                    <a:alpha val="43137"/>
                  </a:srgbClr>
                </a:outerShdw>
              </a:effectLst>
              <a:uLnTx/>
              <a:uFillTx/>
              <a:ea typeface="+mn-ea"/>
              <a:cs typeface="+mn-cs"/>
            </a:endParaRPr>
          </a:p>
          <a:p>
            <a:pPr marL="720000" marR="0" lvl="1" indent="-360000" algn="just" defTabSz="914400" rtl="0" eaLnBrk="1" fontAlgn="auto" latinLnBrk="0" hangingPunct="1">
              <a:lnSpc>
                <a:spcPct val="100000"/>
              </a:lnSpc>
              <a:spcBef>
                <a:spcPts val="0"/>
              </a:spcBef>
              <a:spcAft>
                <a:spcPts val="0"/>
              </a:spcAft>
              <a:buClrTx/>
              <a:buSzTx/>
              <a:buFont typeface="Arial" pitchFamily="34" charset="0"/>
              <a:buNone/>
              <a:tabLst/>
              <a:defRPr/>
            </a:pP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	</a:t>
            </a:r>
          </a:p>
        </p:txBody>
      </p:sp>
      <p:sp>
        <p:nvSpPr>
          <p:cNvPr id="17" name="Slide Number Placeholder 16"/>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58737"/>
            <a:ext cx="6629400" cy="1236663"/>
          </a:xfrm>
        </p:spPr>
        <p:txBody>
          <a:bodyPr>
            <a:normAutofit fontScale="90000"/>
          </a:bodyPr>
          <a:lstStyle/>
          <a:p>
            <a:pPr algn="l" eaLnBrk="1" hangingPunct="1"/>
            <a:r>
              <a:rPr lang="it-IT" altLang="en-US" sz="4900" dirty="0" smtClean="0">
                <a:solidFill>
                  <a:srgbClr val="385D8A"/>
                </a:solidFill>
                <a:effectLst>
                  <a:outerShdw blurRad="38100" dist="38100" dir="2700000" algn="tl">
                    <a:srgbClr val="000000">
                      <a:alpha val="43137"/>
                    </a:srgbClr>
                  </a:outerShdw>
                </a:effectLst>
              </a:rPr>
              <a:t>Propagazione dell’errore</a:t>
            </a:r>
            <a:r>
              <a:rPr lang="it-IT" altLang="en-US" dirty="0" smtClean="0">
                <a:solidFill>
                  <a:srgbClr val="385D8A"/>
                </a:solidFill>
                <a:effectLst>
                  <a:outerShdw blurRad="38100" dist="38100" dir="2700000" algn="tl">
                    <a:srgbClr val="000000">
                      <a:alpha val="43137"/>
                    </a:srgbClr>
                  </a:outerShdw>
                </a:effectLst>
              </a:rPr>
              <a:t/>
            </a:r>
            <a:br>
              <a:rPr lang="it-IT" altLang="en-US" dirty="0" smtClean="0">
                <a:solidFill>
                  <a:srgbClr val="385D8A"/>
                </a:solidFill>
                <a:effectLst>
                  <a:outerShdw blurRad="38100" dist="38100" dir="2700000" algn="tl">
                    <a:srgbClr val="000000">
                      <a:alpha val="43137"/>
                    </a:srgbClr>
                  </a:outerShdw>
                </a:effectLst>
              </a:rPr>
            </a:br>
            <a:r>
              <a:rPr lang="it-IT" altLang="en-US" dirty="0" smtClean="0">
                <a:solidFill>
                  <a:srgbClr val="385D8A"/>
                </a:solidFill>
                <a:effectLst>
                  <a:outerShdw blurRad="38100" dist="38100" dir="2700000" algn="tl">
                    <a:srgbClr val="000000">
                      <a:alpha val="43137"/>
                    </a:srgbClr>
                  </a:outerShdw>
                </a:effectLst>
              </a:rPr>
              <a:t>Moltiplicazione</a:t>
            </a:r>
          </a:p>
        </p:txBody>
      </p:sp>
      <p:pic>
        <p:nvPicPr>
          <p:cNvPr id="5" name="Picture 4" descr="main.gif"/>
          <p:cNvPicPr>
            <a:picLocks noChangeAspect="1"/>
          </p:cNvPicPr>
          <p:nvPr/>
        </p:nvPicPr>
        <p:blipFill>
          <a:blip r:embed="rId3"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TextBox 10"/>
          <p:cNvSpPr txBox="1"/>
          <p:nvPr/>
        </p:nvSpPr>
        <p:spPr>
          <a:xfrm>
            <a:off x="4800600" y="1595735"/>
            <a:ext cx="762000" cy="461665"/>
          </a:xfrm>
          <a:prstGeom prst="rect">
            <a:avLst/>
          </a:prstGeom>
          <a:noFill/>
        </p:spPr>
        <p:txBody>
          <a:bodyPr wrap="square" rtlCol="0">
            <a:spAutoFit/>
          </a:bodyPr>
          <a:lstStyle/>
          <a:p>
            <a:r>
              <a:rPr lang="it-IT" sz="2400" dirty="0" smtClean="0">
                <a:solidFill>
                  <a:srgbClr val="002060"/>
                </a:solidFill>
                <a:effectLst>
                  <a:outerShdw blurRad="38100" dist="38100" dir="2700000" algn="tl">
                    <a:srgbClr val="000000">
                      <a:alpha val="43137"/>
                    </a:srgbClr>
                  </a:outerShdw>
                </a:effectLst>
              </a:rPr>
              <a:t>con</a:t>
            </a:r>
            <a:endParaRPr lang="it-IT" sz="2400" dirty="0">
              <a:solidFill>
                <a:srgbClr val="002060"/>
              </a:solidFill>
              <a:effectLst>
                <a:outerShdw blurRad="38100" dist="38100" dir="2700000" algn="tl">
                  <a:srgbClr val="000000">
                    <a:alpha val="43137"/>
                  </a:srgbClr>
                </a:outerShdw>
              </a:effectLst>
            </a:endParaRPr>
          </a:p>
        </p:txBody>
      </p:sp>
      <p:pic>
        <p:nvPicPr>
          <p:cNvPr id="154631" name="Picture 7"/>
          <p:cNvPicPr>
            <a:picLocks noChangeAspect="1" noChangeArrowheads="1"/>
          </p:cNvPicPr>
          <p:nvPr/>
        </p:nvPicPr>
        <p:blipFill>
          <a:blip r:embed="rId4" cstate="print"/>
          <a:srcRect/>
          <a:stretch>
            <a:fillRect/>
          </a:stretch>
        </p:blipFill>
        <p:spPr bwMode="auto">
          <a:xfrm>
            <a:off x="5486400" y="1447800"/>
            <a:ext cx="1838325" cy="428625"/>
          </a:xfrm>
          <a:prstGeom prst="rect">
            <a:avLst/>
          </a:prstGeom>
          <a:noFill/>
          <a:ln w="9525">
            <a:noFill/>
            <a:miter lim="800000"/>
            <a:headEnd/>
            <a:tailEnd/>
          </a:ln>
        </p:spPr>
      </p:pic>
      <p:pic>
        <p:nvPicPr>
          <p:cNvPr id="154632" name="Picture 8"/>
          <p:cNvPicPr>
            <a:picLocks noChangeAspect="1" noChangeArrowheads="1"/>
          </p:cNvPicPr>
          <p:nvPr/>
        </p:nvPicPr>
        <p:blipFill>
          <a:blip r:embed="rId5" cstate="print"/>
          <a:srcRect/>
          <a:stretch>
            <a:fillRect/>
          </a:stretch>
        </p:blipFill>
        <p:spPr bwMode="auto">
          <a:xfrm>
            <a:off x="5543550" y="1828800"/>
            <a:ext cx="1781175" cy="457200"/>
          </a:xfrm>
          <a:prstGeom prst="rect">
            <a:avLst/>
          </a:prstGeom>
          <a:noFill/>
          <a:ln w="9525">
            <a:noFill/>
            <a:miter lim="800000"/>
            <a:headEnd/>
            <a:tailEnd/>
          </a:ln>
        </p:spPr>
      </p:pic>
      <p:pic>
        <p:nvPicPr>
          <p:cNvPr id="155650" name="Picture 2"/>
          <p:cNvPicPr>
            <a:picLocks noChangeAspect="1" noChangeArrowheads="1"/>
          </p:cNvPicPr>
          <p:nvPr/>
        </p:nvPicPr>
        <p:blipFill>
          <a:blip r:embed="rId6" cstate="print"/>
          <a:srcRect/>
          <a:stretch>
            <a:fillRect/>
          </a:stretch>
        </p:blipFill>
        <p:spPr bwMode="auto">
          <a:xfrm>
            <a:off x="1981200" y="1676401"/>
            <a:ext cx="2819400" cy="396190"/>
          </a:xfrm>
          <a:prstGeom prst="rect">
            <a:avLst/>
          </a:prstGeom>
          <a:noFill/>
          <a:ln w="9525">
            <a:noFill/>
            <a:miter lim="800000"/>
            <a:headEnd/>
            <a:tailEnd/>
          </a:ln>
        </p:spPr>
      </p:pic>
      <p:pic>
        <p:nvPicPr>
          <p:cNvPr id="155652" name="Picture 4"/>
          <p:cNvPicPr>
            <a:picLocks noChangeAspect="1" noChangeArrowheads="1"/>
          </p:cNvPicPr>
          <p:nvPr/>
        </p:nvPicPr>
        <p:blipFill>
          <a:blip r:embed="rId7" cstate="print"/>
          <a:srcRect/>
          <a:stretch>
            <a:fillRect/>
          </a:stretch>
        </p:blipFill>
        <p:spPr bwMode="auto">
          <a:xfrm>
            <a:off x="2819399" y="2292709"/>
            <a:ext cx="4419601" cy="389148"/>
          </a:xfrm>
          <a:prstGeom prst="rect">
            <a:avLst/>
          </a:prstGeom>
          <a:noFill/>
          <a:ln w="9525">
            <a:noFill/>
            <a:miter lim="800000"/>
            <a:headEnd/>
            <a:tailEnd/>
          </a:ln>
        </p:spPr>
      </p:pic>
      <p:pic>
        <p:nvPicPr>
          <p:cNvPr id="155653" name="Picture 5"/>
          <p:cNvPicPr>
            <a:picLocks noChangeAspect="1" noChangeArrowheads="1"/>
          </p:cNvPicPr>
          <p:nvPr/>
        </p:nvPicPr>
        <p:blipFill>
          <a:blip r:embed="rId8" cstate="print"/>
          <a:srcRect/>
          <a:stretch>
            <a:fillRect/>
          </a:stretch>
        </p:blipFill>
        <p:spPr bwMode="auto">
          <a:xfrm>
            <a:off x="1847850" y="3028950"/>
            <a:ext cx="5772150" cy="800100"/>
          </a:xfrm>
          <a:prstGeom prst="rect">
            <a:avLst/>
          </a:prstGeom>
          <a:noFill/>
          <a:ln w="9525">
            <a:noFill/>
            <a:miter lim="800000"/>
            <a:headEnd/>
            <a:tailEnd/>
          </a:ln>
        </p:spPr>
      </p:pic>
      <p:pic>
        <p:nvPicPr>
          <p:cNvPr id="155654" name="Picture 6"/>
          <p:cNvPicPr>
            <a:picLocks noChangeAspect="1" noChangeArrowheads="1"/>
          </p:cNvPicPr>
          <p:nvPr/>
        </p:nvPicPr>
        <p:blipFill>
          <a:blip r:embed="rId9" cstate="print"/>
          <a:srcRect/>
          <a:stretch>
            <a:fillRect/>
          </a:stretch>
        </p:blipFill>
        <p:spPr bwMode="auto">
          <a:xfrm>
            <a:off x="4038600" y="2959200"/>
            <a:ext cx="4171950" cy="885825"/>
          </a:xfrm>
          <a:prstGeom prst="rect">
            <a:avLst/>
          </a:prstGeom>
          <a:noFill/>
          <a:ln w="9525">
            <a:noFill/>
            <a:miter lim="800000"/>
            <a:headEnd/>
            <a:tailEnd/>
          </a:ln>
        </p:spPr>
      </p:pic>
      <p:pic>
        <p:nvPicPr>
          <p:cNvPr id="155655" name="Picture 7"/>
          <p:cNvPicPr>
            <a:picLocks noChangeAspect="1" noChangeArrowheads="1"/>
          </p:cNvPicPr>
          <p:nvPr/>
        </p:nvPicPr>
        <p:blipFill>
          <a:blip r:embed="rId10" cstate="print"/>
          <a:srcRect/>
          <a:stretch>
            <a:fillRect/>
          </a:stretch>
        </p:blipFill>
        <p:spPr bwMode="auto">
          <a:xfrm>
            <a:off x="4000500" y="3733800"/>
            <a:ext cx="4076700" cy="828675"/>
          </a:xfrm>
          <a:prstGeom prst="rect">
            <a:avLst/>
          </a:prstGeom>
          <a:noFill/>
          <a:ln w="9525">
            <a:noFill/>
            <a:miter lim="800000"/>
            <a:headEnd/>
            <a:tailEnd/>
          </a:ln>
        </p:spPr>
      </p:pic>
      <p:pic>
        <p:nvPicPr>
          <p:cNvPr id="155656" name="Picture 8"/>
          <p:cNvPicPr>
            <a:picLocks noChangeAspect="1" noChangeArrowheads="1"/>
          </p:cNvPicPr>
          <p:nvPr/>
        </p:nvPicPr>
        <p:blipFill>
          <a:blip r:embed="rId11" cstate="print"/>
          <a:srcRect/>
          <a:stretch>
            <a:fillRect/>
          </a:stretch>
        </p:blipFill>
        <p:spPr bwMode="auto">
          <a:xfrm>
            <a:off x="4143375" y="4533900"/>
            <a:ext cx="3781425" cy="723900"/>
          </a:xfrm>
          <a:prstGeom prst="rect">
            <a:avLst/>
          </a:prstGeom>
          <a:noFill/>
          <a:ln w="9525">
            <a:noFill/>
            <a:miter lim="800000"/>
            <a:headEnd/>
            <a:tailEnd/>
          </a:ln>
        </p:spPr>
      </p:pic>
      <p:sp>
        <p:nvSpPr>
          <p:cNvPr id="14" name="Slide Number Placeholder 13"/>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58737"/>
            <a:ext cx="6629400" cy="1236663"/>
          </a:xfrm>
        </p:spPr>
        <p:txBody>
          <a:bodyPr>
            <a:normAutofit/>
          </a:bodyPr>
          <a:lstStyle/>
          <a:p>
            <a:pPr algn="l" eaLnBrk="1" hangingPunct="1"/>
            <a:r>
              <a:rPr lang="it-IT" altLang="en-US" dirty="0" smtClean="0">
                <a:solidFill>
                  <a:srgbClr val="385D8A"/>
                </a:solidFill>
                <a:effectLst>
                  <a:outerShdw blurRad="38100" dist="38100" dir="2700000" algn="tl">
                    <a:srgbClr val="000000">
                      <a:alpha val="43137"/>
                    </a:srgbClr>
                  </a:outerShdw>
                </a:effectLst>
              </a:rPr>
              <a:t>Propagazione dell’errore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3"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Slide Number Placeholder 13"/>
          <p:cNvSpPr>
            <a:spLocks noGrp="1"/>
          </p:cNvSpPr>
          <p:nvPr>
            <p:ph type="sldNum" sz="quarter" idx="12"/>
          </p:nvPr>
        </p:nvSpPr>
        <p:spPr/>
        <p:txBody>
          <a:bodyPr/>
          <a:lstStyle/>
          <a:p>
            <a:fld id="{B6F15528-21DE-4FAA-801E-634DDDAF4B2B}" type="slidenum">
              <a:rPr lang="en-US" smtClean="0"/>
              <a:pPr/>
              <a:t>44</a:t>
            </a:fld>
            <a:endParaRPr lang="en-US" dirty="0"/>
          </a:p>
        </p:txBody>
      </p:sp>
      <p:sp>
        <p:nvSpPr>
          <p:cNvPr id="15" name="Rectangle 3"/>
          <p:cNvSpPr txBox="1">
            <a:spLocks noChangeArrowheads="1"/>
          </p:cNvSpPr>
          <p:nvPr/>
        </p:nvSpPr>
        <p:spPr>
          <a:xfrm>
            <a:off x="1676400" y="1066800"/>
            <a:ext cx="7239000" cy="5562600"/>
          </a:xfrm>
          <a:prstGeom prst="rect">
            <a:avLst/>
          </a:prstGeom>
        </p:spPr>
        <p:txBody>
          <a:bodyPr vert="horz" lIns="91440" tIns="45720" rIns="91440" bIns="45720" rtlCol="0">
            <a:noAutofit/>
          </a:bodyPr>
          <a:lstStyle/>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kumimoji="0" lang="it-IT" altLang="en-US" sz="2800" b="0" i="0" u="none" strike="noStrike" kern="1200" cap="none" spc="0" normalizeH="0" baseline="0" noProof="0" dirty="0" smtClean="0">
                <a:ln>
                  <a:noFill/>
                </a:ln>
                <a:solidFill>
                  <a:srgbClr val="004DBF"/>
                </a:solidFill>
                <a:effectLst>
                  <a:outerShdw blurRad="38100" dist="38100" dir="2700000" algn="tl">
                    <a:srgbClr val="000000">
                      <a:alpha val="43137"/>
                    </a:srgbClr>
                  </a:outerShdw>
                </a:effectLst>
                <a:uLnTx/>
                <a:uFillTx/>
                <a:latin typeface="+mn-lt"/>
                <a:ea typeface="+mn-ea"/>
                <a:cs typeface="+mn-cs"/>
              </a:rPr>
              <a:t>Osservazioni</a:t>
            </a:r>
          </a:p>
          <a:p>
            <a:pPr marL="1177200" lvl="2" indent="-360000" algn="just">
              <a:buSzPct val="80000"/>
              <a:buBlip>
                <a:blip r:embed="rId5"/>
              </a:buBlip>
            </a:pPr>
            <a:r>
              <a:rPr kumimoji="0" lang="it-IT" altLang="en-US" sz="24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Nella moltiplicazione (e</a:t>
            </a:r>
            <a:r>
              <a:rPr kumimoji="0" lang="it-IT" altLang="en-US"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 nella divisione) gli erro-ri relativi sui dati iniziali non si ripercuotono “molto” sul risultato finale</a:t>
            </a:r>
          </a:p>
          <a:p>
            <a:pPr marL="1177200" lvl="2" indent="-360000" algn="just">
              <a:buSzPct val="80000"/>
              <a:buBlip>
                <a:blip r:embed="rId5"/>
              </a:buBlip>
            </a:pPr>
            <a:r>
              <a:rPr lang="it-IT" altLang="en-US" sz="2400" baseline="0" dirty="0" smtClean="0">
                <a:solidFill>
                  <a:srgbClr val="002060"/>
                </a:solidFill>
                <a:effectLst>
                  <a:outerShdw blurRad="38100" dist="38100" dir="2700000" algn="tl">
                    <a:srgbClr val="000000">
                      <a:alpha val="43137"/>
                    </a:srgbClr>
                  </a:outerShdw>
                </a:effectLst>
              </a:rPr>
              <a:t>Nella somma (e nella sottrazione) la propaga-zione degli errori può avere invece un impatto molto significa</a:t>
            </a:r>
            <a:r>
              <a:rPr lang="it-IT" altLang="en-US" sz="2400" dirty="0" smtClean="0">
                <a:solidFill>
                  <a:srgbClr val="002060"/>
                </a:solidFill>
                <a:effectLst>
                  <a:outerShdw blurRad="38100" dist="38100" dir="2700000" algn="tl">
                    <a:srgbClr val="000000">
                      <a:alpha val="43137"/>
                    </a:srgbClr>
                  </a:outerShdw>
                </a:effectLst>
              </a:rPr>
              <a:t>tivo</a:t>
            </a:r>
            <a:endPar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marL="720000" lvl="1" indent="-360000" algn="just">
              <a:buBlip>
                <a:blip r:embed="rId4"/>
              </a:buBlip>
            </a:pPr>
            <a:r>
              <a:rPr kumimoji="0" lang="it-IT" altLang="en-US" sz="2800" b="0" i="0" u="none" strike="noStrike" kern="1200" cap="none" spc="0" normalizeH="0" baseline="0" noProof="0" dirty="0" smtClean="0">
                <a:ln>
                  <a:noFill/>
                </a:ln>
                <a:solidFill>
                  <a:srgbClr val="004DBF"/>
                </a:solidFill>
                <a:effectLst>
                  <a:outerShdw blurRad="38100" dist="38100" dir="2700000" algn="tl">
                    <a:srgbClr val="000000">
                      <a:alpha val="43137"/>
                    </a:srgbClr>
                  </a:outerShdw>
                </a:effectLst>
                <a:uLnTx/>
                <a:uFillTx/>
                <a:latin typeface="+mn-lt"/>
                <a:ea typeface="+mn-ea"/>
                <a:cs typeface="+mn-cs"/>
              </a:rPr>
              <a:t>Esempio</a:t>
            </a:r>
            <a:endParaRPr kumimoji="0" lang="it-IT" altLang="en-US" sz="28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endParaRPr>
          </a:p>
          <a:p>
            <a:pPr marL="720000" lvl="1" indent="-360000" algn="just"/>
            <a:r>
              <a:rPr kumimoji="0" lang="it-IT" altLang="en-US" sz="2800" b="0" i="1"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rPr>
              <a:t>	</a:t>
            </a:r>
            <a:r>
              <a:rPr kumimoji="0" lang="it-IT" altLang="en-US" sz="2400" b="0" i="1"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rPr>
              <a:t>x</a:t>
            </a:r>
            <a:r>
              <a:rPr kumimoji="0" lang="it-IT" altLang="en-US" sz="2400" b="0" i="0" u="none" strike="noStrike" kern="1200" cap="none" spc="0" normalizeH="0" baseline="-2500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1</a:t>
            </a:r>
            <a:r>
              <a:rPr kumimoji="0" lang="it-IT" altLang="en-US"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0.48341210</a:t>
            </a:r>
            <a:r>
              <a:rPr kumimoji="0" lang="it-IT" altLang="en-US" sz="2400" b="0" i="0" u="none" strike="noStrike" kern="1200" cap="none" spc="0" normalizeH="0" baseline="3000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3  	</a:t>
            </a:r>
            <a:r>
              <a:rPr kumimoji="0" lang="it-IT" altLang="en-US"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a:t>
            </a:r>
            <a:r>
              <a:rPr kumimoji="0" lang="it-IT" altLang="en-US" sz="2400" b="0" i="1"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a:t>
            </a:r>
            <a:r>
              <a:rPr kumimoji="0" lang="it-IT" altLang="en-US" sz="2400" b="0" i="0" u="none" strike="noStrike" kern="1200" cap="none" spc="0" normalizeH="0" baseline="-2500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1</a:t>
            </a:r>
            <a:r>
              <a:rPr kumimoji="0" lang="it-IT" altLang="en-US" sz="24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|5</a:t>
            </a:r>
            <a:r>
              <a:rPr lang="it-IT" altLang="en-US" sz="2400" dirty="0" smtClean="0">
                <a:solidFill>
                  <a:srgbClr val="002060"/>
                </a:solidFill>
                <a:effectLst>
                  <a:outerShdw blurRad="38100" dist="38100" dir="2700000" algn="tl">
                    <a:srgbClr val="000000">
                      <a:alpha val="43137"/>
                    </a:srgbClr>
                  </a:outerShdw>
                </a:effectLst>
                <a:sym typeface="Symbol"/>
              </a:rPr>
              <a:t> 10</a:t>
            </a:r>
            <a:r>
              <a:rPr lang="it-IT" altLang="en-US" sz="2400" baseline="30000" dirty="0" smtClean="0">
                <a:solidFill>
                  <a:srgbClr val="002060"/>
                </a:solidFill>
                <a:effectLst>
                  <a:outerShdw blurRad="38100" dist="38100" dir="2700000" algn="tl">
                    <a:srgbClr val="000000">
                      <a:alpha val="43137"/>
                    </a:srgbClr>
                  </a:outerShdw>
                </a:effectLst>
                <a:sym typeface="Symbol"/>
              </a:rPr>
              <a:t>6</a:t>
            </a:r>
            <a:endParaRPr lang="it-IT" altLang="en-US" sz="2400" dirty="0" smtClean="0">
              <a:solidFill>
                <a:srgbClr val="002060"/>
              </a:solidFill>
              <a:effectLst>
                <a:outerShdw blurRad="38100" dist="38100" dir="2700000" algn="tl">
                  <a:srgbClr val="000000">
                    <a:alpha val="43137"/>
                  </a:srgbClr>
                </a:outerShdw>
              </a:effectLst>
              <a:sym typeface="Symbol"/>
            </a:endParaRPr>
          </a:p>
          <a:p>
            <a:pPr marL="720000" lvl="1" indent="-360000" algn="just"/>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x</a:t>
            </a:r>
            <a:r>
              <a:rPr lang="it-IT" altLang="en-US" sz="2400" baseline="-25000" dirty="0" smtClean="0">
                <a:solidFill>
                  <a:srgbClr val="002060"/>
                </a:solidFill>
                <a:effectLst>
                  <a:outerShdw blurRad="38100" dist="38100" dir="2700000" algn="tl">
                    <a:srgbClr val="000000">
                      <a:alpha val="43137"/>
                    </a:srgbClr>
                  </a:outerShdw>
                </a:effectLst>
              </a:rPr>
              <a:t>2</a:t>
            </a:r>
            <a:r>
              <a:rPr lang="it-IT" altLang="en-US" sz="2400" dirty="0" smtClean="0">
                <a:solidFill>
                  <a:srgbClr val="002060"/>
                </a:solidFill>
                <a:effectLst>
                  <a:outerShdw blurRad="38100" dist="38100" dir="2700000" algn="tl">
                    <a:srgbClr val="000000">
                      <a:alpha val="43137"/>
                    </a:srgbClr>
                  </a:outerShdw>
                </a:effectLst>
                <a:sym typeface="Symbol"/>
              </a:rPr>
              <a:t>0.48342310</a:t>
            </a:r>
            <a:r>
              <a:rPr lang="it-IT" altLang="en-US" sz="2400" baseline="30000" dirty="0" smtClean="0">
                <a:solidFill>
                  <a:srgbClr val="002060"/>
                </a:solidFill>
                <a:effectLst>
                  <a:outerShdw blurRad="38100" dist="38100" dir="2700000" algn="tl">
                    <a:srgbClr val="000000">
                      <a:alpha val="43137"/>
                    </a:srgbClr>
                  </a:outerShdw>
                </a:effectLst>
                <a:sym typeface="Symbol"/>
              </a:rPr>
              <a:t>3	</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400" baseline="-25000" dirty="0" smtClean="0">
                <a:solidFill>
                  <a:srgbClr val="002060"/>
                </a:solidFill>
                <a:effectLst>
                  <a:outerShdw blurRad="38100" dist="38100" dir="2700000" algn="tl">
                    <a:srgbClr val="000000">
                      <a:alpha val="43137"/>
                    </a:srgbClr>
                  </a:outerShdw>
                </a:effectLst>
                <a:sym typeface="Symbol"/>
              </a:rPr>
              <a:t>2</a:t>
            </a:r>
            <a:r>
              <a:rPr lang="it-IT" altLang="en-US" sz="2400" dirty="0" smtClean="0">
                <a:solidFill>
                  <a:srgbClr val="002060"/>
                </a:solidFill>
                <a:effectLst>
                  <a:outerShdw blurRad="38100" dist="38100" dir="2700000" algn="tl">
                    <a:srgbClr val="000000">
                      <a:alpha val="43137"/>
                    </a:srgbClr>
                  </a:outerShdw>
                </a:effectLst>
                <a:sym typeface="Symbol"/>
              </a:rPr>
              <a:t>|5 10</a:t>
            </a:r>
            <a:r>
              <a:rPr lang="it-IT" altLang="en-US" sz="2400" baseline="30000" dirty="0" smtClean="0">
                <a:solidFill>
                  <a:srgbClr val="002060"/>
                </a:solidFill>
                <a:effectLst>
                  <a:outerShdw blurRad="38100" dist="38100" dir="2700000" algn="tl">
                    <a:srgbClr val="000000">
                      <a:alpha val="43137"/>
                    </a:srgbClr>
                  </a:outerShdw>
                </a:effectLst>
                <a:sym typeface="Symbol"/>
              </a:rPr>
              <a:t>6</a:t>
            </a:r>
          </a:p>
          <a:p>
            <a:pPr marL="720000" lvl="1" indent="-360000" algn="just"/>
            <a:r>
              <a:rPr lang="it-IT" altLang="en-US" sz="2400" dirty="0" smtClean="0">
                <a:solidFill>
                  <a:srgbClr val="002060"/>
                </a:solidFill>
                <a:effectLst>
                  <a:outerShdw blurRad="38100" dist="38100" dir="2700000" algn="tl">
                    <a:srgbClr val="000000">
                      <a:alpha val="43137"/>
                    </a:srgbClr>
                  </a:outerShdw>
                </a:effectLst>
                <a:sym typeface="Symbol"/>
              </a:rPr>
              <a:t>	Supponiamo che la somma algebrica possa essere effettuata senza introdurre ulteriori errori</a:t>
            </a:r>
          </a:p>
          <a:p>
            <a:pPr marL="720000" lvl="1" indent="-360000" algn="just"/>
            <a:r>
              <a:rPr lang="it-IT" altLang="en-US" sz="2800" dirty="0" smtClean="0">
                <a:solidFill>
                  <a:srgbClr val="004DBF"/>
                </a:solidFill>
                <a:effectLst>
                  <a:outerShdw blurRad="38100" dist="38100" dir="2700000" algn="tl">
                    <a:srgbClr val="000000">
                      <a:alpha val="43137"/>
                    </a:srgbClr>
                  </a:outerShdw>
                </a:effectLst>
                <a:latin typeface="Times New Roman"/>
                <a:cs typeface="Times New Roman"/>
                <a:sym typeface="Wingdings"/>
              </a:rPr>
              <a:t></a:t>
            </a:r>
            <a:r>
              <a:rPr lang="it-IT" altLang="en-US" sz="2400" dirty="0" smtClean="0">
                <a:solidFill>
                  <a:srgbClr val="004DBF"/>
                </a:solidFill>
                <a:effectLst>
                  <a:outerShdw blurRad="38100" dist="38100" dir="2700000" algn="tl">
                    <a:srgbClr val="000000">
                      <a:alpha val="43137"/>
                    </a:srgbClr>
                  </a:outerShdw>
                </a:effectLst>
                <a:latin typeface="Times New Roman"/>
                <a:cs typeface="Times New Roman"/>
                <a:sym typeface="Wingdings"/>
              </a:rPr>
              <a:t> </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E</a:t>
            </a:r>
            <a:r>
              <a:rPr lang="it-IT" altLang="en-US" sz="2400" i="1"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rel </a:t>
            </a:r>
            <a:r>
              <a:rPr lang="it-IT" altLang="en-US" sz="2400" dirty="0" smtClean="0">
                <a:solidFill>
                  <a:srgbClr val="002060"/>
                </a:solidFill>
                <a:effectLst>
                  <a:outerShdw blurRad="38100" dist="38100" dir="2700000" algn="tl">
                    <a:srgbClr val="000000">
                      <a:alpha val="43137"/>
                    </a:srgbClr>
                  </a:outerShdw>
                </a:effectLst>
                <a:sym typeface="Symbol"/>
              </a:rPr>
              <a:t>(0.483412</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400" baseline="-25000" dirty="0" smtClean="0">
                <a:solidFill>
                  <a:srgbClr val="002060"/>
                </a:solidFill>
                <a:effectLst>
                  <a:outerShdw blurRad="38100" dist="38100" dir="2700000" algn="tl">
                    <a:srgbClr val="000000">
                      <a:alpha val="43137"/>
                    </a:srgbClr>
                  </a:outerShdw>
                </a:effectLst>
                <a:sym typeface="Symbol"/>
              </a:rPr>
              <a:t>1</a:t>
            </a:r>
            <a:r>
              <a:rPr lang="it-IT" altLang="en-US" sz="2400" dirty="0" smtClean="0">
                <a:solidFill>
                  <a:srgbClr val="002060"/>
                </a:solidFill>
                <a:effectLst>
                  <a:outerShdw blurRad="38100" dist="38100" dir="2700000" algn="tl">
                    <a:srgbClr val="000000">
                      <a:alpha val="43137"/>
                    </a:srgbClr>
                  </a:outerShdw>
                </a:effectLst>
                <a:sym typeface="Symbol"/>
              </a:rPr>
              <a:t>  0.483423</a:t>
            </a:r>
            <a:r>
              <a:rPr lang="it-IT" altLang="en-US" sz="24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altLang="en-US" sz="2400" baseline="-25000" dirty="0" smtClean="0">
                <a:solidFill>
                  <a:srgbClr val="002060"/>
                </a:solidFill>
                <a:effectLst>
                  <a:outerShdw blurRad="38100" dist="38100" dir="2700000" algn="tl">
                    <a:srgbClr val="000000">
                      <a:alpha val="43137"/>
                    </a:srgbClr>
                  </a:outerShdw>
                </a:effectLst>
                <a:sym typeface="Symbol"/>
              </a:rPr>
              <a:t>2</a:t>
            </a:r>
            <a:r>
              <a:rPr lang="it-IT" altLang="en-US" sz="2400" dirty="0" smtClean="0">
                <a:solidFill>
                  <a:srgbClr val="002060"/>
                </a:solidFill>
                <a:effectLst>
                  <a:outerShdw blurRad="38100" dist="38100" dir="2700000" algn="tl">
                    <a:srgbClr val="000000">
                      <a:alpha val="43137"/>
                    </a:srgbClr>
                  </a:outerShdw>
                </a:effectLst>
                <a:sym typeface="Symbol"/>
              </a:rPr>
              <a:t>)(0.11 10</a:t>
            </a:r>
            <a:r>
              <a:rPr lang="it-IT" altLang="en-US" sz="2400" baseline="30000" dirty="0" smtClean="0">
                <a:solidFill>
                  <a:srgbClr val="002060"/>
                </a:solidFill>
                <a:effectLst>
                  <a:outerShdw blurRad="38100" dist="38100" dir="2700000" algn="tl">
                    <a:srgbClr val="000000">
                      <a:alpha val="43137"/>
                    </a:srgbClr>
                  </a:outerShdw>
                </a:effectLst>
                <a:sym typeface="Symbol"/>
              </a:rPr>
              <a:t>4</a:t>
            </a:r>
            <a:r>
              <a:rPr lang="it-IT" altLang="en-US" sz="2400" dirty="0" smtClean="0">
                <a:solidFill>
                  <a:srgbClr val="002060"/>
                </a:solidFill>
                <a:effectLst>
                  <a:outerShdw blurRad="38100" dist="38100" dir="2700000" algn="tl">
                    <a:srgbClr val="000000">
                      <a:alpha val="43137"/>
                    </a:srgbClr>
                  </a:outerShdw>
                </a:effectLst>
                <a:sym typeface="Symbol"/>
              </a:rPr>
              <a:t>)</a:t>
            </a:r>
          </a:p>
          <a:p>
            <a:pPr marL="720000" lvl="1" indent="-360000" algn="just"/>
            <a:r>
              <a:rPr lang="it-IT" altLang="en-US" sz="2400" dirty="0" smtClean="0">
                <a:solidFill>
                  <a:srgbClr val="002060"/>
                </a:solidFill>
                <a:effectLst>
                  <a:outerShdw blurRad="38100" dist="38100" dir="2700000" algn="tl">
                    <a:srgbClr val="000000">
                      <a:alpha val="43137"/>
                    </a:srgbClr>
                  </a:outerShdw>
                </a:effectLst>
                <a:sym typeface="Symbol"/>
              </a:rPr>
              <a:t>		     0.4 </a:t>
            </a:r>
            <a:r>
              <a:rPr lang="it-IT" altLang="en-US" sz="2800" dirty="0" smtClean="0">
                <a:solidFill>
                  <a:srgbClr val="FE0000"/>
                </a:solidFill>
                <a:effectLst>
                  <a:outerShdw blurRad="38100" dist="38100" dir="2700000" algn="tl">
                    <a:srgbClr val="000000">
                      <a:alpha val="43137"/>
                    </a:srgbClr>
                  </a:outerShdw>
                </a:effectLst>
                <a:latin typeface="Times New Roman"/>
                <a:cs typeface="Times New Roman"/>
                <a:sym typeface="Wingdings"/>
              </a:rPr>
              <a:t></a:t>
            </a:r>
            <a:r>
              <a:rPr lang="it-IT" altLang="en-US" sz="2400" dirty="0" smtClean="0">
                <a:solidFill>
                  <a:srgbClr val="002060"/>
                </a:solidFill>
                <a:effectLst>
                  <a:outerShdw blurRad="38100" dist="38100" dir="2700000" algn="tl">
                    <a:srgbClr val="000000">
                      <a:alpha val="43137"/>
                    </a:srgbClr>
                  </a:outerShdw>
                </a:effectLst>
                <a:sym typeface="Symbol"/>
              </a:rPr>
              <a:t> </a:t>
            </a:r>
            <a:r>
              <a:rPr lang="it-IT" altLang="en-US" sz="2400" dirty="0" smtClean="0">
                <a:solidFill>
                  <a:srgbClr val="FE0000"/>
                </a:solidFill>
                <a:effectLst>
                  <a:outerShdw blurRad="38100" dist="38100" dir="2700000" algn="tl">
                    <a:srgbClr val="000000">
                      <a:alpha val="43137"/>
                    </a:srgbClr>
                  </a:outerShdw>
                </a:effectLst>
                <a:sym typeface="Symbol"/>
              </a:rPr>
              <a:t>errore sui dati moltiplicato per 10</a:t>
            </a:r>
            <a:r>
              <a:rPr lang="it-IT" altLang="en-US" sz="2400" baseline="30000" dirty="0" smtClean="0">
                <a:solidFill>
                  <a:srgbClr val="FE0000"/>
                </a:solidFill>
                <a:effectLst>
                  <a:outerShdw blurRad="38100" dist="38100" dir="2700000" algn="tl">
                    <a:srgbClr val="000000">
                      <a:alpha val="43137"/>
                    </a:srgbClr>
                  </a:outerShdw>
                </a:effectLst>
                <a:sym typeface="Symbol"/>
              </a:rPr>
              <a:t>5</a:t>
            </a:r>
            <a:r>
              <a:rPr lang="it-IT" altLang="en-US" sz="2400" dirty="0" smtClean="0">
                <a:solidFill>
                  <a:srgbClr val="FE0000"/>
                </a:solidFill>
                <a:effectLst>
                  <a:outerShdw blurRad="38100" dist="38100" dir="2700000" algn="tl">
                    <a:srgbClr val="000000">
                      <a:alpha val="43137"/>
                    </a:srgbClr>
                  </a:outerShdw>
                </a:effectLst>
                <a:sym typeface="Symbol"/>
              </a:rPr>
              <a:t>!</a:t>
            </a:r>
          </a:p>
          <a:p>
            <a:pPr marL="720000" lvl="1" indent="-360000" algn="just"/>
            <a:r>
              <a:rPr lang="it-IT" altLang="en-US" sz="2400" dirty="0" smtClean="0">
                <a:solidFill>
                  <a:srgbClr val="002060"/>
                </a:solidFill>
                <a:effectLst>
                  <a:outerShdw blurRad="38100" dist="38100" dir="2700000" algn="tl">
                    <a:srgbClr val="000000">
                      <a:alpha val="43137"/>
                    </a:srgbClr>
                  </a:outerShdw>
                </a:effectLst>
                <a:sym typeface="Symbol"/>
              </a:rPr>
              <a:t>		         </a:t>
            </a:r>
          </a:p>
          <a:p>
            <a:pPr marL="720000" lvl="1" indent="-360000" algn="just"/>
            <a:endParaRPr lang="it-IT" altLang="en-US" sz="2400" dirty="0" smtClean="0">
              <a:solidFill>
                <a:srgbClr val="002060"/>
              </a:solidFill>
              <a:effectLst>
                <a:outerShdw blurRad="38100" dist="38100" dir="2700000" algn="tl">
                  <a:srgbClr val="000000">
                    <a:alpha val="43137"/>
                  </a:srgbClr>
                </a:outerShdw>
              </a:effectLst>
              <a:sym typeface="Symbo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58737"/>
            <a:ext cx="6629400" cy="1236663"/>
          </a:xfrm>
        </p:spPr>
        <p:txBody>
          <a:bodyPr>
            <a:normAutofit/>
          </a:bodyPr>
          <a:lstStyle/>
          <a:p>
            <a:pPr algn="l" eaLnBrk="1" hangingPunct="1"/>
            <a:r>
              <a:rPr lang="it-IT" altLang="en-US" dirty="0" smtClean="0">
                <a:solidFill>
                  <a:srgbClr val="385D8A"/>
                </a:solidFill>
                <a:effectLst>
                  <a:outerShdw blurRad="38100" dist="38100" dir="2700000" algn="tl">
                    <a:srgbClr val="000000">
                      <a:alpha val="43137"/>
                    </a:srgbClr>
                  </a:outerShdw>
                </a:effectLst>
              </a:rPr>
              <a:t>Propagazione dell’errore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3"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Slide Number Placeholder 13"/>
          <p:cNvSpPr>
            <a:spLocks noGrp="1"/>
          </p:cNvSpPr>
          <p:nvPr>
            <p:ph type="sldNum" sz="quarter" idx="12"/>
          </p:nvPr>
        </p:nvSpPr>
        <p:spPr/>
        <p:txBody>
          <a:bodyPr/>
          <a:lstStyle/>
          <a:p>
            <a:fld id="{B6F15528-21DE-4FAA-801E-634DDDAF4B2B}" type="slidenum">
              <a:rPr lang="en-US" smtClean="0"/>
              <a:pPr/>
              <a:t>45</a:t>
            </a:fld>
            <a:endParaRPr lang="en-US" dirty="0"/>
          </a:p>
        </p:txBody>
      </p:sp>
      <p:sp>
        <p:nvSpPr>
          <p:cNvPr id="15" name="Rectangle 3"/>
          <p:cNvSpPr txBox="1">
            <a:spLocks noChangeArrowheads="1"/>
          </p:cNvSpPr>
          <p:nvPr/>
        </p:nvSpPr>
        <p:spPr>
          <a:xfrm>
            <a:off x="1676400" y="1066800"/>
            <a:ext cx="7239000" cy="5562600"/>
          </a:xfrm>
          <a:prstGeom prst="rect">
            <a:avLst/>
          </a:prstGeom>
        </p:spPr>
        <p:txBody>
          <a:bodyPr vert="horz" lIns="91440" tIns="45720" rIns="91440" bIns="45720" rtlCol="0">
            <a:noAutofit/>
          </a:bodyPr>
          <a:lstStyle/>
          <a:p>
            <a:pPr marL="720000" marR="0" lvl="1" indent="-360000" algn="just" defTabSz="914400" rtl="0" eaLnBrk="1" fontAlgn="auto" latinLnBrk="0" hangingPunct="1">
              <a:lnSpc>
                <a:spcPct val="100000"/>
              </a:lnSpc>
              <a:spcBef>
                <a:spcPts val="0"/>
              </a:spcBef>
              <a:spcAft>
                <a:spcPts val="0"/>
              </a:spcAft>
              <a:buClrTx/>
              <a:buSzTx/>
              <a:buFont typeface="Arial" pitchFamily="34" charset="0"/>
              <a:buBlip>
                <a:blip r:embed="rId4"/>
              </a:buBlip>
              <a:tabLst/>
              <a:defRPr/>
            </a:pP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rPr>
              <a:t>Per dare una valutazione della propagazio-ne degli errori occorre conoscere in detta-glio la sequenza delle operazioni di macchi-na attraverso le quali si valuta </a:t>
            </a:r>
            <a:r>
              <a:rPr kumimoji="0" lang="it-IT" altLang="en-US" sz="28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rPr>
              <a:t>y</a:t>
            </a: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a:t>
            </a:r>
            <a:r>
              <a:rPr kumimoji="0" lang="it-IT" altLang="en-US" sz="28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f</a:t>
            </a: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a:t>
            </a:r>
            <a:r>
              <a:rPr kumimoji="0" lang="it-IT" altLang="en-US" sz="28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x</a:t>
            </a: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 ovvero occorre conoscere l’algoritmo/pro-gramma che porta dal dato iniziale </a:t>
            </a:r>
            <a:r>
              <a:rPr kumimoji="0" lang="it-IT" altLang="en-US" sz="2800" b="0" i="1"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x</a:t>
            </a:r>
            <a:r>
              <a:rPr kumimoji="0" lang="it-IT" altLang="en-US" sz="2800" b="0" i="0" u="none" strike="noStrike" kern="1200" cap="none" spc="0" normalizeH="0" baseline="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 al ri-sultato</a:t>
            </a:r>
            <a:r>
              <a:rPr kumimoji="0" lang="it-IT" altLang="en-US" sz="2800" b="0" i="0"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mn-lt"/>
                <a:ea typeface="+mn-ea"/>
                <a:cs typeface="+mn-cs"/>
                <a:sym typeface="Symbol"/>
              </a:rPr>
              <a:t> finale </a:t>
            </a:r>
            <a:r>
              <a:rPr kumimoji="0" lang="it-IT" altLang="en-US" sz="2800" b="0" i="1" u="none" strike="noStrike" kern="1200" cap="none" spc="0" normalizeH="0" noProof="0" dirty="0" smtClean="0">
                <a:ln>
                  <a:noFill/>
                </a:ln>
                <a:solidFill>
                  <a:srgbClr val="002060"/>
                </a:solidFill>
                <a:effectLst>
                  <a:outerShdw blurRad="38100" dist="38100" dir="2700000" algn="tl">
                    <a:srgbClr val="000000">
                      <a:alpha val="43137"/>
                    </a:srgbClr>
                  </a:outerShdw>
                </a:effectLst>
                <a:uLnTx/>
                <a:uFillTx/>
                <a:latin typeface="Times New Roman" pitchFamily="18" charset="0"/>
                <a:cs typeface="Times New Roman" pitchFamily="18" charset="0"/>
                <a:sym typeface="Symbol"/>
              </a:rPr>
              <a:t>y</a:t>
            </a:r>
          </a:p>
          <a:p>
            <a:pPr marL="1177200" lvl="2" indent="-360000" algn="just">
              <a:buFont typeface="Arial" pitchFamily="34" charset="0"/>
              <a:buBlip>
                <a:blip r:embed="rId4"/>
              </a:buBlip>
            </a:pPr>
            <a:r>
              <a:rPr lang="it-IT" altLang="en-US" sz="2400" dirty="0" smtClean="0">
                <a:solidFill>
                  <a:srgbClr val="002060"/>
                </a:solidFill>
                <a:effectLst>
                  <a:outerShdw blurRad="38100" dist="38100" dir="2700000" algn="tl">
                    <a:srgbClr val="000000">
                      <a:alpha val="43137"/>
                    </a:srgbClr>
                  </a:outerShdw>
                </a:effectLst>
                <a:sym typeface="Symbol"/>
              </a:rPr>
              <a:t>Non è necessariamente unico</a:t>
            </a:r>
          </a:p>
          <a:p>
            <a:pPr marL="1177200" lvl="2" indent="-360000" algn="just">
              <a:buFont typeface="Arial" pitchFamily="34" charset="0"/>
              <a:buBlip>
                <a:blip r:embed="rId4"/>
              </a:buBlip>
            </a:pPr>
            <a:r>
              <a:rPr lang="it-IT" altLang="en-US" sz="2400" dirty="0" smtClean="0">
                <a:solidFill>
                  <a:srgbClr val="002060"/>
                </a:solidFill>
                <a:effectLst>
                  <a:outerShdw blurRad="38100" dist="38100" dir="2700000" algn="tl">
                    <a:srgbClr val="000000">
                      <a:alpha val="43137"/>
                    </a:srgbClr>
                  </a:outerShdw>
                </a:effectLst>
                <a:sym typeface="Symbol"/>
              </a:rPr>
              <a:t>L’errore dovuto alla propagazione degli errori sui dati iniziali è uguale per ogni algoritmo/ programma</a:t>
            </a:r>
          </a:p>
          <a:p>
            <a:pPr marL="1177200" lvl="2" indent="-360000" algn="just">
              <a:buFont typeface="Arial" pitchFamily="34" charset="0"/>
              <a:buBlip>
                <a:blip r:embed="rId4"/>
              </a:buBlip>
            </a:pPr>
            <a:r>
              <a:rPr lang="it-IT" altLang="en-US" sz="2400" dirty="0" smtClean="0">
                <a:solidFill>
                  <a:srgbClr val="002060"/>
                </a:solidFill>
                <a:effectLst>
                  <a:outerShdw blurRad="38100" dist="38100" dir="2700000" algn="tl">
                    <a:srgbClr val="000000">
                      <a:alpha val="43137"/>
                    </a:srgbClr>
                  </a:outerShdw>
                </a:effectLst>
                <a:sym typeface="Symbol"/>
              </a:rPr>
              <a:t>Complessivamete, però, l’errore dipende anche dalla successione delle operazioni di macchina</a:t>
            </a:r>
          </a:p>
          <a:p>
            <a:pPr marL="720000" lvl="1" indent="-360000" algn="just"/>
            <a:r>
              <a:rPr lang="it-IT" altLang="en-US" sz="2400" dirty="0" smtClean="0">
                <a:solidFill>
                  <a:srgbClr val="002060"/>
                </a:solidFill>
                <a:effectLst>
                  <a:outerShdw blurRad="38100" dist="38100" dir="2700000" algn="tl">
                    <a:srgbClr val="000000">
                      <a:alpha val="43137"/>
                    </a:srgbClr>
                  </a:outerShdw>
                </a:effectLst>
                <a:sym typeface="Symbol"/>
              </a:rPr>
              <a:t>		         </a:t>
            </a:r>
          </a:p>
          <a:p>
            <a:pPr marL="720000" lvl="1" indent="-360000" algn="just"/>
            <a:endParaRPr lang="it-IT" altLang="en-US" sz="2400" dirty="0" smtClean="0">
              <a:solidFill>
                <a:srgbClr val="002060"/>
              </a:solidFill>
              <a:effectLst>
                <a:outerShdw blurRad="38100" dist="38100" dir="2700000" algn="tl">
                  <a:srgbClr val="000000">
                    <a:alpha val="43137"/>
                  </a:srgbClr>
                </a:outerShdw>
              </a:effectLst>
              <a:sym typeface="Symbo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1143000" y="457200"/>
            <a:ext cx="35052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Esempi</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a:spcBef>
                <a:spcPts val="0"/>
              </a:spcBef>
              <a:buBlip>
                <a:blip r:embed="rId4"/>
              </a:buBlip>
            </a:pPr>
            <a:r>
              <a:rPr lang="it-IT" altLang="en-US" dirty="0" smtClean="0">
                <a:solidFill>
                  <a:srgbClr val="FE0000"/>
                </a:solidFill>
                <a:effectLst>
                  <a:outerShdw blurRad="38100" dist="38100" dir="2700000" algn="tl">
                    <a:srgbClr val="000000">
                      <a:alpha val="43137"/>
                    </a:srgbClr>
                  </a:outerShdw>
                </a:effectLst>
              </a:rPr>
              <a:t>Malcondizionamento</a:t>
            </a:r>
          </a:p>
          <a:p>
            <a:pPr marL="720000" lvl="1"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rPr>
              <a:t>	</a:t>
            </a:r>
          </a:p>
          <a:p>
            <a:pPr marL="720000" lvl="1" indent="-360000" algn="just">
              <a:spcBef>
                <a:spcPts val="0"/>
              </a:spcBef>
              <a:buNone/>
            </a:pPr>
            <a:endParaRPr lang="it-IT" altLang="en-US" dirty="0" smtClean="0">
              <a:solidFill>
                <a:srgbClr val="002060"/>
              </a:solidFill>
              <a:effectLst>
                <a:outerShdw blurRad="38100" dist="38100" dir="2700000" algn="tl">
                  <a:srgbClr val="000000">
                    <a:alpha val="43137"/>
                  </a:srgbClr>
                </a:outerShdw>
              </a:effectLst>
            </a:endParaRPr>
          </a:p>
          <a:p>
            <a:pPr marL="720000" lvl="1" indent="-360000" algn="just">
              <a:spcBef>
                <a:spcPts val="0"/>
              </a:spcBef>
              <a:buNone/>
            </a:pPr>
            <a:endParaRPr lang="it-IT" altLang="en-US" sz="1800" dirty="0" smtClean="0">
              <a:solidFill>
                <a:srgbClr val="002060"/>
              </a:solidFill>
              <a:effectLst>
                <a:outerShdw blurRad="38100" dist="38100" dir="2700000" algn="tl">
                  <a:srgbClr val="000000">
                    <a:alpha val="43137"/>
                  </a:srgbClr>
                </a:outerShdw>
              </a:effectLst>
            </a:endParaRPr>
          </a:p>
          <a:p>
            <a:pPr marL="720000" lvl="1" indent="-360000" algn="just">
              <a:spcBef>
                <a:spcPts val="0"/>
              </a:spcBef>
              <a:buBlip>
                <a:blip r:embed="rId4"/>
              </a:buBlip>
            </a:pPr>
            <a:r>
              <a:rPr lang="it-IT" altLang="en-US" dirty="0" smtClean="0">
                <a:solidFill>
                  <a:srgbClr val="FE0000"/>
                </a:solidFill>
                <a:effectLst>
                  <a:outerShdw blurRad="38100" dist="38100" dir="2700000" algn="tl">
                    <a:srgbClr val="000000">
                      <a:alpha val="43137"/>
                    </a:srgbClr>
                  </a:outerShdw>
                </a:effectLst>
              </a:rPr>
              <a:t>Instabilità: </a:t>
            </a:r>
            <a:r>
              <a:rPr lang="it-IT" altLang="en-US" dirty="0" smtClean="0">
                <a:solidFill>
                  <a:srgbClr val="002060"/>
                </a:solidFill>
                <a:effectLst>
                  <a:outerShdw blurRad="38100" dist="38100" dir="2700000" algn="tl">
                    <a:srgbClr val="000000">
                      <a:alpha val="43137"/>
                    </a:srgbClr>
                  </a:outerShdw>
                </a:effectLst>
              </a:rPr>
              <a:t>calcolo di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e</a:t>
            </a:r>
            <a:r>
              <a:rPr lang="it-IT" altLang="en-US" i="1" baseline="30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rPr>
              <a:t> per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sym typeface="Symbol"/>
              </a:rPr>
              <a:t>9</a:t>
            </a:r>
          </a:p>
          <a:p>
            <a:pPr marL="720000" lvl="1" indent="-360000" algn="just">
              <a:spcBef>
                <a:spcPts val="0"/>
              </a:spcBef>
              <a:buBlip>
                <a:blip r:embed="rId4"/>
              </a:buBlip>
            </a:pPr>
            <a:endParaRPr lang="it-IT" altLang="en-US" sz="1000" dirty="0" smtClean="0">
              <a:solidFill>
                <a:srgbClr val="002060"/>
              </a:solidFill>
              <a:effectLst>
                <a:outerShdw blurRad="38100" dist="38100" dir="2700000" algn="tl">
                  <a:srgbClr val="000000">
                    <a:alpha val="43137"/>
                  </a:srgbClr>
                </a:outerShdw>
              </a:effectLst>
              <a:sym typeface="Symbol"/>
            </a:endParaRPr>
          </a:p>
          <a:p>
            <a:pPr marL="720000" lvl="1" indent="-360000" algn="just">
              <a:spcBef>
                <a:spcPts val="0"/>
              </a:spcBef>
              <a:buBlip>
                <a:blip r:embed="rId4"/>
              </a:buBlip>
            </a:pPr>
            <a:endParaRPr lang="it-IT" altLang="en-US" dirty="0" smtClean="0">
              <a:solidFill>
                <a:srgbClr val="002060"/>
              </a:solidFill>
              <a:effectLst>
                <a:outerShdw blurRad="38100" dist="38100" dir="2700000" algn="tl">
                  <a:srgbClr val="000000">
                    <a:alpha val="43137"/>
                  </a:srgbClr>
                </a:outerShdw>
              </a:effectLst>
              <a:sym typeface="Symbol"/>
            </a:endParaRPr>
          </a:p>
          <a:p>
            <a:pPr marL="720000" lvl="1" indent="-360000" algn="just">
              <a:spcBef>
                <a:spcPts val="0"/>
              </a:spcBef>
              <a:buBlip>
                <a:blip r:embed="rId4"/>
              </a:buBlip>
            </a:pPr>
            <a:endParaRPr lang="it-IT" altLang="en-US" dirty="0" smtClean="0">
              <a:solidFill>
                <a:srgbClr val="002060"/>
              </a:solidFill>
              <a:effectLst>
                <a:outerShdw blurRad="38100" dist="38100" dir="2700000" algn="tl">
                  <a:srgbClr val="000000">
                    <a:alpha val="43137"/>
                  </a:srgbClr>
                </a:outerShdw>
              </a:effectLst>
              <a:sym typeface="Symbol"/>
            </a:endParaRPr>
          </a:p>
          <a:p>
            <a:pPr marL="720000" lvl="1" indent="-360000" algn="just">
              <a:spcBef>
                <a:spcPts val="0"/>
              </a:spcBef>
              <a:buBlip>
                <a:blip r:embed="rId4"/>
              </a:buBlip>
            </a:pPr>
            <a:endParaRPr lang="it-IT" altLang="en-US" dirty="0" smtClean="0">
              <a:solidFill>
                <a:srgbClr val="002060"/>
              </a:solidFill>
              <a:effectLst>
                <a:outerShdw blurRad="38100" dist="38100" dir="2700000" algn="tl">
                  <a:srgbClr val="000000">
                    <a:alpha val="43137"/>
                  </a:srgbClr>
                </a:outerShdw>
              </a:effectLst>
              <a:sym typeface="Symbol"/>
            </a:endParaRPr>
          </a:p>
          <a:p>
            <a:pPr marL="720000" lvl="1" indent="-360000" algn="just">
              <a:spcBef>
                <a:spcPts val="0"/>
              </a:spcBef>
              <a:buBlip>
                <a:blip r:embed="rId4"/>
              </a:buBlip>
            </a:pPr>
            <a:endParaRPr lang="it-IT" altLang="en-US" dirty="0" smtClean="0">
              <a:solidFill>
                <a:srgbClr val="002060"/>
              </a:solidFill>
              <a:effectLst>
                <a:outerShdw blurRad="38100" dist="38100" dir="2700000" algn="tl">
                  <a:srgbClr val="000000">
                    <a:alpha val="43137"/>
                  </a:srgbClr>
                </a:outerShdw>
              </a:effectLst>
              <a:sym typeface="Symbol"/>
            </a:endParaRPr>
          </a:p>
          <a:p>
            <a:pPr marL="720000" lvl="1"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sym typeface="Symbol"/>
              </a:rPr>
              <a:t>	</a:t>
            </a:r>
            <a:r>
              <a:rPr lang="it-IT" altLang="en-US" sz="2400" dirty="0" smtClean="0">
                <a:solidFill>
                  <a:srgbClr val="002060"/>
                </a:solidFill>
                <a:effectLst>
                  <a:outerShdw blurRad="38100" dist="38100" dir="2700000" algn="tl">
                    <a:srgbClr val="000000">
                      <a:alpha val="43137"/>
                    </a:srgbClr>
                  </a:outerShdw>
                </a:effectLst>
              </a:rPr>
              <a:t>sommando fino al 23</a:t>
            </a:r>
            <a:r>
              <a:rPr lang="it-IT" altLang="en-US" sz="2400" dirty="0" smtClean="0">
                <a:solidFill>
                  <a:srgbClr val="002060"/>
                </a:solidFill>
                <a:effectLst>
                  <a:outerShdw blurRad="38100" dist="38100" dir="2700000" algn="tl">
                    <a:srgbClr val="000000">
                      <a:alpha val="43137"/>
                    </a:srgbClr>
                  </a:outerShdw>
                </a:effectLst>
                <a:sym typeface="Symbol"/>
              </a:rPr>
              <a:t></a:t>
            </a:r>
            <a:r>
              <a:rPr lang="it-IT" altLang="en-US" sz="2400" dirty="0" smtClean="0">
                <a:solidFill>
                  <a:srgbClr val="002060"/>
                </a:solidFill>
                <a:effectLst>
                  <a:outerShdw blurRad="38100" dist="38100" dir="2700000" algn="tl">
                    <a:srgbClr val="000000">
                      <a:alpha val="43137"/>
                    </a:srgbClr>
                  </a:outerShdw>
                </a:effectLst>
              </a:rPr>
              <a:t>esimo termine, con la seconda espressione OK, mentre con la prima si ottiene un risultato negativo!</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56675" name="Object 4"/>
          <p:cNvGraphicFramePr>
            <a:graphicFrameLocks noChangeAspect="1"/>
          </p:cNvGraphicFramePr>
          <p:nvPr/>
        </p:nvGraphicFramePr>
        <p:xfrm>
          <a:off x="3048000" y="1852499"/>
          <a:ext cx="3962400" cy="1043101"/>
        </p:xfrm>
        <a:graphic>
          <a:graphicData uri="http://schemas.openxmlformats.org/presentationml/2006/ole">
            <p:oleObj spid="_x0000_s156675" name="Equation" r:id="rId6" imgW="1930400" imgH="508000" progId="">
              <p:embed/>
            </p:oleObj>
          </a:graphicData>
        </a:graphic>
      </p:graphicFrame>
      <p:graphicFrame>
        <p:nvGraphicFramePr>
          <p:cNvPr id="156676" name="Object 6"/>
          <p:cNvGraphicFramePr>
            <a:graphicFrameLocks noChangeAspect="1"/>
          </p:cNvGraphicFramePr>
          <p:nvPr/>
        </p:nvGraphicFramePr>
        <p:xfrm>
          <a:off x="2057400" y="3276600"/>
          <a:ext cx="6867798" cy="1984429"/>
        </p:xfrm>
        <a:graphic>
          <a:graphicData uri="http://schemas.openxmlformats.org/presentationml/2006/ole">
            <p:oleObj spid="_x0000_s156676" name="Equation" r:id="rId7" imgW="3162300" imgH="914400" progId="">
              <p:embed/>
            </p:oleObj>
          </a:graphicData>
        </a:graphic>
      </p:graphicFrame>
      <p:sp>
        <p:nvSpPr>
          <p:cNvPr id="9" name="Slide Number Placeholder 8"/>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914400" y="457200"/>
            <a:ext cx="50292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Stabilità </a:t>
            </a:r>
            <a:r>
              <a:rPr lang="it-IT" altLang="en-US" dirty="0" smtClean="0">
                <a:solidFill>
                  <a:srgbClr val="385D8A"/>
                </a:solidFill>
                <a:effectLst>
                  <a:outerShdw blurRad="38100" dist="38100" dir="2700000" algn="tl">
                    <a:srgbClr val="000000">
                      <a:alpha val="43137"/>
                    </a:srgbClr>
                  </a:outerShdw>
                </a:effectLst>
                <a:sym typeface="Symbol"/>
              </a:rPr>
              <a:t> 1</a:t>
            </a:r>
            <a:r>
              <a:rPr lang="it-IT" altLang="en-US" dirty="0" smtClean="0">
                <a:solidFill>
                  <a:srgbClr val="385D8A"/>
                </a:solidFill>
                <a:effectLst>
                  <a:outerShdw blurRad="38100" dist="38100" dir="2700000" algn="tl">
                    <a:srgbClr val="000000">
                      <a:alpha val="43137"/>
                    </a:srgbClr>
                  </a:outerShdw>
                </a:effectLst>
              </a:rPr>
              <a:t> </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Un problema può essere malcondizionato solo relativamente a particolari dati in ingresso</a:t>
            </a:r>
          </a:p>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Anche un problema bencondizionato può dare risultati non sufficientemente corretti se risolto con un algoritmo instabile</a:t>
            </a:r>
          </a:p>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La stabilità di un algoritmo è data dal buon condizionamento della successione delle trasformazioni elementari che lo compon-gono</a:t>
            </a:r>
            <a:endParaRPr lang="it-IT" altLang="en-US" dirty="0" smtClean="0">
              <a:solidFill>
                <a:srgbClr val="002060"/>
              </a:solidFill>
              <a:effectLst>
                <a:outerShdw blurRad="38100" dist="38100" dir="2700000" algn="tl">
                  <a:srgbClr val="000000">
                    <a:alpha val="43137"/>
                  </a:srgbClr>
                </a:outerShdw>
              </a:effectLst>
              <a:sym typeface="Symbol"/>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lide Number Placeholder 7"/>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914400" y="457200"/>
            <a:ext cx="50292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Stabilità </a:t>
            </a:r>
            <a:r>
              <a:rPr lang="it-IT" altLang="en-US" dirty="0" smtClean="0">
                <a:solidFill>
                  <a:srgbClr val="385D8A"/>
                </a:solidFill>
                <a:effectLst>
                  <a:outerShdw blurRad="38100" dist="38100" dir="2700000" algn="tl">
                    <a:srgbClr val="000000">
                      <a:alpha val="43137"/>
                    </a:srgbClr>
                  </a:outerShdw>
                </a:effectLst>
                <a:sym typeface="Symbol"/>
              </a:rPr>
              <a:t> 2</a:t>
            </a:r>
            <a:r>
              <a:rPr lang="it-IT" altLang="en-US" dirty="0" smtClean="0">
                <a:solidFill>
                  <a:srgbClr val="385D8A"/>
                </a:solidFill>
                <a:effectLst>
                  <a:outerShdw blurRad="38100" dist="38100" dir="2700000" algn="tl">
                    <a:srgbClr val="000000">
                      <a:alpha val="43137"/>
                    </a:srgbClr>
                  </a:outerShdw>
                </a:effectLst>
              </a:rPr>
              <a:t> </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Pertanto</a:t>
            </a:r>
            <a:r>
              <a:rPr lang="it-IT" altLang="en-US" sz="2400" dirty="0" smtClean="0">
                <a:solidFill>
                  <a:srgbClr val="002060"/>
                </a:solidFill>
                <a:effectLst>
                  <a:outerShdw blurRad="38100" dist="38100" dir="2700000" algn="tl">
                    <a:srgbClr val="000000">
                      <a:alpha val="43137"/>
                    </a:srgbClr>
                  </a:outerShdw>
                </a:effectLst>
              </a:rPr>
              <a:t>:</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si commettono errori nel rappresentare i nume-ri reali</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si commettono errori nell’esecuzione delle ope-razioni aritmetiche</a:t>
            </a:r>
          </a:p>
          <a:p>
            <a:pPr marL="1120050" lvl="2" indent="-360000" algn="just">
              <a:spcBef>
                <a:spcPts val="0"/>
              </a:spcBef>
              <a:buSzPct val="80000"/>
              <a:buBlip>
                <a:blip r:embed="rId4"/>
              </a:buBlip>
            </a:pPr>
            <a:r>
              <a:rPr lang="it-IT" altLang="en-US" dirty="0" smtClean="0">
                <a:solidFill>
                  <a:srgbClr val="00B0F0"/>
                </a:solidFill>
                <a:effectLst>
                  <a:outerShdw blurRad="38100" dist="38100" dir="2700000" algn="tl">
                    <a:srgbClr val="000000">
                      <a:alpha val="43137"/>
                    </a:srgbClr>
                  </a:outerShdw>
                </a:effectLst>
              </a:rPr>
              <a:t>Idea tranquillizzante e sbagliata: poiché gli erro-ri sono molto piccoli anche i risultati sono affet-ti da errori molto piccoli</a:t>
            </a:r>
          </a:p>
          <a:p>
            <a:pPr marL="720000" lvl="1" indent="-360000" algn="just">
              <a:spcBef>
                <a:spcPts val="0"/>
              </a:spcBef>
              <a:buFont typeface="Wingdings" pitchFamily="2" charset="2"/>
              <a:buChar char="ð"/>
            </a:pPr>
            <a:r>
              <a:rPr lang="it-IT" altLang="en-US" dirty="0" smtClean="0">
                <a:solidFill>
                  <a:srgbClr val="002060"/>
                </a:solidFill>
                <a:effectLst>
                  <a:outerShdw blurRad="38100" dist="38100" dir="2700000" algn="tl">
                    <a:srgbClr val="000000">
                      <a:alpha val="43137"/>
                    </a:srgbClr>
                  </a:outerShdw>
                </a:effectLst>
              </a:rPr>
              <a:t>Occorre studiare come si propagano gli errori delle operazioni dell’algoritmo</a:t>
            </a:r>
          </a:p>
          <a:p>
            <a:pPr marL="720000" lvl="1" indent="-360000" algn="just">
              <a:spcBef>
                <a:spcPts val="0"/>
              </a:spcBef>
              <a:buFont typeface="Wingdings" pitchFamily="2" charset="2"/>
              <a:buChar char="ð"/>
            </a:pPr>
            <a:r>
              <a:rPr lang="it-IT" altLang="en-US" dirty="0" smtClean="0">
                <a:solidFill>
                  <a:srgbClr val="002060"/>
                </a:solidFill>
                <a:effectLst>
                  <a:outerShdw blurRad="38100" dist="38100" dir="2700000" algn="tl">
                    <a:srgbClr val="000000">
                      <a:alpha val="43137"/>
                    </a:srgbClr>
                  </a:outerShdw>
                </a:effectLst>
              </a:rPr>
              <a:t>Tuttavia… L’analisi della propagazione degli errori in un algoritmo è estremamente complessa</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lide Number Placeholder 7"/>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97324" y="4800600"/>
            <a:ext cx="4114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8" name="Rectangle 2"/>
          <p:cNvSpPr>
            <a:spLocks noGrp="1" noChangeArrowheads="1"/>
          </p:cNvSpPr>
          <p:nvPr>
            <p:ph type="title"/>
          </p:nvPr>
        </p:nvSpPr>
        <p:spPr>
          <a:xfrm>
            <a:off x="914400" y="457200"/>
            <a:ext cx="5029200" cy="855663"/>
          </a:xfrm>
        </p:spPr>
        <p:txBody>
          <a:bodyPr>
            <a:normAutofit/>
          </a:bodyPr>
          <a:lstStyle/>
          <a:p>
            <a:pPr eaLnBrk="1" hangingPunct="1"/>
            <a:r>
              <a:rPr lang="it-IT" altLang="en-US" dirty="0" smtClean="0">
                <a:solidFill>
                  <a:srgbClr val="385D8A"/>
                </a:solidFill>
                <a:effectLst>
                  <a:outerShdw blurRad="38100" dist="38100" dir="2700000" algn="tl">
                    <a:srgbClr val="000000">
                      <a:alpha val="43137"/>
                    </a:srgbClr>
                  </a:outerShdw>
                </a:effectLst>
              </a:rPr>
              <a:t>Stabilità </a:t>
            </a:r>
            <a:r>
              <a:rPr lang="it-IT" altLang="en-US" dirty="0" smtClean="0">
                <a:solidFill>
                  <a:srgbClr val="385D8A"/>
                </a:solidFill>
                <a:effectLst>
                  <a:outerShdw blurRad="38100" dist="38100" dir="2700000" algn="tl">
                    <a:srgbClr val="000000">
                      <a:alpha val="43137"/>
                    </a:srgbClr>
                  </a:outerShdw>
                </a:effectLst>
                <a:sym typeface="Symbol"/>
              </a:rPr>
              <a:t> 3</a:t>
            </a:r>
            <a:r>
              <a:rPr lang="it-IT" altLang="en-US" dirty="0" smtClean="0">
                <a:solidFill>
                  <a:srgbClr val="385D8A"/>
                </a:solidFill>
                <a:effectLst>
                  <a:outerShdw blurRad="38100" dist="38100" dir="2700000" algn="tl">
                    <a:srgbClr val="000000">
                      <a:alpha val="43137"/>
                    </a:srgbClr>
                  </a:outerShdw>
                </a:effectLst>
              </a:rPr>
              <a:t> </a:t>
            </a:r>
          </a:p>
        </p:txBody>
      </p:sp>
      <p:sp>
        <p:nvSpPr>
          <p:cNvPr id="45059" name="Rectangle 3"/>
          <p:cNvSpPr>
            <a:spLocks noGrp="1" noChangeArrowheads="1"/>
          </p:cNvSpPr>
          <p:nvPr>
            <p:ph type="body" idx="1"/>
          </p:nvPr>
        </p:nvSpPr>
        <p:spPr>
          <a:xfrm>
            <a:off x="1676400" y="1295400"/>
            <a:ext cx="7239000" cy="5181600"/>
          </a:xfrm>
        </p:spPr>
        <p:txBody>
          <a:bodyPr>
            <a:noAutofit/>
          </a:bodyPr>
          <a:lstStyle/>
          <a:p>
            <a:pPr marL="720000" lvl="1" indent="-360000" algn="just">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Dato un problema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a:t>
            </a:r>
          </a:p>
          <a:p>
            <a:pPr marL="1120050" lvl="2" indent="-360000" algn="just">
              <a:spcBef>
                <a:spcPts val="0"/>
              </a:spcBef>
              <a:buSzPct val="80000"/>
              <a:buBlip>
                <a:blip r:embed="rId4"/>
              </a:buBlip>
            </a:pPr>
            <a:r>
              <a:rPr lang="it-IT" altLang="en-US" sz="2600" dirty="0" smtClean="0">
                <a:solidFill>
                  <a:srgbClr val="FE0000"/>
                </a:solidFill>
                <a:effectLst>
                  <a:outerShdw blurRad="38100" dist="38100" dir="2700000" algn="tl">
                    <a:srgbClr val="000000">
                      <a:alpha val="43137"/>
                    </a:srgbClr>
                  </a:outerShdw>
                </a:effectLst>
              </a:rPr>
              <a:t>Analisi in avanti</a:t>
            </a:r>
            <a:r>
              <a:rPr lang="it-IT" altLang="en-US" sz="2600" dirty="0" smtClean="0">
                <a:solidFill>
                  <a:srgbClr val="002060"/>
                </a:solidFill>
                <a:effectLst>
                  <a:outerShdw blurRad="38100" dist="38100" dir="2700000" algn="tl">
                    <a:srgbClr val="000000">
                      <a:alpha val="43137"/>
                    </a:srgbClr>
                  </a:outerShdw>
                </a:effectLst>
              </a:rPr>
              <a:t> (forward analysis): si valuta la differenza tra la soluzione esatta </a:t>
            </a:r>
            <a:r>
              <a:rPr lang="it-IT" altLang="en-US" sz="26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sz="2600" dirty="0" smtClean="0">
                <a:solidFill>
                  <a:srgbClr val="002060"/>
                </a:solidFill>
                <a:effectLst>
                  <a:outerShdw blurRad="38100" dist="38100" dir="2700000" algn="tl">
                    <a:srgbClr val="000000">
                      <a:alpha val="43137"/>
                    </a:srgbClr>
                  </a:outerShdw>
                </a:effectLst>
              </a:rPr>
              <a:t> e quella calcolata </a:t>
            </a:r>
            <a:r>
              <a:rPr lang="it-IT" altLang="en-US" sz="26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sz="2600" dirty="0" smtClean="0">
                <a:solidFill>
                  <a:srgbClr val="002060"/>
                </a:solidFill>
                <a:effectLst>
                  <a:outerShdw blurRad="38100" dist="38100" dir="2700000" algn="tl">
                    <a:srgbClr val="000000">
                      <a:alpha val="43137"/>
                    </a:srgbClr>
                  </a:outerShdw>
                </a:effectLst>
                <a:cs typeface="Times New Roman" pitchFamily="18" charset="0"/>
              </a:rPr>
              <a:t>;  ovvero, s</a:t>
            </a:r>
            <a:r>
              <a:rPr lang="it-IT" sz="2600" dirty="0" smtClean="0">
                <a:solidFill>
                  <a:srgbClr val="002060"/>
                </a:solidFill>
                <a:effectLst>
                  <a:outerShdw blurRad="38100" dist="38100" dir="2700000" algn="tl">
                    <a:srgbClr val="000000">
                      <a:alpha val="43137"/>
                    </a:srgbClr>
                  </a:outerShdw>
                </a:effectLst>
              </a:rPr>
              <a:t>i calcola l’errore relativo sul risultato finale in termini degli errori introdotti dalle singole operazioni, trascurando i termini in cui compaiono pro-dotti di errori (analisi del primo ordine)</a:t>
            </a:r>
            <a:endParaRPr lang="it-IT" altLang="en-US" sz="2600" i="1" baseline="30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1120050" lvl="2" indent="-360000" algn="just">
              <a:spcBef>
                <a:spcPts val="0"/>
              </a:spcBef>
              <a:buSzPct val="80000"/>
              <a:buBlip>
                <a:blip r:embed="rId4"/>
              </a:buBlip>
            </a:pPr>
            <a:r>
              <a:rPr lang="it-IT" altLang="en-US" sz="2600" dirty="0" smtClean="0">
                <a:solidFill>
                  <a:srgbClr val="FF0000"/>
                </a:solidFill>
                <a:effectLst>
                  <a:outerShdw blurRad="38100" dist="38100" dir="2700000" algn="tl">
                    <a:srgbClr val="000000">
                      <a:alpha val="43137"/>
                    </a:srgbClr>
                  </a:outerShdw>
                </a:effectLst>
              </a:rPr>
              <a:t>Analisi all’indietro </a:t>
            </a:r>
            <a:r>
              <a:rPr lang="it-IT" altLang="en-US" sz="2600" dirty="0" smtClean="0">
                <a:solidFill>
                  <a:srgbClr val="002060"/>
                </a:solidFill>
                <a:effectLst>
                  <a:outerShdw blurRad="38100" dist="38100" dir="2700000" algn="tl">
                    <a:srgbClr val="000000">
                      <a:alpha val="43137"/>
                    </a:srgbClr>
                  </a:outerShdw>
                </a:effectLst>
              </a:rPr>
              <a:t>(backward analysis): si interpreta la soluzione calcolata </a:t>
            </a:r>
            <a:r>
              <a:rPr lang="it-IT" altLang="en-US" sz="26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sz="2600" baseline="30000" dirty="0" smtClean="0">
                <a:solidFill>
                  <a:srgbClr val="002060"/>
                </a:solidFill>
                <a:effectLst>
                  <a:outerShdw blurRad="38100" dist="38100" dir="2700000" algn="tl">
                    <a:srgbClr val="000000">
                      <a:alpha val="43137"/>
                    </a:srgbClr>
                  </a:outerShdw>
                </a:effectLst>
              </a:rPr>
              <a:t> </a:t>
            </a:r>
            <a:r>
              <a:rPr lang="it-IT" altLang="en-US" sz="2600" dirty="0" smtClean="0">
                <a:solidFill>
                  <a:srgbClr val="002060"/>
                </a:solidFill>
                <a:effectLst>
                  <a:outerShdw blurRad="38100" dist="38100" dir="2700000" algn="tl">
                    <a:srgbClr val="000000">
                      <a:alpha val="43137"/>
                    </a:srgbClr>
                  </a:outerShdw>
                </a:effectLst>
              </a:rPr>
              <a:t>come soluzione esatta di un problema perturbato </a:t>
            </a:r>
            <a:r>
              <a:rPr lang="it-IT" altLang="en-US" sz="26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a:t>
            </a:r>
            <a:r>
              <a:rPr lang="it-IT" altLang="en-US" sz="2600" dirty="0" smtClean="0">
                <a:solidFill>
                  <a:srgbClr val="002060"/>
                </a:solidFill>
                <a:effectLst>
                  <a:outerShdw blurRad="38100" dist="38100" dir="2700000" algn="tl">
                    <a:srgbClr val="000000">
                      <a:alpha val="43137"/>
                    </a:srgbClr>
                  </a:outerShdw>
                </a:effectLst>
              </a:rPr>
              <a:t> e si valuta </a:t>
            </a:r>
            <a:r>
              <a:rPr lang="it-IT" altLang="en-US" sz="26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a:t>
            </a:r>
            <a:r>
              <a:rPr lang="it-IT" altLang="en-US" sz="2600" dirty="0" smtClean="0">
                <a:solidFill>
                  <a:srgbClr val="002060"/>
                </a:solidFill>
                <a:effectLst>
                  <a:outerShdw blurRad="38100" dist="38100" dir="2700000" algn="tl">
                    <a:srgbClr val="000000">
                      <a:alpha val="43137"/>
                    </a:srgbClr>
                  </a:outerShdw>
                </a:effectLst>
                <a:sym typeface="Symbol"/>
              </a:rPr>
              <a:t></a:t>
            </a:r>
            <a:r>
              <a:rPr lang="it-IT" altLang="en-US" sz="26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a:t>
            </a:r>
          </a:p>
          <a:p>
            <a:pPr marL="720000" lvl="1" indent="-360000" algn="just">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Box 7"/>
          <p:cNvSpPr txBox="1"/>
          <p:nvPr/>
        </p:nvSpPr>
        <p:spPr>
          <a:xfrm>
            <a:off x="7668000" y="4773600"/>
            <a:ext cx="457200" cy="461665"/>
          </a:xfrm>
          <a:prstGeom prst="rect">
            <a:avLst/>
          </a:prstGeom>
          <a:noFill/>
        </p:spPr>
        <p:txBody>
          <a:bodyPr wrap="square" rtlCol="0">
            <a:spAutoFit/>
          </a:bodyPr>
          <a:lstStyle/>
          <a:p>
            <a:r>
              <a:rPr lang="it-IT" sz="2400" dirty="0" smtClean="0">
                <a:solidFill>
                  <a:srgbClr val="002060"/>
                </a:solidFill>
                <a:effectLst>
                  <a:outerShdw blurRad="38100" dist="38100" dir="2700000" algn="tl">
                    <a:srgbClr val="000000">
                      <a:alpha val="43137"/>
                    </a:srgbClr>
                  </a:outerShdw>
                </a:effectLst>
                <a:sym typeface="Symbol"/>
              </a:rPr>
              <a:t></a:t>
            </a:r>
            <a:endParaRPr lang="it-IT" sz="2400" dirty="0">
              <a:solidFill>
                <a:srgbClr val="002060"/>
              </a:solidFill>
              <a:effectLst>
                <a:outerShdw blurRad="38100" dist="38100" dir="2700000" algn="tl">
                  <a:srgbClr val="000000">
                    <a:alpha val="43137"/>
                  </a:srgbClr>
                </a:outerShdw>
              </a:effectLst>
            </a:endParaRPr>
          </a:p>
        </p:txBody>
      </p:sp>
      <p:sp>
        <p:nvSpPr>
          <p:cNvPr id="9" name="TextBox 8"/>
          <p:cNvSpPr txBox="1"/>
          <p:nvPr/>
        </p:nvSpPr>
        <p:spPr>
          <a:xfrm>
            <a:off x="4953000" y="2383200"/>
            <a:ext cx="457200" cy="461665"/>
          </a:xfrm>
          <a:prstGeom prst="rect">
            <a:avLst/>
          </a:prstGeom>
          <a:noFill/>
        </p:spPr>
        <p:txBody>
          <a:bodyPr wrap="square" rtlCol="0">
            <a:spAutoFit/>
          </a:bodyPr>
          <a:lstStyle/>
          <a:p>
            <a:r>
              <a:rPr lang="it-IT" sz="2400" dirty="0" smtClean="0">
                <a:solidFill>
                  <a:srgbClr val="002060"/>
                </a:solidFill>
                <a:effectLst>
                  <a:outerShdw blurRad="38100" dist="38100" dir="2700000" algn="tl">
                    <a:srgbClr val="000000">
                      <a:alpha val="43137"/>
                    </a:srgbClr>
                  </a:outerShdw>
                </a:effectLst>
                <a:sym typeface="Symbol"/>
              </a:rPr>
              <a:t></a:t>
            </a:r>
            <a:endParaRPr lang="it-IT" sz="2400" dirty="0">
              <a:solidFill>
                <a:srgbClr val="002060"/>
              </a:solidFill>
              <a:effectLst>
                <a:outerShdw blurRad="38100" dist="38100" dir="2700000" algn="tl">
                  <a:srgbClr val="000000">
                    <a:alpha val="43137"/>
                  </a:srgbClr>
                </a:outerShdw>
              </a:effectLst>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239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Modelli matematici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a:bodyPr>
          <a:lstStyle/>
          <a:p>
            <a:pPr marL="720000" lvl="1" indent="-360000" algn="just" eaLnBrk="1" hangingPunct="1">
              <a:spcBef>
                <a:spcPts val="0"/>
              </a:spcBef>
              <a:buBlip>
                <a:blip r:embed="rId3"/>
              </a:buBlip>
            </a:pPr>
            <a:r>
              <a:rPr lang="it-IT" altLang="en-US" dirty="0" smtClean="0">
                <a:solidFill>
                  <a:srgbClr val="004DBF"/>
                </a:solidFill>
                <a:effectLst>
                  <a:outerShdw blurRad="38100" dist="38100" dir="2700000" algn="tl">
                    <a:srgbClr val="000000">
                      <a:alpha val="43137"/>
                    </a:srgbClr>
                  </a:outerShdw>
                </a:effectLst>
              </a:rPr>
              <a:t>Esempio </a:t>
            </a:r>
            <a:r>
              <a:rPr lang="it-IT" altLang="en-US" dirty="0" smtClean="0">
                <a:solidFill>
                  <a:srgbClr val="004DBF"/>
                </a:solidFill>
                <a:effectLst>
                  <a:outerShdw blurRad="38100" dist="38100" dir="2700000" algn="tl">
                    <a:srgbClr val="000000">
                      <a:alpha val="43137"/>
                    </a:srgbClr>
                  </a:outerShdw>
                </a:effectLst>
                <a:sym typeface="Symbol"/>
              </a:rPr>
              <a:t></a:t>
            </a:r>
            <a:r>
              <a:rPr lang="it-IT" altLang="en-US" dirty="0" smtClean="0">
                <a:effectLst>
                  <a:outerShdw blurRad="38100" dist="38100" dir="2700000" algn="tl">
                    <a:srgbClr val="000000">
                      <a:alpha val="43137"/>
                    </a:srgbClr>
                  </a:outerShdw>
                </a:effectLst>
              </a:rPr>
              <a:t> </a:t>
            </a:r>
            <a:r>
              <a:rPr lang="it-IT" altLang="en-US" dirty="0" smtClean="0">
                <a:solidFill>
                  <a:srgbClr val="002060"/>
                </a:solidFill>
                <a:effectLst>
                  <a:outerShdw blurRad="38100" dist="38100" dir="2700000" algn="tl">
                    <a:srgbClr val="000000">
                      <a:alpha val="43137"/>
                    </a:srgbClr>
                  </a:outerShdw>
                </a:effectLst>
              </a:rPr>
              <a:t>Il modello di Lotka</a:t>
            </a:r>
            <a:r>
              <a:rPr lang="it-IT" altLang="en-US" dirty="0" smtClean="0">
                <a:solidFill>
                  <a:srgbClr val="002060"/>
                </a:solidFill>
                <a:effectLst>
                  <a:outerShdw blurRad="38100" dist="38100" dir="2700000" algn="tl">
                    <a:srgbClr val="000000">
                      <a:alpha val="43137"/>
                    </a:srgbClr>
                  </a:outerShdw>
                </a:effectLst>
                <a:sym typeface="Symbol"/>
              </a:rPr>
              <a:t>-</a:t>
            </a:r>
            <a:r>
              <a:rPr lang="it-IT" altLang="en-US" dirty="0" smtClean="0">
                <a:solidFill>
                  <a:srgbClr val="002060"/>
                </a:solidFill>
                <a:effectLst>
                  <a:outerShdw blurRad="38100" dist="38100" dir="2700000" algn="tl">
                    <a:srgbClr val="000000">
                      <a:alpha val="43137"/>
                    </a:srgbClr>
                  </a:outerShdw>
                </a:effectLst>
              </a:rPr>
              <a:t>Volterra per la dinamica delle popolazioni</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Nel 1926, il matematico italiano Vito Volterra propose un modello per descrivere il comporta-mento oscillatorio dei dati relativi alla pesca di una specie predatrice e della sua preda nel mare Adriatico</a:t>
            </a:r>
          </a:p>
          <a:p>
            <a:pPr marL="1120050" lvl="2" indent="-360000" algn="just">
              <a:spcBef>
                <a:spcPts val="0"/>
              </a:spcBef>
              <a:buSzPct val="80000"/>
              <a:buNone/>
            </a:pPr>
            <a:endParaRPr lang="it-IT" altLang="en-US" dirty="0" smtClean="0">
              <a:solidFill>
                <a:srgbClr val="002060"/>
              </a:solidFill>
              <a:effectLst>
                <a:outerShdw blurRad="38100" dist="38100" dir="2700000" algn="tl">
                  <a:srgbClr val="000000">
                    <a:alpha val="43137"/>
                  </a:srgbClr>
                </a:outerShdw>
              </a:effectLst>
            </a:endParaRPr>
          </a:p>
          <a:p>
            <a:pPr marL="1120050" lvl="2" indent="-360000" algn="just">
              <a:spcBef>
                <a:spcPts val="0"/>
              </a:spcBef>
              <a:buSzPct val="80000"/>
              <a:buBlip>
                <a:blip r:embed="rId4"/>
              </a:buBlip>
            </a:pPr>
            <a:endParaRPr lang="it-IT" sz="2800" dirty="0" smtClean="0">
              <a:solidFill>
                <a:srgbClr val="002060"/>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Picture 7" descr="d4a17dcee30bf2ef59d68dabe5fb08ef.jpg"/>
          <p:cNvPicPr>
            <a:picLocks noChangeAspect="1"/>
          </p:cNvPicPr>
          <p:nvPr/>
        </p:nvPicPr>
        <p:blipFill>
          <a:blip r:embed="rId6" cstate="print"/>
          <a:stretch>
            <a:fillRect/>
          </a:stretch>
        </p:blipFill>
        <p:spPr>
          <a:xfrm>
            <a:off x="2295480" y="4191000"/>
            <a:ext cx="3403600" cy="2223688"/>
          </a:xfrm>
          <a:prstGeom prst="rect">
            <a:avLst/>
          </a:prstGeom>
        </p:spPr>
      </p:pic>
      <p:pic>
        <p:nvPicPr>
          <p:cNvPr id="9" name="Picture 8" descr="lotka-volterra-simulation.png"/>
          <p:cNvPicPr>
            <a:picLocks noChangeAspect="1"/>
          </p:cNvPicPr>
          <p:nvPr/>
        </p:nvPicPr>
        <p:blipFill>
          <a:blip r:embed="rId7" cstate="print"/>
          <a:stretch>
            <a:fillRect/>
          </a:stretch>
        </p:blipFill>
        <p:spPr>
          <a:xfrm>
            <a:off x="5724480" y="4191000"/>
            <a:ext cx="3114720" cy="2224800"/>
          </a:xfrm>
          <a:prstGeom prst="rect">
            <a:avLst/>
          </a:prstGeom>
        </p:spPr>
      </p:pic>
      <p:sp>
        <p:nvSpPr>
          <p:cNvPr id="10" name="Slide Number Placeholder 9"/>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36587"/>
            <a:ext cx="8229600" cy="81121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Problemi reali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33795" name="Rectangle 3"/>
          <p:cNvSpPr>
            <a:spLocks noGrp="1" noChangeArrowheads="1"/>
          </p:cNvSpPr>
          <p:nvPr>
            <p:ph type="body" idx="1"/>
          </p:nvPr>
        </p:nvSpPr>
        <p:spPr>
          <a:xfrm>
            <a:off x="107950" y="1295400"/>
            <a:ext cx="8807450" cy="4824413"/>
          </a:xfrm>
        </p:spPr>
        <p:txBody>
          <a:bodyPr/>
          <a:lstStyle/>
          <a:p>
            <a:pPr marL="0" indent="0" algn="just" eaLnBrk="1" hangingPunct="1">
              <a:buNone/>
              <a:tabLst>
                <a:tab pos="85725" algn="l"/>
              </a:tabLst>
            </a:pPr>
            <a:r>
              <a:rPr lang="it-IT" altLang="en-US" sz="2000" dirty="0" smtClean="0"/>
              <a:t>Vengono di seguito presentati alcuni esempi nei quali l’insorgere di piccoli errori di arrotondamento ha prodotto un risultato disastroso sul comportamento di un sistema (tratti dal materiale originale del Prof. Douglas N. Arnold, Penn State University, e del Prof. Kees Vuik, Delft University of Technology ) .</a:t>
            </a:r>
          </a:p>
          <a:p>
            <a:pPr marL="0" indent="0" algn="ctr" eaLnBrk="1" hangingPunct="1">
              <a:buFont typeface="Wingdings" pitchFamily="2" charset="2"/>
              <a:buNone/>
              <a:tabLst>
                <a:tab pos="85725" algn="l"/>
              </a:tabLst>
            </a:pPr>
            <a:r>
              <a:rPr lang="en-US" altLang="en-US" sz="2400" dirty="0" smtClean="0">
                <a:solidFill>
                  <a:schemeClr val="hlink"/>
                </a:solidFill>
                <a:effectLst>
                  <a:outerShdw blurRad="38100" dist="38100" dir="2700000" algn="tl">
                    <a:srgbClr val="000000">
                      <a:alpha val="43137"/>
                    </a:srgbClr>
                  </a:outerShdw>
                </a:effectLst>
              </a:rPr>
              <a:t>MISSILE PATRIOT</a:t>
            </a:r>
          </a:p>
          <a:p>
            <a:pPr marL="0" indent="0" algn="just" eaLnBrk="1" hangingPunct="1">
              <a:buNone/>
              <a:tabLst>
                <a:tab pos="85725" algn="l"/>
              </a:tabLst>
            </a:pPr>
            <a:r>
              <a:rPr lang="it-IT" altLang="en-US" sz="1800" dirty="0" smtClean="0"/>
              <a:t>Il 25.02.1991, durante la guerra del Golfo, un missile Patriot di una batteria di Dhahran, in Arabia Saudita, mancò l’intercettazione di un missile iracheno SCUD. Lo SCUD distrusse una caserma americana. Altri missili SCUD riuscirono a colpire il territorio israeliano, a causa di analoghi errori di intercettazione</a:t>
            </a:r>
            <a:r>
              <a:rPr lang="en-US" altLang="en-US" sz="1800" dirty="0" smtClean="0"/>
              <a:t>.</a:t>
            </a:r>
          </a:p>
          <a:p>
            <a:pPr marL="0" indent="0" eaLnBrk="1" hangingPunct="1">
              <a:tabLst>
                <a:tab pos="85725" algn="l"/>
              </a:tabLst>
            </a:pPr>
            <a:endParaRPr lang="en-US" altLang="en-US" sz="1600" dirty="0" smtClean="0"/>
          </a:p>
        </p:txBody>
      </p:sp>
      <p:pic>
        <p:nvPicPr>
          <p:cNvPr id="33796" name="Picture 5"/>
          <p:cNvPicPr>
            <a:picLocks noChangeAspect="1" noChangeArrowheads="1"/>
          </p:cNvPicPr>
          <p:nvPr/>
        </p:nvPicPr>
        <p:blipFill>
          <a:blip r:embed="rId2" cstate="print"/>
          <a:srcRect/>
          <a:stretch>
            <a:fillRect/>
          </a:stretch>
        </p:blipFill>
        <p:spPr bwMode="auto">
          <a:xfrm>
            <a:off x="7092950" y="4005263"/>
            <a:ext cx="1939925" cy="2741612"/>
          </a:xfrm>
          <a:prstGeom prst="rect">
            <a:avLst/>
          </a:prstGeom>
          <a:noFill/>
          <a:ln w="9525">
            <a:noFill/>
            <a:miter lim="800000"/>
            <a:headEnd/>
            <a:tailEnd/>
          </a:ln>
          <a:effectLst/>
        </p:spPr>
      </p:pic>
      <p:sp>
        <p:nvSpPr>
          <p:cNvPr id="33797" name="Text Box 6"/>
          <p:cNvSpPr txBox="1">
            <a:spLocks noChangeArrowheads="1"/>
          </p:cNvSpPr>
          <p:nvPr/>
        </p:nvSpPr>
        <p:spPr bwMode="auto">
          <a:xfrm>
            <a:off x="482600" y="4930775"/>
            <a:ext cx="6249988" cy="366713"/>
          </a:xfrm>
          <a:prstGeom prst="rect">
            <a:avLst/>
          </a:prstGeom>
          <a:noFill/>
          <a:ln w="9525">
            <a:noFill/>
            <a:miter lim="800000"/>
            <a:headEnd/>
            <a:tailEnd/>
          </a:ln>
          <a:effectLst/>
        </p:spPr>
        <p:txBody>
          <a:bodyPr>
            <a:spAutoFit/>
          </a:bodyPr>
          <a:lstStyle/>
          <a:p>
            <a:pPr>
              <a:spcBef>
                <a:spcPct val="50000"/>
              </a:spcBef>
            </a:pPr>
            <a:endParaRPr lang="en-US" altLang="en-US">
              <a:latin typeface="Tahoma" pitchFamily="34" charset="0"/>
            </a:endParaRPr>
          </a:p>
        </p:txBody>
      </p:sp>
      <p:sp>
        <p:nvSpPr>
          <p:cNvPr id="33798" name="Rectangle 8"/>
          <p:cNvSpPr>
            <a:spLocks noChangeArrowheads="1"/>
          </p:cNvSpPr>
          <p:nvPr/>
        </p:nvSpPr>
        <p:spPr bwMode="auto">
          <a:xfrm>
            <a:off x="108000" y="4071878"/>
            <a:ext cx="6802437" cy="2585323"/>
          </a:xfrm>
          <a:prstGeom prst="rect">
            <a:avLst/>
          </a:prstGeom>
          <a:noFill/>
          <a:ln w="9525">
            <a:noFill/>
            <a:miter lim="800000"/>
            <a:headEnd/>
            <a:tailEnd/>
          </a:ln>
          <a:effectLst/>
        </p:spPr>
        <p:txBody>
          <a:bodyPr>
            <a:spAutoFit/>
          </a:bodyPr>
          <a:lstStyle/>
          <a:p>
            <a:pPr algn="just"/>
            <a:r>
              <a:rPr lang="it-IT" altLang="en-US" dirty="0" smtClean="0"/>
              <a:t>Un report del General Accounting Office spiegò </a:t>
            </a:r>
            <a:r>
              <a:rPr lang="it-IT" altLang="en-US" dirty="0"/>
              <a:t>che </a:t>
            </a:r>
            <a:r>
              <a:rPr lang="it-IT" altLang="en-US" dirty="0" smtClean="0"/>
              <a:t>l’errore era </a:t>
            </a:r>
            <a:r>
              <a:rPr lang="it-IT" altLang="en-US" dirty="0"/>
              <a:t>stato </a:t>
            </a:r>
            <a:r>
              <a:rPr lang="it-IT" altLang="en-US" dirty="0" smtClean="0"/>
              <a:t>dovuto al </a:t>
            </a:r>
            <a:r>
              <a:rPr lang="it-IT" altLang="en-US" dirty="0"/>
              <a:t>calcolo inaccurato del </a:t>
            </a:r>
            <a:r>
              <a:rPr lang="it-IT" altLang="en-US" dirty="0" smtClean="0"/>
              <a:t>tempo, dovuto a </a:t>
            </a:r>
            <a:r>
              <a:rPr lang="it-IT" altLang="en-US" b="1" dirty="0"/>
              <a:t>errori di </a:t>
            </a:r>
            <a:r>
              <a:rPr lang="it-IT" altLang="en-US" b="1" dirty="0" smtClean="0"/>
              <a:t>arrotonda-mento</a:t>
            </a:r>
            <a:r>
              <a:rPr lang="it-IT" altLang="en-US" dirty="0" smtClean="0"/>
              <a:t>. In particolare, il tempo, calcolato in decimi di secondo nel computer della batteria dei PATRIOT, veniva poi moltiplicato per 10 per ottenere un tempo in secondi. Questi calcoli furono eseguiti con un formato a virgola fissa con registri a 24 bit. Sfortunatamente, 0.1 non ha una rappresentazione finita in base 2 e, di conseguenza, se troncato e poi moltiplicato per 10, produce errori significativi. Il semplice troncamento produce in effetti un errore pari a circa 0.000000095.</a:t>
            </a:r>
            <a:endParaRPr lang="it-IT" altLang="en-US" dirty="0"/>
          </a:p>
        </p:txBody>
      </p:sp>
      <p:pic>
        <p:nvPicPr>
          <p:cNvPr id="10" name="Picture 9" descr="main.gif"/>
          <p:cNvPicPr>
            <a:picLocks noChangeAspect="1"/>
          </p:cNvPicPr>
          <p:nvPr/>
        </p:nvPicPr>
        <p:blipFill>
          <a:blip r:embed="rId3" cstate="print"/>
          <a:stretch>
            <a:fillRect/>
          </a:stretch>
        </p:blipFill>
        <p:spPr>
          <a:xfrm rot="16200000">
            <a:off x="0" y="0"/>
            <a:ext cx="762000" cy="762000"/>
          </a:xfrm>
          <a:prstGeom prst="rect">
            <a:avLst/>
          </a:prstGeom>
          <a:ln>
            <a:solidFill>
              <a:srgbClr val="385D8A"/>
            </a:solidFill>
          </a:ln>
        </p:spPr>
      </p:pic>
      <p:sp>
        <p:nvSpPr>
          <p:cNvPr id="11" name="Rectangle 10"/>
          <p:cNvSpPr/>
          <p:nvPr/>
        </p:nvSpPr>
        <p:spPr>
          <a:xfrm>
            <a:off x="762000" y="0"/>
            <a:ext cx="8382000" cy="7620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lide Number Placeholder 8"/>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182400" y="1447800"/>
            <a:ext cx="8809200" cy="2233613"/>
          </a:xfrm>
        </p:spPr>
        <p:txBody>
          <a:bodyPr>
            <a:normAutofit lnSpcReduction="10000"/>
          </a:bodyPr>
          <a:lstStyle/>
          <a:p>
            <a:pPr algn="ctr" eaLnBrk="1" hangingPunct="1">
              <a:buFont typeface="Wingdings" pitchFamily="2" charset="2"/>
              <a:buNone/>
            </a:pPr>
            <a:r>
              <a:rPr lang="en-US" altLang="en-US" sz="2800" dirty="0" smtClean="0">
                <a:solidFill>
                  <a:schemeClr val="hlink"/>
                </a:solidFill>
                <a:effectLst>
                  <a:outerShdw blurRad="38100" dist="38100" dir="2700000" algn="tl">
                    <a:srgbClr val="000000">
                      <a:alpha val="43137"/>
                    </a:srgbClr>
                  </a:outerShdw>
                </a:effectLst>
              </a:rPr>
              <a:t>MISSILE ARIANE</a:t>
            </a:r>
          </a:p>
          <a:p>
            <a:pPr marL="0" indent="0" algn="just" eaLnBrk="1" hangingPunct="1">
              <a:buNone/>
            </a:pPr>
            <a:r>
              <a:rPr lang="it-IT" altLang="en-US" sz="2200" dirty="0" smtClean="0"/>
              <a:t>Il 04.06.1996 un missile della classe Ariane V (un progetto costato, durante una decina d’anni di sviluppo, circa 7 miliardi di dollari) della European Space Agency (ESA) precipitò 37 secondi dopo il lancio dal poligono di Kourou nella Guiana Francese. La distruzione del missile e del suo carico provocò una perdita di circa 500 milioni di dollari.</a:t>
            </a:r>
          </a:p>
        </p:txBody>
      </p:sp>
      <p:sp>
        <p:nvSpPr>
          <p:cNvPr id="34820" name="Text Box 4"/>
          <p:cNvSpPr txBox="1">
            <a:spLocks noChangeArrowheads="1"/>
          </p:cNvSpPr>
          <p:nvPr/>
        </p:nvSpPr>
        <p:spPr bwMode="auto">
          <a:xfrm>
            <a:off x="183600" y="3505200"/>
            <a:ext cx="5988600" cy="3170099"/>
          </a:xfrm>
          <a:prstGeom prst="rect">
            <a:avLst/>
          </a:prstGeom>
          <a:noFill/>
          <a:ln w="9525">
            <a:noFill/>
            <a:miter lim="800000"/>
            <a:headEnd/>
            <a:tailEnd/>
          </a:ln>
          <a:effectLst/>
        </p:spPr>
        <p:txBody>
          <a:bodyPr wrap="square">
            <a:spAutoFit/>
          </a:bodyPr>
          <a:lstStyle/>
          <a:p>
            <a:pPr algn="just">
              <a:spcBef>
                <a:spcPct val="20000"/>
              </a:spcBef>
              <a:buClr>
                <a:schemeClr val="folHlink"/>
              </a:buClr>
              <a:buSzPct val="60000"/>
            </a:pPr>
            <a:r>
              <a:rPr lang="it-IT" altLang="en-US" sz="2000" dirty="0" smtClean="0"/>
              <a:t>Il guasto alla base del fallimento, accertato dopo due settimane di indagini, fu dovuto ad una erronea conversione di un numero floating</a:t>
            </a:r>
            <a:r>
              <a:rPr lang="it-IT" altLang="en-US" sz="2000" dirty="0" smtClean="0">
                <a:sym typeface="Symbol"/>
              </a:rPr>
              <a:t></a:t>
            </a:r>
            <a:r>
              <a:rPr lang="it-IT" altLang="en-US" sz="2000" dirty="0" smtClean="0"/>
              <a:t>point a 64 bit (correlato alla velocità orizzontale del razzo rispetto alla piattaforma) in un intero a 16 bit: il numero risultante, maggiore del massimo intero rappresentabile pari a 32768, provocò un overflow ed un conseguente errore nel calcolo della velocità orizzontale, con spegnimento dei razzi ed esplosione del missile.</a:t>
            </a:r>
          </a:p>
          <a:p>
            <a:pPr algn="just"/>
            <a:endParaRPr lang="en-US" altLang="en-US" sz="2000" dirty="0"/>
          </a:p>
        </p:txBody>
      </p:sp>
      <p:pic>
        <p:nvPicPr>
          <p:cNvPr id="34821" name="Picture 5"/>
          <p:cNvPicPr>
            <a:picLocks noChangeAspect="1" noChangeArrowheads="1"/>
          </p:cNvPicPr>
          <p:nvPr/>
        </p:nvPicPr>
        <p:blipFill>
          <a:blip r:embed="rId2" cstate="print"/>
          <a:srcRect/>
          <a:stretch>
            <a:fillRect/>
          </a:stretch>
        </p:blipFill>
        <p:spPr bwMode="auto">
          <a:xfrm>
            <a:off x="6553200" y="3657600"/>
            <a:ext cx="2084388" cy="2735263"/>
          </a:xfrm>
          <a:prstGeom prst="rect">
            <a:avLst/>
          </a:prstGeom>
          <a:noFill/>
          <a:ln w="9525">
            <a:noFill/>
            <a:miter lim="800000"/>
            <a:headEnd/>
            <a:tailEnd/>
          </a:ln>
          <a:effectLst/>
        </p:spPr>
      </p:pic>
      <p:sp>
        <p:nvSpPr>
          <p:cNvPr id="7" name="Rectangle 2"/>
          <p:cNvSpPr>
            <a:spLocks noGrp="1" noChangeArrowheads="1"/>
          </p:cNvSpPr>
          <p:nvPr>
            <p:ph type="title"/>
          </p:nvPr>
        </p:nvSpPr>
        <p:spPr>
          <a:xfrm>
            <a:off x="457200" y="636587"/>
            <a:ext cx="8229600" cy="81121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Problemi reali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pic>
        <p:nvPicPr>
          <p:cNvPr id="8" name="Picture 7" descr="main.gif"/>
          <p:cNvPicPr>
            <a:picLocks noChangeAspect="1"/>
          </p:cNvPicPr>
          <p:nvPr/>
        </p:nvPicPr>
        <p:blipFill>
          <a:blip r:embed="rId3" cstate="print"/>
          <a:stretch>
            <a:fillRect/>
          </a:stretch>
        </p:blipFill>
        <p:spPr>
          <a:xfrm rot="16200000">
            <a:off x="0" y="0"/>
            <a:ext cx="762000" cy="762000"/>
          </a:xfrm>
          <a:prstGeom prst="rect">
            <a:avLst/>
          </a:prstGeom>
          <a:ln>
            <a:solidFill>
              <a:srgbClr val="385D8A"/>
            </a:solidFill>
          </a:ln>
        </p:spPr>
      </p:pic>
      <p:sp>
        <p:nvSpPr>
          <p:cNvPr id="9" name="Rectangle 8"/>
          <p:cNvSpPr/>
          <p:nvPr/>
        </p:nvSpPr>
        <p:spPr>
          <a:xfrm>
            <a:off x="762000" y="0"/>
            <a:ext cx="8382000" cy="7620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lide Number Placeholder 9"/>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239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Modelli matematici </a:t>
            </a:r>
            <a:r>
              <a:rPr lang="it-IT" altLang="en-US" dirty="0" smtClean="0">
                <a:solidFill>
                  <a:srgbClr val="385D8A"/>
                </a:solidFill>
                <a:effectLst>
                  <a:outerShdw blurRad="38100" dist="38100" dir="2700000" algn="tl">
                    <a:srgbClr val="000000">
                      <a:alpha val="43137"/>
                    </a:srgbClr>
                  </a:outerShdw>
                </a:effectLst>
                <a:sym typeface="Symbol"/>
              </a:rPr>
              <a:t> 2</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334000"/>
          </a:xfrm>
        </p:spPr>
        <p:txBody>
          <a:bodyPr>
            <a:normAutofit lnSpcReduction="10000"/>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Indicando con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dirty="0" smtClean="0">
                <a:solidFill>
                  <a:srgbClr val="002060"/>
                </a:solidFill>
                <a:effectLst>
                  <a:outerShdw blurRad="38100" dist="38100" dir="2700000" algn="tl">
                    <a:srgbClr val="000000">
                      <a:alpha val="43137"/>
                    </a:srgbClr>
                  </a:outerShdw>
                </a:effectLst>
              </a:rPr>
              <a:t> la quantità di prede al tempo t e con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a:t>
            </a:r>
            <a:r>
              <a:rPr lang="it-IT" altLang="en-US"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r>
              <a:rPr lang="it-IT" altLang="en-US" dirty="0" smtClean="0">
                <a:solidFill>
                  <a:srgbClr val="002060"/>
                </a:solidFill>
                <a:effectLst>
                  <a:outerShdw blurRad="38100" dist="38100" dir="2700000" algn="tl">
                    <a:srgbClr val="000000">
                      <a:alpha val="43137"/>
                    </a:srgbClr>
                  </a:outerShdw>
                </a:effectLst>
              </a:rPr>
              <a:t> la quantità di predatori, il modello matematico che approssima la dinamica evolutiva delle due popolazioni si basa sulle seguenti ipotesi semplificative:</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La popolazione delle prede, in mancanza di predatori, cresce esponenzialmente</a:t>
            </a:r>
            <a:endPar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Il numero di volte che un predatore uccide la preda dipende dalla probabilità che vi sia un incontro ed è pertanto proporzionale 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xy</a:t>
            </a:r>
          </a:p>
          <a:p>
            <a:pPr marL="1120050" lvl="2" indent="-360000" algn="just">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a:p>
            <a:pPr marL="1120050" lvl="2" indent="-360000" algn="just">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a:p>
            <a:pPr marL="1120050" lvl="2" indent="-360000" algn="just">
              <a:spcBef>
                <a:spcPts val="0"/>
              </a:spcBef>
              <a:buBlip>
                <a:blip r:embed="rId3"/>
              </a:buBlip>
            </a:pPr>
            <a:endParaRPr lang="it-IT" altLang="en-US" dirty="0" smtClean="0">
              <a:solidFill>
                <a:srgbClr val="002060"/>
              </a:solidFill>
              <a:effectLst>
                <a:outerShdw blurRad="38100" dist="38100" dir="2700000" algn="tl">
                  <a:srgbClr val="000000">
                    <a:alpha val="43137"/>
                  </a:srgbClr>
                </a:outerShdw>
              </a:effectLst>
            </a:endParaRPr>
          </a:p>
          <a:p>
            <a:pPr marL="1120050" lvl="2" indent="-360000" algn="just">
              <a:spcBef>
                <a:spcPts val="0"/>
              </a:spcBef>
              <a:buNone/>
            </a:pPr>
            <a:r>
              <a:rPr lang="it-IT" altLang="en-US" dirty="0" smtClean="0">
                <a:solidFill>
                  <a:srgbClr val="002060"/>
                </a:solidFill>
                <a:effectLst>
                  <a:outerShdw blurRad="38100" dist="38100" dir="2700000" algn="tl">
                    <a:srgbClr val="000000">
                      <a:alpha val="43137"/>
                    </a:srgbClr>
                  </a:outerShdw>
                </a:effectLst>
              </a:rPr>
              <a:t>	con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a:t>
            </a:r>
            <a:r>
              <a:rPr lang="it-IT" altLang="en-US" dirty="0" smtClean="0">
                <a:solidFill>
                  <a:srgbClr val="002060"/>
                </a:solidFill>
                <a:effectLst>
                  <a:outerShdw blurRad="38100" dist="38100" dir="2700000" algn="tl">
                    <a:srgbClr val="000000">
                      <a:alpha val="43137"/>
                    </a:srgbClr>
                  </a:outerShdw>
                </a:effectLst>
              </a:rPr>
              <a:t> 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b</a:t>
            </a:r>
            <a:r>
              <a:rPr lang="it-IT" altLang="en-US" dirty="0" smtClean="0">
                <a:solidFill>
                  <a:srgbClr val="002060"/>
                </a:solidFill>
                <a:effectLst>
                  <a:outerShdw blurRad="38100" dist="38100" dir="2700000" algn="tl">
                    <a:srgbClr val="000000">
                      <a:alpha val="43137"/>
                    </a:srgbClr>
                  </a:outerShdw>
                </a:effectLst>
              </a:rPr>
              <a:t> entrambi maggiori di 0</a:t>
            </a:r>
          </a:p>
          <a:p>
            <a:pPr marL="1120050" lvl="2" indent="-360000" algn="just">
              <a:spcBef>
                <a:spcPts val="0"/>
              </a:spcBef>
              <a:buSzPct val="80000"/>
              <a:buBlip>
                <a:blip r:embed="rId4"/>
              </a:buBlip>
            </a:pPr>
            <a:endParaRPr lang="it-IT" sz="2800" dirty="0" smtClean="0">
              <a:solidFill>
                <a:srgbClr val="002060"/>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1442" name="Picture 2"/>
          <p:cNvPicPr>
            <a:picLocks noChangeAspect="1" noChangeArrowheads="1"/>
          </p:cNvPicPr>
          <p:nvPr/>
        </p:nvPicPr>
        <p:blipFill>
          <a:blip r:embed="rId6" cstate="print"/>
          <a:srcRect/>
          <a:stretch>
            <a:fillRect/>
          </a:stretch>
        </p:blipFill>
        <p:spPr bwMode="auto">
          <a:xfrm>
            <a:off x="4038600" y="4953001"/>
            <a:ext cx="3505200" cy="789904"/>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239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Modelli matematici </a:t>
            </a:r>
            <a:r>
              <a:rPr lang="it-IT" altLang="en-US" dirty="0" smtClean="0">
                <a:solidFill>
                  <a:srgbClr val="385D8A"/>
                </a:solidFill>
                <a:effectLst>
                  <a:outerShdw blurRad="38100" dist="38100" dir="2700000" algn="tl">
                    <a:srgbClr val="000000">
                      <a:alpha val="43137"/>
                    </a:srgbClr>
                  </a:outerShdw>
                </a:effectLst>
                <a:sym typeface="Symbol"/>
              </a:rPr>
              <a:t> 3</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5334000"/>
          </a:xfrm>
        </p:spPr>
        <p:txBody>
          <a:bodyPr>
            <a:normAutofit/>
          </a:bodyPr>
          <a:lstStyle/>
          <a:p>
            <a:pPr marL="1120050" lvl="2" indent="-360000" algn="just">
              <a:spcBef>
                <a:spcPts val="0"/>
              </a:spcBef>
              <a:buSzPct val="80000"/>
              <a:buBlip>
                <a:blip r:embed="rId3"/>
              </a:buBlip>
            </a:pPr>
            <a:r>
              <a:rPr lang="it-IT" altLang="en-US" dirty="0" smtClean="0">
                <a:solidFill>
                  <a:srgbClr val="002060"/>
                </a:solidFill>
                <a:effectLst>
                  <a:outerShdw blurRad="38100" dist="38100" dir="2700000" algn="tl">
                    <a:srgbClr val="000000">
                      <a:alpha val="43137"/>
                    </a:srgbClr>
                  </a:outerShdw>
                </a:effectLst>
              </a:rPr>
              <a:t>Viceversa, la popolazione dei predatori decre-sce esponenzialmente in assenza di prede,</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it-IT" altLang="en-US" dirty="0" smtClean="0">
                <a:solidFill>
                  <a:srgbClr val="002060"/>
                </a:solidFill>
                <a:effectLst>
                  <a:outerShdw blurRad="38100" dist="38100" dir="2700000" algn="tl">
                    <a:srgbClr val="000000">
                      <a:alpha val="43137"/>
                    </a:srgbClr>
                  </a:outerShdw>
                </a:effectLst>
              </a:rPr>
              <a:t>mentre cresce come risultato degli incontri con le prede, proporzionalmente a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xy</a:t>
            </a:r>
          </a:p>
          <a:p>
            <a:pPr marL="1120050" lvl="2" indent="-360000" algn="just">
              <a:spcBef>
                <a:spcPts val="0"/>
              </a:spcBef>
              <a:buSzPct val="80000"/>
              <a:buBlip>
                <a:blip r:embed="rId3"/>
              </a:buBlip>
            </a:pPr>
            <a:endPar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1120050" lvl="2" indent="-360000" algn="just">
              <a:spcBef>
                <a:spcPts val="0"/>
              </a:spcBef>
              <a:buSzPct val="80000"/>
              <a:buNone/>
            </a:pPr>
            <a:endPar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1120050" lvl="2" indent="-360000" algn="just">
              <a:spcBef>
                <a:spcPts val="0"/>
              </a:spcBef>
              <a:buSzPct val="80000"/>
              <a:buNone/>
            </a:pPr>
            <a:endParaRPr lang="it-IT" altLang="en-US" sz="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1120050" lvl="2" indent="-360000" algn="just">
              <a:spcBef>
                <a:spcPts val="0"/>
              </a:spcBef>
              <a:buSzPct val="80000"/>
              <a:buNone/>
            </a:pPr>
            <a:r>
              <a:rPr lang="it-IT" altLang="en-US" dirty="0" smtClean="0">
                <a:solidFill>
                  <a:srgbClr val="002060"/>
                </a:solidFill>
                <a:effectLst>
                  <a:outerShdw blurRad="38100" dist="38100" dir="2700000" algn="tl">
                    <a:srgbClr val="000000">
                      <a:alpha val="43137"/>
                    </a:srgbClr>
                  </a:outerShdw>
                </a:effectLst>
              </a:rPr>
              <a:t>	con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a:t>
            </a:r>
            <a:r>
              <a:rPr lang="it-IT" altLang="en-US" dirty="0" smtClean="0">
                <a:solidFill>
                  <a:srgbClr val="002060"/>
                </a:solidFill>
                <a:effectLst>
                  <a:outerShdw blurRad="38100" dist="38100" dir="2700000" algn="tl">
                    <a:srgbClr val="000000">
                      <a:alpha val="43137"/>
                    </a:srgbClr>
                  </a:outerShdw>
                </a:effectLst>
              </a:rPr>
              <a:t> e </a:t>
            </a:r>
            <a:r>
              <a:rPr lang="it-IT" altLang="en-US"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d</a:t>
            </a:r>
            <a:r>
              <a:rPr lang="it-IT" altLang="en-US" dirty="0" smtClean="0">
                <a:solidFill>
                  <a:srgbClr val="002060"/>
                </a:solidFill>
                <a:effectLst>
                  <a:outerShdw blurRad="38100" dist="38100" dir="2700000" algn="tl">
                    <a:srgbClr val="000000">
                      <a:alpha val="43137"/>
                    </a:srgbClr>
                  </a:outerShdw>
                </a:effectLst>
              </a:rPr>
              <a:t> entrambi maggiori di 0</a:t>
            </a:r>
          </a:p>
          <a:p>
            <a:pPr marL="720000" lvl="1" indent="-360000" algn="just">
              <a:spcBef>
                <a:spcPts val="0"/>
              </a:spcBef>
              <a:buClr>
                <a:srgbClr val="002060"/>
              </a:buClr>
              <a:buSzPct val="100000"/>
              <a:buFont typeface="Wingdings" pitchFamily="2" charset="2"/>
              <a:buChar char="ð"/>
            </a:pPr>
            <a:r>
              <a:rPr lang="it-IT" altLang="en-US" dirty="0" smtClean="0">
                <a:solidFill>
                  <a:srgbClr val="002060"/>
                </a:solidFill>
                <a:effectLst>
                  <a:outerShdw blurRad="38100" dist="38100" dir="2700000" algn="tl">
                    <a:srgbClr val="000000">
                      <a:alpha val="43137"/>
                    </a:srgbClr>
                  </a:outerShdw>
                </a:effectLst>
              </a:rPr>
              <a:t>Il modello matematico è rappresentato dal sistema di equazioni differenziali ordinarie  </a:t>
            </a:r>
          </a:p>
          <a:p>
            <a:pPr marL="1120050" lvl="2" indent="-360000" algn="just">
              <a:spcBef>
                <a:spcPts val="0"/>
              </a:spcBef>
              <a:buSzPct val="80000"/>
              <a:buBlip>
                <a:blip r:embed="rId3"/>
              </a:buBlip>
            </a:pPr>
            <a:endParaRPr lang="it-IT" sz="2800" dirty="0" smtClean="0">
              <a:solidFill>
                <a:srgbClr val="002060"/>
              </a:solidFill>
              <a:effectLst>
                <a:outerShdw blurRad="38100" dist="38100" dir="2700000" algn="tl">
                  <a:srgbClr val="000000">
                    <a:alpha val="43137"/>
                  </a:srgbClr>
                </a:outerShdw>
              </a:effectLst>
            </a:endParaRPr>
          </a:p>
        </p:txBody>
      </p:sp>
      <p:pic>
        <p:nvPicPr>
          <p:cNvPr id="5" name="Picture 4" descr="main.gif"/>
          <p:cNvPicPr>
            <a:picLocks noChangeAspect="1"/>
          </p:cNvPicPr>
          <p:nvPr/>
        </p:nvPicPr>
        <p:blipFill>
          <a:blip r:embed="rId4"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2466" name="Picture 2"/>
          <p:cNvPicPr>
            <a:picLocks noChangeAspect="1" noChangeArrowheads="1"/>
          </p:cNvPicPr>
          <p:nvPr/>
        </p:nvPicPr>
        <p:blipFill>
          <a:blip r:embed="rId5" cstate="print"/>
          <a:srcRect/>
          <a:stretch>
            <a:fillRect/>
          </a:stretch>
        </p:blipFill>
        <p:spPr bwMode="auto">
          <a:xfrm>
            <a:off x="4038600" y="2819400"/>
            <a:ext cx="3833290" cy="758254"/>
          </a:xfrm>
          <a:prstGeom prst="rect">
            <a:avLst/>
          </a:prstGeom>
          <a:noFill/>
          <a:ln w="9525">
            <a:noFill/>
            <a:miter lim="800000"/>
            <a:headEnd/>
            <a:tailEnd/>
          </a:ln>
        </p:spPr>
      </p:pic>
      <p:pic>
        <p:nvPicPr>
          <p:cNvPr id="62467" name="Picture 3"/>
          <p:cNvPicPr>
            <a:picLocks noChangeAspect="1" noChangeArrowheads="1"/>
          </p:cNvPicPr>
          <p:nvPr/>
        </p:nvPicPr>
        <p:blipFill>
          <a:blip r:embed="rId6" cstate="print"/>
          <a:srcRect/>
          <a:stretch>
            <a:fillRect/>
          </a:stretch>
        </p:blipFill>
        <p:spPr bwMode="auto">
          <a:xfrm>
            <a:off x="2440858" y="4953000"/>
            <a:ext cx="6474542" cy="182880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239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Modelli matematici </a:t>
            </a:r>
            <a:r>
              <a:rPr lang="it-IT" altLang="en-US" dirty="0" smtClean="0">
                <a:solidFill>
                  <a:srgbClr val="385D8A"/>
                </a:solidFill>
                <a:effectLst>
                  <a:outerShdw blurRad="38100" dist="38100" dir="2700000" algn="tl">
                    <a:srgbClr val="000000">
                      <a:alpha val="43137"/>
                    </a:srgbClr>
                  </a:outerShdw>
                </a:effectLst>
                <a:sym typeface="Symbol"/>
              </a:rPr>
              <a:t> 4</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lnSpcReduction="10000"/>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Il processo di modellazione matematica si conclude con l’imposizione delle condizioni iniziali, che descrivono la conce</a:t>
            </a:r>
            <a:r>
              <a:rPr lang="it-IT" sz="2800" dirty="0" smtClean="0">
                <a:solidFill>
                  <a:srgbClr val="002060"/>
                </a:solidFill>
                <a:effectLst>
                  <a:outerShdw blurRad="38100" dist="38100" dir="2700000" algn="tl">
                    <a:srgbClr val="000000">
                      <a:alpha val="43137"/>
                    </a:srgbClr>
                  </a:outerShdw>
                </a:effectLst>
              </a:rPr>
              <a:t>ntrazione di predatori e prede ad un ipotetico tempo 0, </a:t>
            </a:r>
            <a:r>
              <a:rPr lang="it-IT" sz="2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sz="28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(0)</a:t>
            </a:r>
            <a:r>
              <a:rPr lang="it-IT" sz="28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sz="2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a:t>
            </a:r>
            <a:r>
              <a:rPr lang="it-IT" sz="2800"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0</a:t>
            </a:r>
            <a:r>
              <a:rPr lang="it-IT" sz="2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y</a:t>
            </a:r>
            <a:r>
              <a:rPr lang="it-IT" sz="28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(0)</a:t>
            </a:r>
            <a:r>
              <a:rPr lang="it-IT" sz="28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Symbol"/>
              </a:rPr>
              <a:t></a:t>
            </a:r>
            <a:r>
              <a:rPr lang="it-IT" sz="2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y</a:t>
            </a:r>
            <a:r>
              <a:rPr lang="it-IT" sz="2800" baseline="-250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0 </a:t>
            </a:r>
            <a:r>
              <a:rPr lang="it-IT" sz="2800" i="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p>
          <a:p>
            <a:pPr marL="720000" lvl="1" indent="-360000" algn="just" eaLnBrk="1" hangingPunct="1">
              <a:spcBef>
                <a:spcPts val="0"/>
              </a:spcBef>
              <a:buBlip>
                <a:blip r:embed="rId3"/>
              </a:buBlip>
            </a:pPr>
            <a:r>
              <a:rPr lang="it-IT" dirty="0" smtClean="0">
                <a:solidFill>
                  <a:srgbClr val="004DBF"/>
                </a:solidFill>
                <a:effectLst>
                  <a:outerShdw blurRad="38100" dist="38100" dir="2700000" algn="tl">
                    <a:srgbClr val="000000">
                      <a:alpha val="43137"/>
                    </a:srgbClr>
                  </a:outerShdw>
                </a:effectLst>
                <a:cs typeface="Times New Roman" pitchFamily="18" charset="0"/>
              </a:rPr>
              <a:t>Nota: </a:t>
            </a:r>
            <a:r>
              <a:rPr lang="it-IT" dirty="0" smtClean="0">
                <a:solidFill>
                  <a:srgbClr val="002060"/>
                </a:solidFill>
                <a:effectLst>
                  <a:outerShdw blurRad="38100" dist="38100" dir="2700000" algn="tl">
                    <a:srgbClr val="000000">
                      <a:alpha val="43137"/>
                    </a:srgbClr>
                  </a:outerShdw>
                </a:effectLst>
                <a:cs typeface="Times New Roman" pitchFamily="18" charset="0"/>
              </a:rPr>
              <a:t>il problema così formulato, che rap-presenta un esempio di </a:t>
            </a:r>
            <a:r>
              <a:rPr lang="it-IT" dirty="0" smtClean="0">
                <a:solidFill>
                  <a:srgbClr val="00B0F0"/>
                </a:solidFill>
                <a:effectLst>
                  <a:outerShdw blurRad="38100" dist="38100" dir="2700000" algn="tl">
                    <a:srgbClr val="000000">
                      <a:alpha val="43137"/>
                    </a:srgbClr>
                  </a:outerShdw>
                </a:effectLst>
                <a:cs typeface="Times New Roman" pitchFamily="18" charset="0"/>
              </a:rPr>
              <a:t>problema ai valori iniziali</a:t>
            </a:r>
            <a:r>
              <a:rPr lang="it-IT" dirty="0" smtClean="0">
                <a:solidFill>
                  <a:srgbClr val="002060"/>
                </a:solidFill>
                <a:effectLst>
                  <a:outerShdw blurRad="38100" dist="38100" dir="2700000" algn="tl">
                    <a:srgbClr val="000000">
                      <a:alpha val="43137"/>
                    </a:srgbClr>
                  </a:outerShdw>
                </a:effectLst>
                <a:cs typeface="Times New Roman" pitchFamily="18" charset="0"/>
              </a:rPr>
              <a:t>…</a:t>
            </a:r>
          </a:p>
          <a:p>
            <a:pPr marL="1120050" lvl="2" indent="-360000" algn="just">
              <a:spcBef>
                <a:spcPts val="0"/>
              </a:spcBef>
              <a:buSzPct val="80000"/>
              <a:buBlip>
                <a:blip r:embed="rId4"/>
              </a:buBlip>
            </a:pPr>
            <a:r>
              <a:rPr lang="it-IT" dirty="0" smtClean="0">
                <a:solidFill>
                  <a:srgbClr val="002060"/>
                </a:solidFill>
                <a:effectLst>
                  <a:outerShdw blurRad="38100" dist="38100" dir="2700000" algn="tl">
                    <a:srgbClr val="000000">
                      <a:alpha val="43137"/>
                    </a:srgbClr>
                  </a:outerShdw>
                </a:effectLst>
                <a:cs typeface="Times New Roman" pitchFamily="18" charset="0"/>
              </a:rPr>
              <a:t>descrive un fenomeno “continuo”, sebbene le concentrazioni di prede</a:t>
            </a:r>
            <a:r>
              <a:rPr lang="it-IT" dirty="0" smtClean="0">
                <a:solidFill>
                  <a:srgbClr val="002060"/>
                </a:solidFill>
                <a:effectLst>
                  <a:outerShdw blurRad="38100" dist="38100" dir="2700000" algn="tl">
                    <a:srgbClr val="000000">
                      <a:alpha val="43137"/>
                    </a:srgbClr>
                  </a:outerShdw>
                </a:effectLst>
                <a:cs typeface="Times New Roman" pitchFamily="18" charset="0"/>
                <a:sym typeface="Symbol"/>
              </a:rPr>
              <a:t></a:t>
            </a:r>
            <a:r>
              <a:rPr lang="it-IT" dirty="0" smtClean="0">
                <a:solidFill>
                  <a:srgbClr val="002060"/>
                </a:solidFill>
                <a:effectLst>
                  <a:outerShdw blurRad="38100" dist="38100" dir="2700000" algn="tl">
                    <a:srgbClr val="000000">
                      <a:alpha val="43137"/>
                    </a:srgbClr>
                  </a:outerShdw>
                </a:effectLst>
                <a:cs typeface="Times New Roman" pitchFamily="18" charset="0"/>
              </a:rPr>
              <a:t>predatori siano quan-tità intere</a:t>
            </a:r>
          </a:p>
          <a:p>
            <a:pPr marL="1120050" lvl="2" indent="-360000" algn="just">
              <a:spcBef>
                <a:spcPts val="0"/>
              </a:spcBef>
              <a:buSzPct val="80000"/>
              <a:buBlip>
                <a:blip r:embed="rId4"/>
              </a:buBlip>
            </a:pPr>
            <a:r>
              <a:rPr lang="it-IT" dirty="0" smtClean="0">
                <a:solidFill>
                  <a:srgbClr val="002060"/>
                </a:solidFill>
                <a:effectLst>
                  <a:outerShdw blurRad="38100" dist="38100" dir="2700000" algn="tl">
                    <a:srgbClr val="000000">
                      <a:alpha val="43137"/>
                    </a:srgbClr>
                  </a:outerShdw>
                </a:effectLst>
                <a:cs typeface="Times New Roman" pitchFamily="18" charset="0"/>
              </a:rPr>
              <a:t>non ammette soluzioni analitiche (non banali) </a:t>
            </a:r>
            <a:endParaRPr lang="it-IT" sz="2400" dirty="0" smtClean="0">
              <a:solidFill>
                <a:srgbClr val="002060"/>
              </a:solidFill>
              <a:effectLst>
                <a:outerShdw blurRad="38100" dist="38100" dir="2700000" algn="tl">
                  <a:srgbClr val="000000">
                    <a:alpha val="43137"/>
                  </a:srgbClr>
                </a:outerShdw>
              </a:effectLst>
              <a:cs typeface="Times New Roman" pitchFamily="18" charset="0"/>
            </a:endParaRP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457200"/>
            <a:ext cx="7962900" cy="855663"/>
          </a:xfrm>
        </p:spPr>
        <p:txBody>
          <a:bodyPr/>
          <a:lstStyle/>
          <a:p>
            <a:pPr eaLnBrk="1" hangingPunct="1"/>
            <a:r>
              <a:rPr lang="it-IT" altLang="en-US" dirty="0" smtClean="0">
                <a:solidFill>
                  <a:srgbClr val="385D8A"/>
                </a:solidFill>
                <a:effectLst>
                  <a:outerShdw blurRad="38100" dist="38100" dir="2700000" algn="tl">
                    <a:srgbClr val="000000">
                      <a:alpha val="43137"/>
                    </a:srgbClr>
                  </a:outerShdw>
                </a:effectLst>
              </a:rPr>
              <a:t>Fonti di errore </a:t>
            </a:r>
            <a:r>
              <a:rPr lang="it-IT" altLang="en-US" dirty="0" smtClean="0">
                <a:solidFill>
                  <a:srgbClr val="385D8A"/>
                </a:solidFill>
                <a:effectLst>
                  <a:outerShdw blurRad="38100" dist="38100" dir="2700000" algn="tl">
                    <a:srgbClr val="000000">
                      <a:alpha val="43137"/>
                    </a:srgbClr>
                  </a:outerShdw>
                </a:effectLst>
                <a:sym typeface="Symbol"/>
              </a:rPr>
              <a:t> 1</a:t>
            </a:r>
            <a:endParaRPr lang="it-IT" altLang="en-US" dirty="0" smtClean="0">
              <a:solidFill>
                <a:srgbClr val="385D8A"/>
              </a:solidFill>
              <a:effectLst>
                <a:outerShdw blurRad="38100" dist="38100" dir="2700000" algn="tl">
                  <a:srgbClr val="000000">
                    <a:alpha val="43137"/>
                  </a:srgbClr>
                </a:outerShdw>
              </a:effectLst>
            </a:endParaRPr>
          </a:p>
        </p:txBody>
      </p:sp>
      <p:sp>
        <p:nvSpPr>
          <p:cNvPr id="45059" name="Rectangle 3"/>
          <p:cNvSpPr>
            <a:spLocks noGrp="1" noChangeArrowheads="1"/>
          </p:cNvSpPr>
          <p:nvPr>
            <p:ph type="body" idx="1"/>
          </p:nvPr>
        </p:nvSpPr>
        <p:spPr>
          <a:xfrm>
            <a:off x="1676400" y="1295400"/>
            <a:ext cx="7239000" cy="4953000"/>
          </a:xfrm>
        </p:spPr>
        <p:txBody>
          <a:bodyPr>
            <a:normAutofit lnSpcReduction="10000"/>
          </a:bodyPr>
          <a:lstStyle/>
          <a:p>
            <a:pPr marL="720000" lvl="1" indent="-360000" algn="just" eaLnBrk="1" hangingPunct="1">
              <a:spcBef>
                <a:spcPts val="0"/>
              </a:spcBef>
              <a:buBlip>
                <a:blip r:embed="rId3"/>
              </a:buBlip>
            </a:pPr>
            <a:r>
              <a:rPr lang="it-IT" altLang="en-US" dirty="0" smtClean="0">
                <a:solidFill>
                  <a:srgbClr val="002060"/>
                </a:solidFill>
                <a:effectLst>
                  <a:outerShdw blurRad="38100" dist="38100" dir="2700000" algn="tl">
                    <a:srgbClr val="000000">
                      <a:alpha val="43137"/>
                    </a:srgbClr>
                  </a:outerShdw>
                </a:effectLst>
              </a:rPr>
              <a:t>In tutte le fasi di passaggio dal problema reale, alla modellizzazione, fino all’approc-cio numerico alla sua soluzione, si introdu-cono errori</a:t>
            </a:r>
          </a:p>
          <a:p>
            <a:pPr marL="1120050" lvl="2" indent="-360000" algn="just">
              <a:spcBef>
                <a:spcPts val="0"/>
              </a:spcBef>
              <a:buSzPct val="80000"/>
              <a:buBlip>
                <a:blip r:embed="rId4"/>
              </a:buBlip>
            </a:pPr>
            <a:r>
              <a:rPr lang="it-IT" altLang="en-US" dirty="0" smtClean="0">
                <a:solidFill>
                  <a:srgbClr val="002060"/>
                </a:solidFill>
                <a:effectLst>
                  <a:outerShdw blurRad="38100" dist="38100" dir="2700000" algn="tl">
                    <a:srgbClr val="000000">
                      <a:alpha val="43137"/>
                    </a:srgbClr>
                  </a:outerShdw>
                </a:effectLst>
              </a:rPr>
              <a:t>Ipotesi semplificative nella costruzione del modello </a:t>
            </a:r>
          </a:p>
          <a:p>
            <a:pPr marL="1120050" lvl="2" indent="-360000" algn="just">
              <a:spcBef>
                <a:spcPts val="0"/>
              </a:spcBef>
              <a:buSzPct val="80000"/>
              <a:buBlip>
                <a:blip r:embed="rId4"/>
              </a:buBlip>
            </a:pPr>
            <a:r>
              <a:rPr lang="it-IT" altLang="en-US" dirty="0" smtClean="0">
                <a:solidFill>
                  <a:srgbClr val="00B0F0"/>
                </a:solidFill>
                <a:effectLst>
                  <a:outerShdw blurRad="38100" dist="38100" dir="2700000" algn="tl">
                    <a:srgbClr val="000000">
                      <a:alpha val="43137"/>
                    </a:srgbClr>
                  </a:outerShdw>
                </a:effectLst>
              </a:rPr>
              <a:t>Errori di misura </a:t>
            </a:r>
            <a:r>
              <a:rPr lang="it-IT" altLang="en-US" dirty="0" smtClean="0">
                <a:solidFill>
                  <a:srgbClr val="002060"/>
                </a:solidFill>
                <a:effectLst>
                  <a:outerShdw blurRad="38100" dist="38100" dir="2700000" algn="tl">
                    <a:srgbClr val="000000">
                      <a:alpha val="43137"/>
                    </a:srgbClr>
                  </a:outerShdw>
                </a:effectLst>
              </a:rPr>
              <a:t>e </a:t>
            </a:r>
            <a:r>
              <a:rPr lang="it-IT" altLang="en-US" dirty="0" smtClean="0">
                <a:solidFill>
                  <a:srgbClr val="00B0F0"/>
                </a:solidFill>
                <a:effectLst>
                  <a:outerShdw blurRad="38100" dist="38100" dir="2700000" algn="tl">
                    <a:srgbClr val="000000">
                      <a:alpha val="43137"/>
                    </a:srgbClr>
                  </a:outerShdw>
                </a:effectLst>
              </a:rPr>
              <a:t>errori di rappresentazione </a:t>
            </a:r>
            <a:r>
              <a:rPr lang="it-IT" altLang="en-US" dirty="0" smtClean="0">
                <a:solidFill>
                  <a:srgbClr val="002060"/>
                </a:solidFill>
                <a:effectLst>
                  <a:outerShdw blurRad="38100" dist="38100" dir="2700000" algn="tl">
                    <a:srgbClr val="000000">
                      <a:alpha val="43137"/>
                    </a:srgbClr>
                  </a:outerShdw>
                </a:effectLst>
              </a:rPr>
              <a:t>nei dati </a:t>
            </a:r>
          </a:p>
          <a:p>
            <a:pPr marL="1120050" lvl="2" indent="-360000" algn="just">
              <a:spcBef>
                <a:spcPts val="0"/>
              </a:spcBef>
              <a:buSzPct val="80000"/>
              <a:buBlip>
                <a:blip r:embed="rId4"/>
              </a:buBlip>
            </a:pPr>
            <a:r>
              <a:rPr lang="it-IT" altLang="en-US" dirty="0" smtClean="0">
                <a:solidFill>
                  <a:srgbClr val="00B0F0"/>
                </a:solidFill>
                <a:effectLst>
                  <a:outerShdw blurRad="38100" dist="38100" dir="2700000" algn="tl">
                    <a:srgbClr val="000000">
                      <a:alpha val="43137"/>
                    </a:srgbClr>
                  </a:outerShdw>
                </a:effectLst>
              </a:rPr>
              <a:t>Errori di troncamento </a:t>
            </a:r>
            <a:r>
              <a:rPr lang="it-IT" altLang="en-US" dirty="0" smtClean="0">
                <a:solidFill>
                  <a:srgbClr val="002060"/>
                </a:solidFill>
                <a:effectLst>
                  <a:outerShdw blurRad="38100" dist="38100" dir="2700000" algn="tl">
                    <a:srgbClr val="000000">
                      <a:alpha val="43137"/>
                    </a:srgbClr>
                  </a:outerShdw>
                </a:effectLst>
              </a:rPr>
              <a:t>(approssimazione di un processo infinito con una procedura di calcolo finita)</a:t>
            </a:r>
          </a:p>
          <a:p>
            <a:pPr marL="1120050" lvl="2" indent="-360000" algn="just">
              <a:spcBef>
                <a:spcPts val="0"/>
              </a:spcBef>
              <a:buSzPct val="80000"/>
              <a:buBlip>
                <a:blip r:embed="rId4"/>
              </a:buBlip>
            </a:pPr>
            <a:r>
              <a:rPr lang="it-IT" altLang="en-US" dirty="0" smtClean="0">
                <a:solidFill>
                  <a:srgbClr val="00B0F0"/>
                </a:solidFill>
                <a:effectLst>
                  <a:outerShdw blurRad="38100" dist="38100" dir="2700000" algn="tl">
                    <a:srgbClr val="000000">
                      <a:alpha val="43137"/>
                    </a:srgbClr>
                  </a:outerShdw>
                </a:effectLst>
              </a:rPr>
              <a:t>Errori di arrotondamento</a:t>
            </a:r>
            <a:r>
              <a:rPr lang="it-IT" altLang="en-US" dirty="0" smtClean="0">
                <a:solidFill>
                  <a:srgbClr val="002060"/>
                </a:solidFill>
                <a:effectLst>
                  <a:outerShdw blurRad="38100" dist="38100" dir="2700000" algn="tl">
                    <a:srgbClr val="000000">
                      <a:alpha val="43137"/>
                    </a:srgbClr>
                  </a:outerShdw>
                </a:effectLst>
              </a:rPr>
              <a:t> nei calcoli (esecuzio-ne effettiva del codice al computer)</a:t>
            </a:r>
          </a:p>
        </p:txBody>
      </p:sp>
      <p:pic>
        <p:nvPicPr>
          <p:cNvPr id="5" name="Picture 4" descr="main.gif"/>
          <p:cNvPicPr>
            <a:picLocks noChangeAspect="1"/>
          </p:cNvPicPr>
          <p:nvPr/>
        </p:nvPicPr>
        <p:blipFill>
          <a:blip r:embed="rId5" cstate="print"/>
          <a:stretch>
            <a:fillRect/>
          </a:stretch>
        </p:blipFill>
        <p:spPr>
          <a:xfrm>
            <a:off x="0" y="0"/>
            <a:ext cx="1752600" cy="1752600"/>
          </a:xfrm>
          <a:prstGeom prst="rect">
            <a:avLst/>
          </a:prstGeom>
          <a:ln>
            <a:solidFill>
              <a:srgbClr val="385D8A"/>
            </a:solidFill>
          </a:ln>
        </p:spPr>
      </p:pic>
      <p:sp>
        <p:nvSpPr>
          <p:cNvPr id="6" name="Rectangle 5"/>
          <p:cNvSpPr/>
          <p:nvPr/>
        </p:nvSpPr>
        <p:spPr>
          <a:xfrm>
            <a:off x="0" y="1752600"/>
            <a:ext cx="1753200" cy="5105400"/>
          </a:xfrm>
          <a:prstGeom prst="rect">
            <a:avLst/>
          </a:prstGeom>
          <a:solidFill>
            <a:srgbClr val="4F81BD"/>
          </a:solidFill>
          <a:ln>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
        <p:nvSpPr>
          <p:cNvPr id="8" name="TextBox 7"/>
          <p:cNvSpPr txBox="1"/>
          <p:nvPr/>
        </p:nvSpPr>
        <p:spPr>
          <a:xfrm>
            <a:off x="2057400" y="2895600"/>
            <a:ext cx="533400" cy="1785104"/>
          </a:xfrm>
          <a:prstGeom prst="rect">
            <a:avLst/>
          </a:prstGeom>
          <a:noFill/>
        </p:spPr>
        <p:txBody>
          <a:bodyPr wrap="square" rtlCol="0">
            <a:spAutoFit/>
          </a:bodyPr>
          <a:lstStyle/>
          <a:p>
            <a:r>
              <a:rPr lang="it-IT" sz="11000" dirty="0" smtClean="0">
                <a:solidFill>
                  <a:srgbClr val="004DBF"/>
                </a:solidFill>
                <a:latin typeface="Adobe Caslon Pro" pitchFamily="18" charset="0"/>
                <a:cs typeface="Times New Roman" pitchFamily="18" charset="0"/>
              </a:rPr>
              <a:t>{</a:t>
            </a:r>
            <a:endParaRPr lang="it-IT" sz="11000" dirty="0">
              <a:solidFill>
                <a:srgbClr val="004DBF"/>
              </a:solidFill>
              <a:latin typeface="Adobe Caslon Pro" pitchFamily="18" charset="0"/>
              <a:cs typeface="Times New Roman" pitchFamily="18" charset="0"/>
            </a:endParaRPr>
          </a:p>
        </p:txBody>
      </p:sp>
      <p:sp>
        <p:nvSpPr>
          <p:cNvPr id="9" name="TextBox 8"/>
          <p:cNvSpPr txBox="1"/>
          <p:nvPr/>
        </p:nvSpPr>
        <p:spPr>
          <a:xfrm rot="16200000">
            <a:off x="992833" y="3198167"/>
            <a:ext cx="1981200" cy="461665"/>
          </a:xfrm>
          <a:prstGeom prst="rect">
            <a:avLst/>
          </a:prstGeom>
          <a:noFill/>
        </p:spPr>
        <p:txBody>
          <a:bodyPr wrap="square" rtlCol="0">
            <a:spAutoFit/>
          </a:bodyPr>
          <a:lstStyle/>
          <a:p>
            <a:r>
              <a:rPr lang="it-IT" sz="2400" dirty="0" smtClean="0">
                <a:solidFill>
                  <a:srgbClr val="00B0F0"/>
                </a:solidFill>
                <a:effectLst>
                  <a:outerShdw blurRad="38100" dist="38100" dir="2700000" algn="tl">
                    <a:srgbClr val="000000">
                      <a:alpha val="43137"/>
                    </a:srgbClr>
                  </a:outerShdw>
                </a:effectLst>
              </a:rPr>
              <a:t>Errori inerenti</a:t>
            </a:r>
            <a:endParaRPr lang="it-IT" sz="2400" dirty="0">
              <a:solidFill>
                <a:srgbClr val="00B0F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3230</Words>
  <Application>Microsoft Office PowerPoint</Application>
  <PresentationFormat>On-screen Show (4:3)</PresentationFormat>
  <Paragraphs>455</Paragraphs>
  <Slides>51</Slides>
  <Notes>48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Office Theme</vt:lpstr>
      <vt:lpstr>Equation</vt:lpstr>
      <vt:lpstr>Errori e Aritmetica Finita</vt:lpstr>
      <vt:lpstr>Analisi Numerica  1</vt:lpstr>
      <vt:lpstr>Analisi Numerica  2</vt:lpstr>
      <vt:lpstr>Efficienza dei metodi numerici</vt:lpstr>
      <vt:lpstr>Modelli matematici  1</vt:lpstr>
      <vt:lpstr>Modelli matematici  2</vt:lpstr>
      <vt:lpstr>Modelli matematici  3</vt:lpstr>
      <vt:lpstr>Modelli matematici  4</vt:lpstr>
      <vt:lpstr>Fonti di errore  1</vt:lpstr>
      <vt:lpstr>Fonti di errore  2</vt:lpstr>
      <vt:lpstr>Fonti di errore  3</vt:lpstr>
      <vt:lpstr>Errori  1</vt:lpstr>
      <vt:lpstr>Errori  2</vt:lpstr>
      <vt:lpstr>Errori  Definizioni</vt:lpstr>
      <vt:lpstr>La rappresentazione dei numeri  1</vt:lpstr>
      <vt:lpstr>La rappresentazione dei numeri  2</vt:lpstr>
      <vt:lpstr>  La rappresentazione dei numeri    Numeri interi</vt:lpstr>
      <vt:lpstr>  La rappresentazione dei numeri    Numeri reali</vt:lpstr>
      <vt:lpstr>Numeri di macchina  1</vt:lpstr>
      <vt:lpstr>Numeri di macchina  2</vt:lpstr>
      <vt:lpstr>Errori di rappresentazione</vt:lpstr>
      <vt:lpstr>Precisione  1</vt:lpstr>
      <vt:lpstr>Precisione  2</vt:lpstr>
      <vt:lpstr>Precisione  3</vt:lpstr>
      <vt:lpstr>Precisione  4</vt:lpstr>
      <vt:lpstr>Precisione di macchina  1</vt:lpstr>
      <vt:lpstr>Precisione di macchina  2</vt:lpstr>
      <vt:lpstr>Precisione di macchina  3</vt:lpstr>
      <vt:lpstr>Operazioni in aritmetica finita  1</vt:lpstr>
      <vt:lpstr>Operazioni in aritmetica finita  2</vt:lpstr>
      <vt:lpstr>Operazioni in aritmetica finita  3</vt:lpstr>
      <vt:lpstr>Operazioni in aritmetica finita  4</vt:lpstr>
      <vt:lpstr>Osservazioni</vt:lpstr>
      <vt:lpstr>Esempio 1</vt:lpstr>
      <vt:lpstr>Esempio 2</vt:lpstr>
      <vt:lpstr>Osservazioni (cont.)</vt:lpstr>
      <vt:lpstr>Algoritmi e complessità  1</vt:lpstr>
      <vt:lpstr>Algoritmi e complessità  2</vt:lpstr>
      <vt:lpstr>Algoritmi e complessità  3</vt:lpstr>
      <vt:lpstr>Esempio: Algoritmo di Horner</vt:lpstr>
      <vt:lpstr>Condizionamento e stabilità</vt:lpstr>
      <vt:lpstr>Propagazione dell’errore Somma algebrica</vt:lpstr>
      <vt:lpstr>Propagazione dell’errore Moltiplicazione</vt:lpstr>
      <vt:lpstr>Propagazione dell’errore  1</vt:lpstr>
      <vt:lpstr>Propagazione dell’errore  2</vt:lpstr>
      <vt:lpstr>Esempi</vt:lpstr>
      <vt:lpstr>Stabilità  1 </vt:lpstr>
      <vt:lpstr>Stabilità  2 </vt:lpstr>
      <vt:lpstr>Stabilità  3 </vt:lpstr>
      <vt:lpstr>Problemi reali  1</vt:lpstr>
      <vt:lpstr>Problemi reali 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Utente</dc:creator>
  <cp:lastModifiedBy>Utente</cp:lastModifiedBy>
  <cp:revision>297</cp:revision>
  <dcterms:created xsi:type="dcterms:W3CDTF">2006-08-16T00:00:00Z</dcterms:created>
  <dcterms:modified xsi:type="dcterms:W3CDTF">2016-10-04T11:09:09Z</dcterms:modified>
</cp:coreProperties>
</file>